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17"/>
  </p:notesMasterIdLst>
  <p:sldIdLst>
    <p:sldId id="256" r:id="rId5"/>
    <p:sldId id="283" r:id="rId6"/>
    <p:sldId id="274" r:id="rId7"/>
    <p:sldId id="284" r:id="rId8"/>
    <p:sldId id="282" r:id="rId9"/>
    <p:sldId id="285" r:id="rId10"/>
    <p:sldId id="286" r:id="rId11"/>
    <p:sldId id="287" r:id="rId12"/>
    <p:sldId id="277" r:id="rId13"/>
    <p:sldId id="280" r:id="rId14"/>
    <p:sldId id="288" r:id="rId15"/>
    <p:sldId id="28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67" d="100"/>
          <a:sy n="67" d="100"/>
        </p:scale>
        <p:origin x="428"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1/13/2022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dirty="0"/>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dirty="0"/>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dirty="0"/>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dirty="0"/>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dirty="0"/>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dirty="0"/>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dirty="0"/>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Kinematics of Belt and Gear Driven Systems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595B-251F-45B6-AB06-B94881D7E85C}"/>
              </a:ext>
            </a:extLst>
          </p:cNvPr>
          <p:cNvSpPr>
            <a:spLocks noGrp="1"/>
          </p:cNvSpPr>
          <p:nvPr>
            <p:ph type="title"/>
          </p:nvPr>
        </p:nvSpPr>
        <p:spPr/>
        <p:txBody>
          <a:bodyPr>
            <a:normAutofit/>
          </a:bodyPr>
          <a:lstStyle/>
          <a:p>
            <a:r>
              <a:rPr lang="en-US" dirty="0"/>
              <a:t>Worked Example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04E5E9A-FF61-4D69-9DB0-DDEB2A0A18A5}"/>
                  </a:ext>
                </a:extLst>
              </p:cNvPr>
              <p:cNvSpPr>
                <a:spLocks noGrp="1"/>
              </p:cNvSpPr>
              <p:nvPr>
                <p:ph idx="1"/>
              </p:nvPr>
            </p:nvSpPr>
            <p:spPr>
              <a:xfrm>
                <a:off x="457200" y="1600200"/>
                <a:ext cx="8229600" cy="2514599"/>
              </a:xfrm>
            </p:spPr>
            <p:txBody>
              <a:bodyPr>
                <a:normAutofit fontScale="85000" lnSpcReduction="20000"/>
              </a:bodyPr>
              <a:lstStyle/>
              <a:p>
                <a:r>
                  <a:rPr lang="en-US" dirty="0"/>
                  <a:t>A car is moving 40 ft/s on 18-inch diameter wheels. What is the angular velocity of the wheels on the car? If the car is in third gear with a gear ratio of 4.89:1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𝑜𝑢𝑡𝑝𝑢𝑡</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𝑖𝑛𝑝𝑢𝑡</m:t>
                        </m:r>
                      </m:sub>
                    </m:sSub>
                  </m:oMath>
                </a14:m>
                <a:r>
                  <a:rPr lang="en-US" dirty="0"/>
                  <a:t>), what is the angular velocity of the engine in rotations per minute? (Hint, the engine is the input to the gear train and the wheels are the output of the gear train.)</a:t>
                </a:r>
              </a:p>
            </p:txBody>
          </p:sp>
        </mc:Choice>
        <mc:Fallback xmlns="">
          <p:sp>
            <p:nvSpPr>
              <p:cNvPr id="3" name="Content Placeholder 2">
                <a:extLst>
                  <a:ext uri="{FF2B5EF4-FFF2-40B4-BE49-F238E27FC236}">
                    <a16:creationId xmlns:a16="http://schemas.microsoft.com/office/drawing/2014/main" id="{504E5E9A-FF61-4D69-9DB0-DDEB2A0A18A5}"/>
                  </a:ext>
                </a:extLst>
              </p:cNvPr>
              <p:cNvSpPr>
                <a:spLocks noGrp="1" noRot="1" noChangeAspect="1" noMove="1" noResize="1" noEditPoints="1" noAdjustHandles="1" noChangeArrowheads="1" noChangeShapeType="1" noTextEdit="1"/>
              </p:cNvSpPr>
              <p:nvPr>
                <p:ph idx="1"/>
              </p:nvPr>
            </p:nvSpPr>
            <p:spPr>
              <a:xfrm>
                <a:off x="457200" y="1600200"/>
                <a:ext cx="8229600" cy="2514599"/>
              </a:xfrm>
              <a:blipFill>
                <a:blip r:embed="rId2"/>
                <a:stretch>
                  <a:fillRect l="-1259" t="-5097" r="-1333" b="-3155"/>
                </a:stretch>
              </a:blipFill>
            </p:spPr>
            <p:txBody>
              <a:bodyPr/>
              <a:lstStyle/>
              <a:p>
                <a:r>
                  <a:rPr lang="en-US">
                    <a:noFill/>
                  </a:rPr>
                  <a:t> </a:t>
                </a:r>
              </a:p>
            </p:txBody>
          </p:sp>
        </mc:Fallback>
      </mc:AlternateContent>
      <p:pic>
        <p:nvPicPr>
          <p:cNvPr id="2050" name="Picture 2" descr="Problem 2 Diagram">
            <a:extLst>
              <a:ext uri="{FF2B5EF4-FFF2-40B4-BE49-F238E27FC236}">
                <a16:creationId xmlns:a16="http://schemas.microsoft.com/office/drawing/2014/main" id="{C9747BCD-D69B-4948-9433-99A434F2610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2700" y="4038600"/>
            <a:ext cx="4038600" cy="26897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49231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595B-251F-45B6-AB06-B94881D7E85C}"/>
              </a:ext>
            </a:extLst>
          </p:cNvPr>
          <p:cNvSpPr>
            <a:spLocks noGrp="1"/>
          </p:cNvSpPr>
          <p:nvPr>
            <p:ph type="title"/>
          </p:nvPr>
        </p:nvSpPr>
        <p:spPr/>
        <p:txBody>
          <a:bodyPr>
            <a:normAutofit/>
          </a:bodyPr>
          <a:lstStyle/>
          <a:p>
            <a:r>
              <a:rPr lang="en-US" dirty="0"/>
              <a:t>Worked Example</a:t>
            </a:r>
          </a:p>
        </p:txBody>
      </p:sp>
      <p:sp>
        <p:nvSpPr>
          <p:cNvPr id="3" name="Content Placeholder 2">
            <a:extLst>
              <a:ext uri="{FF2B5EF4-FFF2-40B4-BE49-F238E27FC236}">
                <a16:creationId xmlns:a16="http://schemas.microsoft.com/office/drawing/2014/main" id="{504E5E9A-FF61-4D69-9DB0-DDEB2A0A18A5}"/>
              </a:ext>
            </a:extLst>
          </p:cNvPr>
          <p:cNvSpPr>
            <a:spLocks noGrp="1"/>
          </p:cNvSpPr>
          <p:nvPr>
            <p:ph idx="1"/>
          </p:nvPr>
        </p:nvSpPr>
        <p:spPr>
          <a:xfrm>
            <a:off x="457200" y="1600200"/>
            <a:ext cx="4343400" cy="4876800"/>
          </a:xfrm>
        </p:spPr>
        <p:txBody>
          <a:bodyPr>
            <a:normAutofit fontScale="55000" lnSpcReduction="20000"/>
          </a:bodyPr>
          <a:lstStyle/>
          <a:p>
            <a:r>
              <a:rPr lang="en-US" dirty="0"/>
              <a:t>A cat has found itself stuck on a platform controlled by a gear system. A bystander attempts to save it by turning handle A at a constant 5 rad/s2 in the clockwise direction. The diameter of handle A and gear B is 0.3m and 0.6m respectively, and the two are rigidly attached. Gear C has a radius of 0.8m while pulley D has a radius of 0.3m.The cord to which the platform is connected to is wrapped around pulley D which is rigidly attached to gear C. Assume the system starts from rest. a)Determine the velocity of the cat and the distance it travels in 5 seconds. b)If the cat gets motion sickness and cannot handle an acceleration of 3m/s2 upwards, what is the maximum angular acceleration the bystander can turn the handle at? Are they currently over or under the limit?</a:t>
            </a:r>
          </a:p>
          <a:p>
            <a:endParaRPr lang="en-US" dirty="0"/>
          </a:p>
        </p:txBody>
      </p:sp>
      <p:pic>
        <p:nvPicPr>
          <p:cNvPr id="1026" name="Picture 2" descr="Problem 3 Diagram">
            <a:extLst>
              <a:ext uri="{FF2B5EF4-FFF2-40B4-BE49-F238E27FC236}">
                <a16:creationId xmlns:a16="http://schemas.microsoft.com/office/drawing/2014/main" id="{573DA089-3C51-4B15-AFB6-38568BD3CCC1}"/>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29200" y="1600200"/>
            <a:ext cx="3580836" cy="464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09559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5595B-251F-45B6-AB06-B94881D7E85C}"/>
              </a:ext>
            </a:extLst>
          </p:cNvPr>
          <p:cNvSpPr>
            <a:spLocks noGrp="1"/>
          </p:cNvSpPr>
          <p:nvPr>
            <p:ph type="title"/>
          </p:nvPr>
        </p:nvSpPr>
        <p:spPr/>
        <p:txBody>
          <a:bodyPr>
            <a:normAutofit/>
          </a:bodyPr>
          <a:lstStyle/>
          <a:p>
            <a:r>
              <a:rPr lang="en-US" dirty="0"/>
              <a:t>Worked Example</a:t>
            </a:r>
          </a:p>
        </p:txBody>
      </p:sp>
      <p:sp>
        <p:nvSpPr>
          <p:cNvPr id="3" name="Content Placeholder 2">
            <a:extLst>
              <a:ext uri="{FF2B5EF4-FFF2-40B4-BE49-F238E27FC236}">
                <a16:creationId xmlns:a16="http://schemas.microsoft.com/office/drawing/2014/main" id="{504E5E9A-FF61-4D69-9DB0-DDEB2A0A18A5}"/>
              </a:ext>
            </a:extLst>
          </p:cNvPr>
          <p:cNvSpPr>
            <a:spLocks noGrp="1"/>
          </p:cNvSpPr>
          <p:nvPr>
            <p:ph idx="1"/>
          </p:nvPr>
        </p:nvSpPr>
        <p:spPr>
          <a:xfrm>
            <a:off x="457200" y="1600200"/>
            <a:ext cx="8077200" cy="2020411"/>
          </a:xfrm>
        </p:spPr>
        <p:txBody>
          <a:bodyPr>
            <a:normAutofit fontScale="77500" lnSpcReduction="20000"/>
          </a:bodyPr>
          <a:lstStyle/>
          <a:p>
            <a:r>
              <a:rPr lang="en-US" dirty="0"/>
              <a:t>In the following gear train, gear A is in contact with gear B. Gear B and gear C are rigidly attached, and gear C is in contact with gear D. If gear A rotates at an angular velocity of 5 rad/s in the clockwise direction, what is the magnitude of the angular velocity of gear D? </a:t>
            </a:r>
            <a:r>
              <a:rPr lang="en-US" dirty="0" err="1"/>
              <a:t>r</a:t>
            </a:r>
            <a:r>
              <a:rPr lang="en-US" baseline="-25000" dirty="0" err="1"/>
              <a:t>A</a:t>
            </a:r>
            <a:r>
              <a:rPr lang="en-US" dirty="0"/>
              <a:t>=1m, </a:t>
            </a:r>
            <a:r>
              <a:rPr lang="en-US" dirty="0" err="1"/>
              <a:t>r</a:t>
            </a:r>
            <a:r>
              <a:rPr lang="en-US" baseline="-25000" dirty="0" err="1"/>
              <a:t>B</a:t>
            </a:r>
            <a:r>
              <a:rPr lang="en-US" dirty="0"/>
              <a:t>=3m, </a:t>
            </a:r>
            <a:r>
              <a:rPr lang="en-US" dirty="0" err="1"/>
              <a:t>r</a:t>
            </a:r>
            <a:r>
              <a:rPr lang="en-US" baseline="-25000" dirty="0" err="1"/>
              <a:t>C</a:t>
            </a:r>
            <a:r>
              <a:rPr lang="en-US" dirty="0"/>
              <a:t>=0.5m, </a:t>
            </a:r>
            <a:r>
              <a:rPr lang="en-US" dirty="0" err="1"/>
              <a:t>r</a:t>
            </a:r>
            <a:r>
              <a:rPr lang="en-US" baseline="-25000" dirty="0" err="1"/>
              <a:t>D</a:t>
            </a:r>
            <a:r>
              <a:rPr lang="en-US" dirty="0"/>
              <a:t>=1.5m</a:t>
            </a:r>
          </a:p>
        </p:txBody>
      </p:sp>
      <p:pic>
        <p:nvPicPr>
          <p:cNvPr id="2050" name="Picture 2" descr="Problem 3 Diagram">
            <a:extLst>
              <a:ext uri="{FF2B5EF4-FFF2-40B4-BE49-F238E27FC236}">
                <a16:creationId xmlns:a16="http://schemas.microsoft.com/office/drawing/2014/main" id="{35BB17AE-ABF5-4EF2-9B30-EE2520A4FD2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3620611"/>
            <a:ext cx="4495800" cy="32063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243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A6A48-5922-43E5-9D1A-C70A230E8498}"/>
              </a:ext>
            </a:extLst>
          </p:cNvPr>
          <p:cNvSpPr>
            <a:spLocks noGrp="1"/>
          </p:cNvSpPr>
          <p:nvPr>
            <p:ph type="title"/>
          </p:nvPr>
        </p:nvSpPr>
        <p:spPr/>
        <p:txBody>
          <a:bodyPr/>
          <a:lstStyle/>
          <a:p>
            <a:r>
              <a:rPr lang="en-US" dirty="0"/>
              <a:t>Belt and Gear Driven Systems</a:t>
            </a:r>
          </a:p>
        </p:txBody>
      </p:sp>
      <p:sp>
        <p:nvSpPr>
          <p:cNvPr id="3" name="Content Placeholder 2">
            <a:extLst>
              <a:ext uri="{FF2B5EF4-FFF2-40B4-BE49-F238E27FC236}">
                <a16:creationId xmlns:a16="http://schemas.microsoft.com/office/drawing/2014/main" id="{68AA18F7-CDA6-4C8C-A3B6-C56BBC6D05A7}"/>
              </a:ext>
            </a:extLst>
          </p:cNvPr>
          <p:cNvSpPr>
            <a:spLocks noGrp="1"/>
          </p:cNvSpPr>
          <p:nvPr>
            <p:ph idx="1"/>
          </p:nvPr>
        </p:nvSpPr>
        <p:spPr>
          <a:xfrm>
            <a:off x="457200" y="1600201"/>
            <a:ext cx="8229600" cy="1828800"/>
          </a:xfrm>
        </p:spPr>
        <p:txBody>
          <a:bodyPr/>
          <a:lstStyle/>
          <a:p>
            <a:r>
              <a:rPr lang="en-US" dirty="0"/>
              <a:t>Belt or gear driven systems have fixed axis pulleys or gears where motion is transferred (via a belt or teeth) from one axis to another.</a:t>
            </a:r>
          </a:p>
        </p:txBody>
      </p:sp>
      <p:pic>
        <p:nvPicPr>
          <p:cNvPr id="1026" name="Picture 2" descr="A toothed and non-toothed belt driven system">
            <a:extLst>
              <a:ext uri="{FF2B5EF4-FFF2-40B4-BE49-F238E27FC236}">
                <a16:creationId xmlns:a16="http://schemas.microsoft.com/office/drawing/2014/main" id="{41974AA9-85AC-464C-89DC-2B031ED8C8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500439"/>
            <a:ext cx="4343400" cy="325755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A series of interconnected gears">
            <a:extLst>
              <a:ext uri="{FF2B5EF4-FFF2-40B4-BE49-F238E27FC236}">
                <a16:creationId xmlns:a16="http://schemas.microsoft.com/office/drawing/2014/main" id="{E4E3B8B3-7F93-4843-ABA0-BB5716924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62450" y="3611564"/>
            <a:ext cx="4552950" cy="3035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629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animEffect transition="in" filter="fade">
                                      <p:cBhvr>
                                        <p:cTn id="11" dur="500"/>
                                        <p:tgtEl>
                                          <p:spTgt spid="102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028"/>
                                        </p:tgtEl>
                                        <p:attrNameLst>
                                          <p:attrName>style.visibility</p:attrName>
                                        </p:attrNameLst>
                                      </p:cBhvr>
                                      <p:to>
                                        <p:strVal val="visible"/>
                                      </p:to>
                                    </p:set>
                                    <p:animEffect transition="in" filter="fade">
                                      <p:cBhvr>
                                        <p:cTn id="16" dur="5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Belt or Chain Driven Systems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199" y="1295400"/>
                <a:ext cx="5075903" cy="5121276"/>
              </a:xfrm>
            </p:spPr>
            <p:txBody>
              <a:bodyPr>
                <a:normAutofit fontScale="62500" lnSpcReduction="20000"/>
              </a:bodyPr>
              <a:lstStyle/>
              <a:p>
                <a:r>
                  <a:rPr lang="en-US" dirty="0"/>
                  <a:t>If we have something like a belt, or a chain that is in contact with the pulley/sprocket and it is </a:t>
                </a:r>
                <a:r>
                  <a:rPr lang="en-US" b="1" dirty="0"/>
                  <a:t>not slipping</a:t>
                </a:r>
                <a:r>
                  <a:rPr lang="en-US" dirty="0"/>
                  <a:t>, the speed of the belt must be equal to the speed of a point on the edge of a belt.</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b="0" i="0">
                              <a:latin typeface="Cambria Math"/>
                            </a:rPr>
                            <m:t>v</m:t>
                          </m:r>
                        </m:e>
                        <m:sub>
                          <m:r>
                            <m:rPr>
                              <m:sty m:val="p"/>
                            </m:rPr>
                            <a:rPr lang="en-US" b="0" i="0">
                              <a:latin typeface="Cambria Math"/>
                            </a:rPr>
                            <m:t>b</m:t>
                          </m:r>
                        </m:sub>
                      </m:sSub>
                      <m:r>
                        <a:rPr lang="en-US" b="0" i="0">
                          <a:latin typeface="Cambria Math"/>
                        </a:rPr>
                        <m:t>=  </m:t>
                      </m:r>
                      <m:r>
                        <m:rPr>
                          <m:sty m:val="p"/>
                        </m:rPr>
                        <a:rPr lang="en-US" b="0" i="0">
                          <a:latin typeface="Cambria Math"/>
                        </a:rPr>
                        <m:t>r</m:t>
                      </m:r>
                      <m:r>
                        <m:rPr>
                          <m:sty m:val="p"/>
                        </m:rPr>
                        <a:rPr lang="el-GR" i="1">
                          <a:latin typeface="Cambria Math" panose="02040503050406030204" pitchFamily="18" charset="0"/>
                          <a:ea typeface="Cambria Math" panose="02040503050406030204" pitchFamily="18" charset="0"/>
                        </a:rPr>
                        <m:t>ω</m:t>
                      </m:r>
                    </m:oMath>
                  </m:oMathPara>
                </a14:m>
                <a:endParaRPr lang="en-US" dirty="0"/>
              </a:p>
              <a:p>
                <a:r>
                  <a:rPr lang="en-US" dirty="0"/>
                  <a:t>When the belt connects two pulleys, the speed of the belt must remain constant across both pulleys/sprockets.</a:t>
                </a:r>
              </a:p>
              <a:p>
                <a:pPr marL="0" indent="0">
                  <a:buNone/>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a:latin typeface="Cambria Math"/>
                            </a:rPr>
                            <m:t>v</m:t>
                          </m:r>
                        </m:e>
                        <m:sub>
                          <m:r>
                            <m:rPr>
                              <m:sty m:val="p"/>
                            </m:rPr>
                            <a:rPr lang="en-US" b="0" i="0">
                              <a:latin typeface="Cambria Math"/>
                            </a:rPr>
                            <m:t>b</m:t>
                          </m:r>
                        </m:sub>
                      </m:sSub>
                      <m:r>
                        <a:rPr lang="en-US" i="0">
                          <a:latin typeface="Cambria Math"/>
                        </a:rPr>
                        <m:t>=  </m:t>
                      </m:r>
                      <m:sSub>
                        <m:sSubPr>
                          <m:ctrlPr>
                            <a:rPr lang="en-US" i="1" smtClean="0">
                              <a:latin typeface="Cambria Math" panose="02040503050406030204" pitchFamily="18" charset="0"/>
                            </a:rPr>
                          </m:ctrlPr>
                        </m:sSubPr>
                        <m:e>
                          <m:r>
                            <m:rPr>
                              <m:sty m:val="p"/>
                            </m:rPr>
                            <a:rPr lang="en-US">
                              <a:latin typeface="Cambria Math"/>
                            </a:rPr>
                            <m:t>r</m:t>
                          </m:r>
                        </m:e>
                        <m:sub>
                          <m:r>
                            <a:rPr lang="en-US" b="0" i="1" smtClean="0">
                              <a:latin typeface="Cambria Math"/>
                            </a:rPr>
                            <m:t>1</m:t>
                          </m:r>
                        </m:sub>
                      </m:sSub>
                      <m:sSub>
                        <m:sSubPr>
                          <m:ctrlPr>
                            <a:rPr lang="en-US" i="1" smtClean="0">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ω</m:t>
                          </m:r>
                        </m:e>
                        <m:sub>
                          <m:r>
                            <a:rPr lang="en-US" b="0" i="1" smtClean="0">
                              <a:latin typeface="Cambria Math"/>
                            </a:rPr>
                            <m:t>1</m:t>
                          </m:r>
                        </m:sub>
                      </m:sSub>
                      <m:r>
                        <a:rPr lang="en-US" b="0" i="1" smtClean="0">
                          <a:latin typeface="Cambria Math"/>
                        </a:rPr>
                        <m:t>=</m:t>
                      </m:r>
                      <m:sSub>
                        <m:sSubPr>
                          <m:ctrlPr>
                            <a:rPr lang="en-US" i="1">
                              <a:latin typeface="Cambria Math" panose="02040503050406030204" pitchFamily="18" charset="0"/>
                            </a:rPr>
                          </m:ctrlPr>
                        </m:sSubPr>
                        <m:e>
                          <m:r>
                            <m:rPr>
                              <m:sty m:val="p"/>
                            </m:rPr>
                            <a:rPr lang="en-US">
                              <a:latin typeface="Cambria Math"/>
                            </a:rPr>
                            <m:t>r</m:t>
                          </m:r>
                        </m:e>
                        <m:sub>
                          <m:r>
                            <a:rPr lang="en-US" b="0" i="1" smtClean="0">
                              <a:latin typeface="Cambria Math"/>
                            </a:rPr>
                            <m:t>2</m:t>
                          </m:r>
                        </m:sub>
                      </m:sSub>
                      <m:sSub>
                        <m:sSubPr>
                          <m:ctrlPr>
                            <a:rPr lang="en-US" i="1">
                              <a:latin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ω</m:t>
                          </m:r>
                        </m:e>
                        <m:sub>
                          <m:r>
                            <a:rPr lang="en-US" b="0" i="1" smtClean="0">
                              <a:latin typeface="Cambria Math"/>
                              <a:ea typeface="Cambria Math"/>
                            </a:rPr>
                            <m:t>2</m:t>
                          </m:r>
                        </m:sub>
                      </m:sSub>
                    </m:oMath>
                  </m:oMathPara>
                </a14:m>
                <a:endParaRPr lang="en-US" dirty="0"/>
              </a:p>
              <a:p>
                <a:r>
                  <a:rPr lang="en-US" dirty="0"/>
                  <a:t>This means the if the radius of the input and output are different, the angular velocities will be related via the equation below</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1</m:t>
                          </m:r>
                        </m:sub>
                      </m:sSub>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2</m:t>
                          </m:r>
                        </m:sub>
                      </m:sSub>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a:ea typeface="Cambria Math"/>
                            </a:rPr>
                            <m:t>2</m:t>
                          </m:r>
                        </m:sub>
                      </m:sSub>
                    </m:oMath>
                  </m:oMathPara>
                </a14:m>
                <a:endParaRPr lang="en-US" dirty="0"/>
              </a:p>
              <a:p>
                <a:r>
                  <a:rPr lang="en-US" dirty="0"/>
                  <a:t>This relationship also holds with angular accelerations</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1</m:t>
                          </m:r>
                        </m:sub>
                      </m:sSub>
                      <m:sSub>
                        <m:sSubPr>
                          <m:ctrlPr>
                            <a:rPr lang="en-US" i="1">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𝛼</m:t>
                          </m:r>
                        </m:e>
                        <m:sub>
                          <m:r>
                            <a:rPr lang="en-US" i="1">
                              <a:latin typeface="Cambria Math"/>
                            </a:rPr>
                            <m:t>1</m:t>
                          </m:r>
                        </m:sub>
                      </m:sSub>
                      <m:r>
                        <a:rPr lang="en-US" i="1">
                          <a:latin typeface="Cambria Math"/>
                        </a:rPr>
                        <m:t>=</m:t>
                      </m:r>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2</m:t>
                          </m:r>
                        </m:sub>
                      </m:sSub>
                      <m:sSub>
                        <m:sSubPr>
                          <m:ctrlPr>
                            <a:rPr lang="en-US" i="1">
                              <a:latin typeface="Cambria Math" panose="02040503050406030204" pitchFamily="18" charset="0"/>
                            </a:rPr>
                          </m:ctrlPr>
                        </m:sSubPr>
                        <m:e>
                          <m:r>
                            <a:rPr lang="el-GR" i="1" smtClean="0">
                              <a:latin typeface="Cambria Math" panose="02040503050406030204" pitchFamily="18" charset="0"/>
                              <a:ea typeface="Cambria Math" panose="02040503050406030204" pitchFamily="18" charset="0"/>
                            </a:rPr>
                            <m:t>𝛼</m:t>
                          </m:r>
                        </m:e>
                        <m:sub>
                          <m:r>
                            <a:rPr lang="en-US" i="1">
                              <a:latin typeface="Cambria Math"/>
                              <a:ea typeface="Cambria Math"/>
                            </a:rPr>
                            <m:t>2</m:t>
                          </m:r>
                        </m:sub>
                      </m:sSub>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199" y="1295400"/>
                <a:ext cx="5075903" cy="5121276"/>
              </a:xfrm>
              <a:blipFill>
                <a:blip r:embed="rId2"/>
                <a:stretch>
                  <a:fillRect l="-1080" t="-178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pic>
        <p:nvPicPr>
          <p:cNvPr id="2050" name="Picture 2" descr="File:Monark bicycle from the 1950's I.jpg">
            <a:extLst>
              <a:ext uri="{FF2B5EF4-FFF2-40B4-BE49-F238E27FC236}">
                <a16:creationId xmlns:a16="http://schemas.microsoft.com/office/drawing/2014/main" id="{B742843A-EE77-4F2E-8285-9C3BD559E7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5304" t="46997" r="43696" b="6473"/>
          <a:stretch/>
        </p:blipFill>
        <p:spPr bwMode="auto">
          <a:xfrm>
            <a:off x="5533103" y="2057400"/>
            <a:ext cx="3124200" cy="236220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FED3490D-4D9E-45C7-8A0A-420BE03A1EEC}"/>
              </a:ext>
            </a:extLst>
          </p:cNvPr>
          <p:cNvSpPr txBox="1"/>
          <p:nvPr/>
        </p:nvSpPr>
        <p:spPr>
          <a:xfrm>
            <a:off x="6019800" y="4572000"/>
            <a:ext cx="2438400" cy="923330"/>
          </a:xfrm>
          <a:prstGeom prst="rect">
            <a:avLst/>
          </a:prstGeom>
          <a:noFill/>
        </p:spPr>
        <p:txBody>
          <a:bodyPr wrap="square" rtlCol="0">
            <a:spAutoFit/>
          </a:bodyPr>
          <a:lstStyle/>
          <a:p>
            <a:r>
              <a:rPr lang="en-US" dirty="0"/>
              <a:t>Image licensed under a CC-BY 2.0 license by </a:t>
            </a:r>
          </a:p>
          <a:p>
            <a:r>
              <a:rPr lang="en-US" dirty="0" err="1"/>
              <a:t>Moebiusuibeom-en</a:t>
            </a:r>
            <a:r>
              <a:rPr lang="en-US" dirty="0"/>
              <a:t>  </a:t>
            </a:r>
          </a:p>
        </p:txBody>
      </p:sp>
    </p:spTree>
    <p:extLst>
      <p:ext uri="{BB962C8B-B14F-4D97-AF65-F5344CB8AC3E}">
        <p14:creationId xmlns:p14="http://schemas.microsoft.com/office/powerpoint/2010/main" val="9596694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fade">
                                      <p:cBhvr>
                                        <p:cTn id="11" dur="500"/>
                                        <p:tgtEl>
                                          <p:spTgt spid="2050"/>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8C6E32-79C8-4E83-B6B0-7E6E943E134B}"/>
              </a:ext>
            </a:extLst>
          </p:cNvPr>
          <p:cNvSpPr>
            <a:spLocks noGrp="1"/>
          </p:cNvSpPr>
          <p:nvPr>
            <p:ph type="title"/>
          </p:nvPr>
        </p:nvSpPr>
        <p:spPr/>
        <p:txBody>
          <a:bodyPr/>
          <a:lstStyle/>
          <a:p>
            <a:r>
              <a:rPr lang="en-US" dirty="0"/>
              <a:t>Gear Driven Systems</a:t>
            </a:r>
          </a:p>
        </p:txBody>
      </p:sp>
      <p:pic>
        <p:nvPicPr>
          <p:cNvPr id="4" name="Picture 2" descr="File:Monark bicycle from the 1950's I.jpg">
            <a:extLst>
              <a:ext uri="{FF2B5EF4-FFF2-40B4-BE49-F238E27FC236}">
                <a16:creationId xmlns:a16="http://schemas.microsoft.com/office/drawing/2014/main" id="{5DA6955B-9796-4D0A-981C-CD4821B00C4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5304" t="46997" r="43696" b="6473"/>
          <a:stretch/>
        </p:blipFill>
        <p:spPr bwMode="auto">
          <a:xfrm>
            <a:off x="1410929" y="3428007"/>
            <a:ext cx="3124200" cy="2362200"/>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descr="Image result for gears">
            <a:extLst>
              <a:ext uri="{FF2B5EF4-FFF2-40B4-BE49-F238E27FC236}">
                <a16:creationId xmlns:a16="http://schemas.microsoft.com/office/drawing/2014/main" id="{D036FAAD-ECDC-40CA-B7A1-BD5594E595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89423" y="3123207"/>
            <a:ext cx="2971800" cy="29718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6961376-B38B-4C65-B522-31FF8ADB59F6}"/>
              </a:ext>
            </a:extLst>
          </p:cNvPr>
          <p:cNvSpPr txBox="1"/>
          <p:nvPr/>
        </p:nvSpPr>
        <p:spPr>
          <a:xfrm>
            <a:off x="5486400" y="6143406"/>
            <a:ext cx="2971800" cy="646331"/>
          </a:xfrm>
          <a:prstGeom prst="rect">
            <a:avLst/>
          </a:prstGeom>
          <a:noFill/>
        </p:spPr>
        <p:txBody>
          <a:bodyPr wrap="square" rtlCol="0">
            <a:spAutoFit/>
          </a:bodyPr>
          <a:lstStyle/>
          <a:p>
            <a:r>
              <a:rPr lang="en-US" dirty="0"/>
              <a:t>Image licensed under a CC-BY-SA 2.0 license by AJC1 </a:t>
            </a:r>
          </a:p>
        </p:txBody>
      </p:sp>
      <p:sp>
        <p:nvSpPr>
          <p:cNvPr id="8" name="TextBox 7">
            <a:extLst>
              <a:ext uri="{FF2B5EF4-FFF2-40B4-BE49-F238E27FC236}">
                <a16:creationId xmlns:a16="http://schemas.microsoft.com/office/drawing/2014/main" id="{264B5C40-3C00-460F-BA36-497423575EED}"/>
              </a:ext>
            </a:extLst>
          </p:cNvPr>
          <p:cNvSpPr txBox="1"/>
          <p:nvPr/>
        </p:nvSpPr>
        <p:spPr>
          <a:xfrm>
            <a:off x="1828800" y="5867400"/>
            <a:ext cx="2438400" cy="923330"/>
          </a:xfrm>
          <a:prstGeom prst="rect">
            <a:avLst/>
          </a:prstGeom>
          <a:noFill/>
        </p:spPr>
        <p:txBody>
          <a:bodyPr wrap="square" rtlCol="0">
            <a:spAutoFit/>
          </a:bodyPr>
          <a:lstStyle/>
          <a:p>
            <a:r>
              <a:rPr lang="en-US" dirty="0"/>
              <a:t>Image licensed under a CC-BY 2.0 license by </a:t>
            </a:r>
          </a:p>
          <a:p>
            <a:r>
              <a:rPr lang="en-US" dirty="0" err="1"/>
              <a:t>Moebiusuibeom-en</a:t>
            </a:r>
            <a:r>
              <a:rPr lang="en-US" dirty="0"/>
              <a:t>  </a:t>
            </a:r>
          </a:p>
        </p:txBody>
      </p:sp>
      <p:sp>
        <p:nvSpPr>
          <p:cNvPr id="6" name="Arc 5">
            <a:extLst>
              <a:ext uri="{FF2B5EF4-FFF2-40B4-BE49-F238E27FC236}">
                <a16:creationId xmlns:a16="http://schemas.microsoft.com/office/drawing/2014/main" id="{5B6ED28B-7364-4B1D-9364-FE911570A6F9}"/>
              </a:ext>
            </a:extLst>
          </p:cNvPr>
          <p:cNvSpPr/>
          <p:nvPr/>
        </p:nvSpPr>
        <p:spPr>
          <a:xfrm>
            <a:off x="1409700" y="3914775"/>
            <a:ext cx="914400" cy="914400"/>
          </a:xfrm>
          <a:prstGeom prst="arc">
            <a:avLst>
              <a:gd name="adj1" fmla="val 2067084"/>
              <a:gd name="adj2" fmla="val 19032156"/>
            </a:avLst>
          </a:pr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0" name="Arc 9">
            <a:extLst>
              <a:ext uri="{FF2B5EF4-FFF2-40B4-BE49-F238E27FC236}">
                <a16:creationId xmlns:a16="http://schemas.microsoft.com/office/drawing/2014/main" id="{DEB9E917-6960-40B7-A9C9-A13D9B9513D5}"/>
              </a:ext>
            </a:extLst>
          </p:cNvPr>
          <p:cNvSpPr/>
          <p:nvPr/>
        </p:nvSpPr>
        <p:spPr>
          <a:xfrm>
            <a:off x="3352800" y="4248150"/>
            <a:ext cx="914400" cy="914400"/>
          </a:xfrm>
          <a:prstGeom prst="arc">
            <a:avLst>
              <a:gd name="adj1" fmla="val 2067084"/>
              <a:gd name="adj2" fmla="val 19032156"/>
            </a:avLst>
          </a:pr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1" name="Arc 10">
            <a:extLst>
              <a:ext uri="{FF2B5EF4-FFF2-40B4-BE49-F238E27FC236}">
                <a16:creationId xmlns:a16="http://schemas.microsoft.com/office/drawing/2014/main" id="{87602787-3D8E-468E-8E06-E990847FE54F}"/>
              </a:ext>
            </a:extLst>
          </p:cNvPr>
          <p:cNvSpPr/>
          <p:nvPr/>
        </p:nvSpPr>
        <p:spPr>
          <a:xfrm>
            <a:off x="5591175" y="3590925"/>
            <a:ext cx="1143000" cy="1143000"/>
          </a:xfrm>
          <a:prstGeom prst="arc">
            <a:avLst>
              <a:gd name="adj1" fmla="val 17038570"/>
              <a:gd name="adj2" fmla="val 9572006"/>
            </a:avLst>
          </a:pr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p:sp>
        <p:nvSpPr>
          <p:cNvPr id="13" name="Arc 12">
            <a:extLst>
              <a:ext uri="{FF2B5EF4-FFF2-40B4-BE49-F238E27FC236}">
                <a16:creationId xmlns:a16="http://schemas.microsoft.com/office/drawing/2014/main" id="{77115F67-089F-4316-9271-AF59D37C6B92}"/>
              </a:ext>
            </a:extLst>
          </p:cNvPr>
          <p:cNvSpPr/>
          <p:nvPr/>
        </p:nvSpPr>
        <p:spPr>
          <a:xfrm flipH="1">
            <a:off x="6780571" y="4765168"/>
            <a:ext cx="914400" cy="914400"/>
          </a:xfrm>
          <a:prstGeom prst="arc">
            <a:avLst>
              <a:gd name="adj1" fmla="val 6665699"/>
              <a:gd name="adj2" fmla="val 21016191"/>
            </a:avLst>
          </a:prstGeom>
          <a:ln>
            <a:solidFill>
              <a:srgbClr val="FF0000"/>
            </a:solidFill>
            <a:headEnd type="none" w="med" len="med"/>
            <a:tailEnd type="arrow" w="med" len="med"/>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5117DF6-AD70-46FD-BC2F-165D02EB7D7C}"/>
                  </a:ext>
                </a:extLst>
              </p:cNvPr>
              <p:cNvSpPr>
                <a:spLocks noGrp="1"/>
              </p:cNvSpPr>
              <p:nvPr>
                <p:ph idx="1"/>
              </p:nvPr>
            </p:nvSpPr>
            <p:spPr>
              <a:xfrm>
                <a:off x="457200" y="1373585"/>
                <a:ext cx="8229600" cy="2054421"/>
              </a:xfrm>
            </p:spPr>
            <p:txBody>
              <a:bodyPr>
                <a:normAutofit fontScale="70000" lnSpcReduction="20000"/>
              </a:bodyPr>
              <a:lstStyle/>
              <a:p>
                <a:r>
                  <a:rPr lang="en-US" dirty="0"/>
                  <a:t>Gears meshing with one another follow the same relationships, except the direct meshing of the gears without the belt or chain leads to a reversal in the direction of rotation </a:t>
                </a:r>
              </a:p>
              <a:p>
                <a:pPr marL="0" indent="0" algn="ctr">
                  <a:buNone/>
                </a:pPr>
                <a14:m>
                  <m:oMath xmlns:m="http://schemas.openxmlformats.org/officeDocument/2006/math">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1</m:t>
                        </m:r>
                      </m:sub>
                    </m:sSub>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a:rPr>
                          <m:t>1</m:t>
                        </m:r>
                      </m:sub>
                    </m:sSub>
                    <m:r>
                      <a:rPr lang="en-US" i="1">
                        <a:latin typeface="Cambria Math"/>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2</m:t>
                        </m:r>
                      </m:sub>
                    </m:sSub>
                    <m:sSub>
                      <m:sSubPr>
                        <m:ctrlPr>
                          <a:rPr lang="en-US" i="1">
                            <a:latin typeface="Cambria Math" panose="02040503050406030204" pitchFamily="18" charset="0"/>
                          </a:rPr>
                        </m:ctrlPr>
                      </m:sSubPr>
                      <m:e>
                        <m:r>
                          <m:rPr>
                            <m:sty m:val="p"/>
                          </m:rPr>
                          <a:rPr lang="el-GR" i="1">
                            <a:latin typeface="Cambria Math" panose="02040503050406030204" pitchFamily="18" charset="0"/>
                            <a:ea typeface="Cambria Math" panose="02040503050406030204" pitchFamily="18" charset="0"/>
                          </a:rPr>
                          <m:t>ω</m:t>
                        </m:r>
                      </m:e>
                      <m:sub>
                        <m:r>
                          <a:rPr lang="en-US" i="1">
                            <a:latin typeface="Cambria Math"/>
                            <a:ea typeface="Cambria Math"/>
                          </a:rPr>
                          <m:t>2</m:t>
                        </m:r>
                      </m:sub>
                    </m:sSub>
                  </m:oMath>
                </a14:m>
                <a:r>
                  <a:rPr lang="en-US" dirty="0"/>
                  <a:t>          </a:t>
                </a:r>
              </a:p>
              <a:p>
                <a:pPr marL="0" indent="0" algn="ctr">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1</m:t>
                          </m:r>
                        </m:sub>
                      </m:sSub>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𝛼</m:t>
                          </m:r>
                        </m:e>
                        <m:sub>
                          <m:r>
                            <a:rPr lang="en-US" i="1">
                              <a:latin typeface="Cambria Math"/>
                            </a:rPr>
                            <m:t>1</m:t>
                          </m:r>
                        </m:sub>
                      </m:sSub>
                      <m:r>
                        <a:rPr lang="en-US" i="1">
                          <a:latin typeface="Cambria Math"/>
                        </a:rPr>
                        <m:t>=</m:t>
                      </m:r>
                      <m:r>
                        <a:rPr lang="en-US" b="0" i="1" smtClean="0">
                          <a:latin typeface="Cambria Math" panose="02040503050406030204" pitchFamily="18" charset="0"/>
                        </a:rPr>
                        <m:t>−</m:t>
                      </m:r>
                      <m:sSub>
                        <m:sSubPr>
                          <m:ctrlPr>
                            <a:rPr lang="en-US" i="1">
                              <a:latin typeface="Cambria Math" panose="02040503050406030204" pitchFamily="18" charset="0"/>
                            </a:rPr>
                          </m:ctrlPr>
                        </m:sSubPr>
                        <m:e>
                          <m:r>
                            <m:rPr>
                              <m:sty m:val="p"/>
                            </m:rPr>
                            <a:rPr lang="en-US">
                              <a:latin typeface="Cambria Math"/>
                            </a:rPr>
                            <m:t>r</m:t>
                          </m:r>
                        </m:e>
                        <m:sub>
                          <m:r>
                            <a:rPr lang="en-US" i="1">
                              <a:latin typeface="Cambria Math"/>
                            </a:rPr>
                            <m:t>2</m:t>
                          </m:r>
                        </m:sub>
                      </m:sSub>
                      <m:sSub>
                        <m:sSubPr>
                          <m:ctrlPr>
                            <a:rPr lang="en-US" i="1">
                              <a:latin typeface="Cambria Math" panose="02040503050406030204" pitchFamily="18" charset="0"/>
                            </a:rPr>
                          </m:ctrlPr>
                        </m:sSubPr>
                        <m:e>
                          <m:r>
                            <a:rPr lang="el-GR" i="1">
                              <a:latin typeface="Cambria Math" panose="02040503050406030204" pitchFamily="18" charset="0"/>
                              <a:ea typeface="Cambria Math" panose="02040503050406030204" pitchFamily="18" charset="0"/>
                            </a:rPr>
                            <m:t>𝛼</m:t>
                          </m:r>
                        </m:e>
                        <m:sub>
                          <m:r>
                            <a:rPr lang="en-US" i="1">
                              <a:latin typeface="Cambria Math"/>
                              <a:ea typeface="Cambria Math"/>
                            </a:rPr>
                            <m:t>2</m:t>
                          </m:r>
                        </m:sub>
                      </m:sSub>
                    </m:oMath>
                  </m:oMathPara>
                </a14:m>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75117DF6-AD70-46FD-BC2F-165D02EB7D7C}"/>
                  </a:ext>
                </a:extLst>
              </p:cNvPr>
              <p:cNvSpPr>
                <a:spLocks noGrp="1" noRot="1" noChangeAspect="1" noMove="1" noResize="1" noEditPoints="1" noAdjustHandles="1" noChangeArrowheads="1" noChangeShapeType="1" noTextEdit="1"/>
              </p:cNvSpPr>
              <p:nvPr>
                <p:ph idx="1"/>
              </p:nvPr>
            </p:nvSpPr>
            <p:spPr>
              <a:xfrm>
                <a:off x="457200" y="1373585"/>
                <a:ext cx="8229600" cy="2054421"/>
              </a:xfrm>
              <a:blipFill>
                <a:blip r:embed="rId4"/>
                <a:stretch>
                  <a:fillRect l="-815" t="-4748"/>
                </a:stretch>
              </a:blipFill>
            </p:spPr>
            <p:txBody>
              <a:bodyPr/>
              <a:lstStyle/>
              <a:p>
                <a:r>
                  <a:rPr lang="en-US">
                    <a:noFill/>
                  </a:rPr>
                  <a:t> </a:t>
                </a:r>
              </a:p>
            </p:txBody>
          </p:sp>
        </mc:Fallback>
      </mc:AlternateContent>
    </p:spTree>
    <p:extLst>
      <p:ext uri="{BB962C8B-B14F-4D97-AF65-F5344CB8AC3E}">
        <p14:creationId xmlns:p14="http://schemas.microsoft.com/office/powerpoint/2010/main" val="413299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500"/>
                                        <p:tgtEl>
                                          <p:spTgt spid="8"/>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074"/>
                                        </p:tgtEl>
                                        <p:attrNameLst>
                                          <p:attrName>style.visibility</p:attrName>
                                        </p:attrNameLst>
                                      </p:cBhvr>
                                      <p:to>
                                        <p:strVal val="visible"/>
                                      </p:to>
                                    </p:set>
                                    <p:animEffect transition="in" filter="fade">
                                      <p:cBhvr>
                                        <p:cTn id="25" dur="500"/>
                                        <p:tgtEl>
                                          <p:spTgt spid="307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fade">
                                      <p:cBhvr>
                                        <p:cTn id="34" dur="500"/>
                                        <p:tgtEl>
                                          <p:spTgt spid="13"/>
                                        </p:tgtEl>
                                      </p:cBhvr>
                                    </p:animEffec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6" grpId="0" animBg="1"/>
      <p:bldP spid="10" grpId="0" animBg="1"/>
      <p:bldP spid="11" grpId="0" animBg="1"/>
      <p:bldP spid="13" grpId="0" animBg="1"/>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AADCD8-CDB9-45B2-8792-56119B209F60}"/>
              </a:ext>
            </a:extLst>
          </p:cNvPr>
          <p:cNvSpPr>
            <a:spLocks noGrp="1"/>
          </p:cNvSpPr>
          <p:nvPr>
            <p:ph type="title"/>
          </p:nvPr>
        </p:nvSpPr>
        <p:spPr/>
        <p:txBody>
          <a:bodyPr>
            <a:normAutofit fontScale="90000"/>
          </a:bodyPr>
          <a:lstStyle/>
          <a:p>
            <a:r>
              <a:rPr lang="en-US" dirty="0"/>
              <a:t>Complex Belt and Gear Driven Systems</a:t>
            </a:r>
          </a:p>
        </p:txBody>
      </p:sp>
      <p:sp>
        <p:nvSpPr>
          <p:cNvPr id="3" name="Content Placeholder 2">
            <a:extLst>
              <a:ext uri="{FF2B5EF4-FFF2-40B4-BE49-F238E27FC236}">
                <a16:creationId xmlns:a16="http://schemas.microsoft.com/office/drawing/2014/main" id="{24FAC6F7-A80D-4429-806A-C4E965B4044F}"/>
              </a:ext>
            </a:extLst>
          </p:cNvPr>
          <p:cNvSpPr>
            <a:spLocks noGrp="1"/>
          </p:cNvSpPr>
          <p:nvPr>
            <p:ph idx="1"/>
          </p:nvPr>
        </p:nvSpPr>
        <p:spPr>
          <a:xfrm>
            <a:off x="457200" y="1600200"/>
            <a:ext cx="8229600" cy="3048000"/>
          </a:xfrm>
        </p:spPr>
        <p:txBody>
          <a:bodyPr>
            <a:normAutofit fontScale="77500" lnSpcReduction="20000"/>
          </a:bodyPr>
          <a:lstStyle/>
          <a:p>
            <a:r>
              <a:rPr lang="en-US" dirty="0"/>
              <a:t>For larger changes in torque and in speed, we often run through a series of pulleys or gears rather than relying on one very big jump.</a:t>
            </a:r>
          </a:p>
          <a:p>
            <a:r>
              <a:rPr lang="en-US" dirty="0"/>
              <a:t>In these systems, any motion transferred </a:t>
            </a:r>
            <a:r>
              <a:rPr lang="en-US" u="sng" dirty="0"/>
              <a:t>via a belt or meshing teeth</a:t>
            </a:r>
            <a:r>
              <a:rPr lang="en-US" dirty="0"/>
              <a:t> will follow the relationships from the previous slides</a:t>
            </a:r>
          </a:p>
          <a:p>
            <a:r>
              <a:rPr lang="en-US" dirty="0"/>
              <a:t>In these systems, any two pulleys of gears </a:t>
            </a:r>
            <a:r>
              <a:rPr lang="en-US" u="sng" dirty="0"/>
              <a:t>on the same shaft</a:t>
            </a:r>
            <a:r>
              <a:rPr lang="en-US" dirty="0"/>
              <a:t> will have the same angular velocity and angular acceleration.</a:t>
            </a:r>
          </a:p>
        </p:txBody>
      </p:sp>
      <p:pic>
        <p:nvPicPr>
          <p:cNvPr id="5" name="Picture 4">
            <a:extLst>
              <a:ext uri="{FF2B5EF4-FFF2-40B4-BE49-F238E27FC236}">
                <a16:creationId xmlns:a16="http://schemas.microsoft.com/office/drawing/2014/main" id="{4AD377A7-6D17-4EAE-B033-09ADAB563BD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7241" y="4572000"/>
            <a:ext cx="4029518" cy="2077720"/>
          </a:xfrm>
          <a:prstGeom prst="rect">
            <a:avLst/>
          </a:prstGeom>
        </p:spPr>
      </p:pic>
    </p:spTree>
    <p:extLst>
      <p:ext uri="{BB962C8B-B14F-4D97-AF65-F5344CB8AC3E}">
        <p14:creationId xmlns:p14="http://schemas.microsoft.com/office/powerpoint/2010/main" val="286692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01B8C-099D-41BA-B572-68A9ECB284FF}"/>
              </a:ext>
            </a:extLst>
          </p:cNvPr>
          <p:cNvSpPr>
            <a:spLocks noGrp="1"/>
          </p:cNvSpPr>
          <p:nvPr>
            <p:ph type="title"/>
          </p:nvPr>
        </p:nvSpPr>
        <p:spPr/>
        <p:txBody>
          <a:bodyPr/>
          <a:lstStyle/>
          <a:p>
            <a:r>
              <a:rPr lang="en-US" dirty="0"/>
              <a:t>Gear Ratios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4F9D5EE-8EC7-4280-96BD-1FA92620CB8F}"/>
                  </a:ext>
                </a:extLst>
              </p:cNvPr>
              <p:cNvSpPr>
                <a:spLocks noGrp="1"/>
              </p:cNvSpPr>
              <p:nvPr>
                <p:ph idx="1"/>
              </p:nvPr>
            </p:nvSpPr>
            <p:spPr/>
            <p:txBody>
              <a:bodyPr>
                <a:normAutofit fontScale="70000" lnSpcReduction="20000"/>
              </a:bodyPr>
              <a:lstStyle/>
              <a:p>
                <a:r>
                  <a:rPr lang="en-US" dirty="0"/>
                  <a:t>The gear ratio is a single number that is simplification of some of the math from previous slides.</a:t>
                </a:r>
              </a:p>
              <a:p>
                <a:r>
                  <a:rPr lang="en-US" dirty="0"/>
                  <a:t>For a single set of meshing gears, the gear ratio is defined as the radius of the output gear over the radius of the input gear, which will also be equal to the number of teeth on the output gear over the number of teeth on the input gear.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𝐺𝑅</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𝑜𝑢𝑡𝑝𝑢𝑡</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𝑖𝑛𝑝𝑢𝑡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b="0" i="1" smtClean="0">
                                  <a:latin typeface="Cambria Math" panose="02040503050406030204" pitchFamily="18" charset="0"/>
                                </a:rPr>
                                <m:t>𝑁</m:t>
                              </m:r>
                            </m:e>
                            <m:sub>
                              <m:r>
                                <a:rPr lang="en-US" i="1">
                                  <a:latin typeface="Cambria Math" panose="02040503050406030204" pitchFamily="18" charset="0"/>
                                </a:rPr>
                                <m:t>𝑜𝑢𝑡𝑝𝑢𝑡</m:t>
                              </m:r>
                            </m:sub>
                          </m:sSub>
                        </m:num>
                        <m:den>
                          <m:sSub>
                            <m:sSubPr>
                              <m:ctrlPr>
                                <a:rPr lang="en-US" i="1">
                                  <a:latin typeface="Cambria Math" panose="02040503050406030204" pitchFamily="18" charset="0"/>
                                </a:rPr>
                              </m:ctrlPr>
                            </m:sSubPr>
                            <m:e>
                              <m:r>
                                <a:rPr lang="en-US" b="0" i="1" smtClean="0">
                                  <a:latin typeface="Cambria Math" panose="02040503050406030204" pitchFamily="18" charset="0"/>
                                </a:rPr>
                                <m:t>𝑁</m:t>
                              </m:r>
                            </m:e>
                            <m:sub>
                              <m:r>
                                <a:rPr lang="en-US" i="1">
                                  <a:latin typeface="Cambria Math" panose="02040503050406030204" pitchFamily="18" charset="0"/>
                                </a:rPr>
                                <m:t>𝑖𝑛𝑝𝑢𝑡</m:t>
                              </m:r>
                            </m:sub>
                          </m:sSub>
                        </m:den>
                      </m:f>
                    </m:oMath>
                  </m:oMathPara>
                </a14:m>
                <a:endParaRPr lang="en-US" dirty="0"/>
              </a:p>
              <a:p>
                <a:r>
                  <a:rPr lang="en-US" dirty="0"/>
                  <a:t>Looking back at our equations we can see that this will be the inverse (input over output) for the relationship for angular velocities and accelerations (as well as angular displacements.</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𝐺𝑅</m:t>
                      </m:r>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rPr>
                                <m:t>𝑖𝑛</m:t>
                              </m:r>
                              <m:r>
                                <a:rPr lang="en-US" i="1">
                                  <a:latin typeface="Cambria Math" panose="02040503050406030204" pitchFamily="18" charset="0"/>
                                </a:rPr>
                                <m:t>𝑝𝑢𝑡</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𝑜𝑢𝑡</m:t>
                              </m:r>
                              <m:r>
                                <a:rPr lang="en-US" i="1">
                                  <a:latin typeface="Cambria Math" panose="02040503050406030204" pitchFamily="18" charset="0"/>
                                </a:rPr>
                                <m:t>𝑝𝑢𝑡</m:t>
                              </m:r>
                            </m:sub>
                          </m:sSub>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i="1">
                                  <a:latin typeface="Cambria Math" panose="02040503050406030204" pitchFamily="18" charset="0"/>
                                </a:rPr>
                                <m:t>𝑖𝑛𝑝𝑢𝑡</m:t>
                              </m:r>
                            </m:sub>
                          </m:sSub>
                        </m:num>
                        <m:den>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𝛼</m:t>
                              </m:r>
                            </m:e>
                            <m:sub>
                              <m:r>
                                <a:rPr lang="en-US" i="1">
                                  <a:latin typeface="Cambria Math" panose="02040503050406030204" pitchFamily="18" charset="0"/>
                                  <a:ea typeface="Cambria Math" panose="02040503050406030204" pitchFamily="18" charset="0"/>
                                </a:rPr>
                                <m:t>𝑜𝑢𝑡</m:t>
                              </m:r>
                              <m:r>
                                <a:rPr lang="en-US" i="1">
                                  <a:latin typeface="Cambria Math" panose="02040503050406030204" pitchFamily="18" charset="0"/>
                                </a:rPr>
                                <m:t>𝑝𝑢𝑡</m:t>
                              </m:r>
                            </m:sub>
                          </m:sSub>
                        </m:den>
                      </m:f>
                      <m:r>
                        <a:rPr lang="en-US" b="0" i="1" smtClean="0">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m:t>
                              </m:r>
                              <m:r>
                                <a:rPr lang="en-US" i="1" smtClean="0">
                                  <a:latin typeface="Cambria Math" panose="02040503050406030204" pitchFamily="18" charset="0"/>
                                  <a:ea typeface="Cambria Math" panose="02040503050406030204" pitchFamily="18" charset="0"/>
                                </a:rPr>
                                <m:t>𝜃</m:t>
                              </m:r>
                            </m:e>
                            <m:sub>
                              <m:r>
                                <a:rPr lang="en-US" i="1">
                                  <a:latin typeface="Cambria Math" panose="02040503050406030204" pitchFamily="18" charset="0"/>
                                </a:rPr>
                                <m:t>𝑖𝑛𝑝𝑢𝑡</m:t>
                              </m:r>
                            </m:sub>
                          </m:sSub>
                        </m:num>
                        <m:den>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𝜃</m:t>
                              </m:r>
                            </m:e>
                            <m:sub>
                              <m:r>
                                <a:rPr lang="en-US" i="1">
                                  <a:latin typeface="Cambria Math" panose="02040503050406030204" pitchFamily="18" charset="0"/>
                                  <a:ea typeface="Cambria Math" panose="02040503050406030204" pitchFamily="18" charset="0"/>
                                </a:rPr>
                                <m:t>𝑜𝑢𝑡</m:t>
                              </m:r>
                              <m:r>
                                <a:rPr lang="en-US" i="1">
                                  <a:latin typeface="Cambria Math" panose="02040503050406030204" pitchFamily="18" charset="0"/>
                                </a:rPr>
                                <m:t>𝑝𝑢𝑡</m:t>
                              </m:r>
                            </m:sub>
                          </m:sSub>
                        </m:den>
                      </m:f>
                    </m:oMath>
                  </m:oMathPara>
                </a14:m>
                <a:endParaRPr lang="en-US" dirty="0"/>
              </a:p>
            </p:txBody>
          </p:sp>
        </mc:Choice>
        <mc:Fallback xmlns="">
          <p:sp>
            <p:nvSpPr>
              <p:cNvPr id="3" name="Content Placeholder 2">
                <a:extLst>
                  <a:ext uri="{FF2B5EF4-FFF2-40B4-BE49-F238E27FC236}">
                    <a16:creationId xmlns:a16="http://schemas.microsoft.com/office/drawing/2014/main" id="{A4F9D5EE-8EC7-4280-96BD-1FA92620CB8F}"/>
                  </a:ext>
                </a:extLst>
              </p:cNvPr>
              <p:cNvSpPr>
                <a:spLocks noGrp="1" noRot="1" noChangeAspect="1" noMove="1" noResize="1" noEditPoints="1" noAdjustHandles="1" noChangeArrowheads="1" noChangeShapeType="1" noTextEdit="1"/>
              </p:cNvSpPr>
              <p:nvPr>
                <p:ph idx="1"/>
              </p:nvPr>
            </p:nvSpPr>
            <p:spPr>
              <a:blipFill>
                <a:blip r:embed="rId2"/>
                <a:stretch>
                  <a:fillRect l="-815" t="-2291"/>
                </a:stretch>
              </a:blipFill>
            </p:spPr>
            <p:txBody>
              <a:bodyPr/>
              <a:lstStyle/>
              <a:p>
                <a:r>
                  <a:rPr lang="en-US">
                    <a:noFill/>
                  </a:rPr>
                  <a:t> </a:t>
                </a:r>
              </a:p>
            </p:txBody>
          </p:sp>
        </mc:Fallback>
      </mc:AlternateContent>
    </p:spTree>
    <p:extLst>
      <p:ext uri="{BB962C8B-B14F-4D97-AF65-F5344CB8AC3E}">
        <p14:creationId xmlns:p14="http://schemas.microsoft.com/office/powerpoint/2010/main" val="877781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0521E5-81D0-4251-89EA-A7BD7BDB0BA9}"/>
              </a:ext>
            </a:extLst>
          </p:cNvPr>
          <p:cNvSpPr>
            <a:spLocks noGrp="1"/>
          </p:cNvSpPr>
          <p:nvPr>
            <p:ph type="title"/>
          </p:nvPr>
        </p:nvSpPr>
        <p:spPr/>
        <p:txBody>
          <a:bodyPr/>
          <a:lstStyle/>
          <a:p>
            <a:r>
              <a:rPr lang="en-US" dirty="0"/>
              <a:t>Gear Ratio</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7937CE0-2D92-4C48-9497-D4E840AD3CCC}"/>
                  </a:ext>
                </a:extLst>
              </p:cNvPr>
              <p:cNvSpPr>
                <a:spLocks noGrp="1"/>
              </p:cNvSpPr>
              <p:nvPr>
                <p:ph idx="1"/>
              </p:nvPr>
            </p:nvSpPr>
            <p:spPr>
              <a:xfrm>
                <a:off x="457200" y="1600200"/>
                <a:ext cx="8229600" cy="3048000"/>
              </a:xfrm>
            </p:spPr>
            <p:txBody>
              <a:bodyPr>
                <a:normAutofit fontScale="62500" lnSpcReduction="20000"/>
              </a:bodyPr>
              <a:lstStyle/>
              <a:p>
                <a:r>
                  <a:rPr lang="en-US" dirty="0"/>
                  <a:t>Beyond a simple one-input-one-output gear system, the gear ratio can also be used to simplify across a compound set of gears or pulleys.</a:t>
                </a:r>
              </a:p>
              <a:p>
                <a:r>
                  <a:rPr lang="en-US" dirty="0"/>
                  <a:t>In this case the radius (or tooth) relationship is the product of all individual interactions created via a belt or meshing teeth. </a:t>
                </a:r>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𝐺𝑅</m:t>
                      </m:r>
                      <m:r>
                        <a:rPr lang="en-US" i="1">
                          <a:latin typeface="Cambria Math" panose="02040503050406030204" pitchFamily="18" charset="0"/>
                        </a:rPr>
                        <m:t>=</m:t>
                      </m:r>
                      <m:d>
                        <m:dPr>
                          <m:ctrlPr>
                            <a:rPr lang="en-US" i="1" smtClean="0">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𝐵</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𝐴</m:t>
                                  </m:r>
                                </m:sub>
                              </m:sSub>
                            </m:den>
                          </m:f>
                        </m:e>
                      </m:d>
                      <m:d>
                        <m:dPr>
                          <m:ctrlPr>
                            <a:rPr lang="en-US" i="1">
                              <a:latin typeface="Cambria Math" panose="02040503050406030204" pitchFamily="18" charset="0"/>
                            </a:rPr>
                          </m:ctrlPr>
                        </m:dPr>
                        <m:e>
                          <m:f>
                            <m:fPr>
                              <m:ctrlPr>
                                <a:rPr lang="en-US" i="1">
                                  <a:latin typeface="Cambria Math" panose="02040503050406030204" pitchFamily="18" charset="0"/>
                                </a:rPr>
                              </m:ctrlPr>
                            </m:fPr>
                            <m:num>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𝐷</m:t>
                                  </m:r>
                                </m:sub>
                              </m:sSub>
                            </m:num>
                            <m:den>
                              <m:sSub>
                                <m:sSubPr>
                                  <m:ctrlPr>
                                    <a:rPr lang="en-US" i="1">
                                      <a:latin typeface="Cambria Math" panose="02040503050406030204" pitchFamily="18" charset="0"/>
                                    </a:rPr>
                                  </m:ctrlPr>
                                </m:sSubPr>
                                <m:e>
                                  <m:r>
                                    <a:rPr lang="en-US" i="1">
                                      <a:latin typeface="Cambria Math" panose="02040503050406030204" pitchFamily="18" charset="0"/>
                                    </a:rPr>
                                    <m:t>𝑟</m:t>
                                  </m:r>
                                </m:e>
                                <m:sub>
                                  <m:r>
                                    <a:rPr lang="en-US" b="0" i="1" smtClean="0">
                                      <a:latin typeface="Cambria Math" panose="02040503050406030204" pitchFamily="18" charset="0"/>
                                    </a:rPr>
                                    <m:t>𝐶</m:t>
                                  </m:r>
                                </m:sub>
                              </m:sSub>
                            </m:den>
                          </m:f>
                        </m:e>
                      </m:d>
                    </m:oMath>
                  </m:oMathPara>
                </a14:m>
                <a:endParaRPr lang="en-US" dirty="0"/>
              </a:p>
              <a:p>
                <a:r>
                  <a:rPr lang="en-US" dirty="0"/>
                  <a:t>The gear ratio can then be used as normal to relate angular velocities, angular accelerations, and angular displacements</a:t>
                </a:r>
              </a:p>
              <a:p>
                <a:r>
                  <a:rPr lang="en-US" dirty="0"/>
                  <a:t>Gear ratios also generally </a:t>
                </a:r>
                <a:r>
                  <a:rPr lang="en-US" u="sng" dirty="0"/>
                  <a:t>do not include a direction of rotation</a:t>
                </a:r>
                <a:r>
                  <a:rPr lang="en-US" dirty="0"/>
                  <a:t>, so you will need to figure that out on your own.</a:t>
                </a:r>
              </a:p>
            </p:txBody>
          </p:sp>
        </mc:Choice>
        <mc:Fallback xmlns="">
          <p:sp>
            <p:nvSpPr>
              <p:cNvPr id="3" name="Content Placeholder 2">
                <a:extLst>
                  <a:ext uri="{FF2B5EF4-FFF2-40B4-BE49-F238E27FC236}">
                    <a16:creationId xmlns:a16="http://schemas.microsoft.com/office/drawing/2014/main" id="{87937CE0-2D92-4C48-9497-D4E840AD3CCC}"/>
                  </a:ext>
                </a:extLst>
              </p:cNvPr>
              <p:cNvSpPr>
                <a:spLocks noGrp="1" noRot="1" noChangeAspect="1" noMove="1" noResize="1" noEditPoints="1" noAdjustHandles="1" noChangeArrowheads="1" noChangeShapeType="1" noTextEdit="1"/>
              </p:cNvSpPr>
              <p:nvPr>
                <p:ph idx="1"/>
              </p:nvPr>
            </p:nvSpPr>
            <p:spPr>
              <a:xfrm>
                <a:off x="457200" y="1600200"/>
                <a:ext cx="8229600" cy="3048000"/>
              </a:xfrm>
              <a:blipFill>
                <a:blip r:embed="rId2"/>
                <a:stretch>
                  <a:fillRect l="-667" t="-3000" r="-1259"/>
                </a:stretch>
              </a:blipFill>
            </p:spPr>
            <p:txBody>
              <a:bodyPr/>
              <a:lstStyle/>
              <a:p>
                <a:r>
                  <a:rPr lang="en-US">
                    <a:noFill/>
                  </a:rPr>
                  <a:t> </a:t>
                </a:r>
              </a:p>
            </p:txBody>
          </p:sp>
        </mc:Fallback>
      </mc:AlternateContent>
      <p:pic>
        <p:nvPicPr>
          <p:cNvPr id="4098" name="Picture 2" descr="A series of belts and pulleys. Pulleys A and B are connected via a belt, then B and C are on the same shaft, then C and D are connected via pulleys.">
            <a:extLst>
              <a:ext uri="{FF2B5EF4-FFF2-40B4-BE49-F238E27FC236}">
                <a16:creationId xmlns:a16="http://schemas.microsoft.com/office/drawing/2014/main" id="{73928173-B51B-4737-9676-CDCB422DE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650" y="4419600"/>
            <a:ext cx="4838700" cy="23322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3650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098"/>
                                        </p:tgtEl>
                                        <p:attrNameLst>
                                          <p:attrName>style.visibility</p:attrName>
                                        </p:attrNameLst>
                                      </p:cBhvr>
                                      <p:to>
                                        <p:strVal val="visible"/>
                                      </p:to>
                                    </p:set>
                                    <p:animEffect transition="in" filter="fade">
                                      <p:cBhvr>
                                        <p:cTn id="15" dur="500"/>
                                        <p:tgtEl>
                                          <p:spTgt spid="4098"/>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Worked Example</a:t>
            </a:r>
          </a:p>
        </p:txBody>
      </p:sp>
      <p:sp>
        <p:nvSpPr>
          <p:cNvPr id="3" name="Content Placeholder 2"/>
          <p:cNvSpPr>
            <a:spLocks noGrp="1"/>
          </p:cNvSpPr>
          <p:nvPr>
            <p:ph idx="1"/>
          </p:nvPr>
        </p:nvSpPr>
        <p:spPr>
          <a:xfrm>
            <a:off x="457200" y="1600201"/>
            <a:ext cx="7848600" cy="2209800"/>
          </a:xfrm>
        </p:spPr>
        <p:txBody>
          <a:bodyPr>
            <a:normAutofit fontScale="92500" lnSpcReduction="10000"/>
          </a:bodyPr>
          <a:lstStyle/>
          <a:p>
            <a:r>
              <a:rPr lang="en-US" dirty="0"/>
              <a:t>If the input pulley A as shown below is rotating at a rate of 10 rad/s, what is the speed of the output pulley at D? How many rotations does D go through in the time it takes for A to make one full rotation?</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pic>
        <p:nvPicPr>
          <p:cNvPr id="1026" name="Picture 2" descr="Problem 1 Diagram">
            <a:extLst>
              <a:ext uri="{FF2B5EF4-FFF2-40B4-BE49-F238E27FC236}">
                <a16:creationId xmlns:a16="http://schemas.microsoft.com/office/drawing/2014/main" id="{772E3E38-A75F-4C65-AEF6-C68F94CC0A7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11020" y="3650458"/>
            <a:ext cx="6339460" cy="2865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7603410"/>
      </p:ext>
    </p:extLst>
  </p:cSld>
  <p:clrMapOvr>
    <a:masterClrMapping/>
  </p:clrMapOvr>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purl.org/dc/terms/"/>
    <ds:schemaRef ds:uri="http://schemas.openxmlformats.org/package/2006/metadata/core-properties"/>
    <ds:schemaRef ds:uri="http://schemas.microsoft.com/office/2006/documentManagement/types"/>
    <ds:schemaRef ds:uri="90d05cb5-950f-4f68-bc2c-e17794455b92"/>
    <ds:schemaRef ds:uri="http://purl.org/dc/elements/1.1/"/>
    <ds:schemaRef ds:uri="http://schemas.microsoft.com/office/2006/metadata/properties"/>
    <ds:schemaRef ds:uri="http://schemas.microsoft.com/office/infopath/2007/PartnerControls"/>
    <ds:schemaRef ds:uri="b4eab9fa-dbb0-4082-8491-8bd54207a265"/>
    <ds:schemaRef ds:uri="http://www.w3.org/XML/1998/namespace"/>
    <ds:schemaRef ds:uri="http://purl.org/dc/dcmitype/"/>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1657</TotalTime>
  <Words>942</Words>
  <Application>Microsoft Office PowerPoint</Application>
  <PresentationFormat>On-screen Show (4:3)</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Cambria Math</vt:lpstr>
      <vt:lpstr>MA_Template</vt:lpstr>
      <vt:lpstr>Kinematics of Belt and Gear Driven Systems</vt:lpstr>
      <vt:lpstr>Belt and Gear Driven Systems</vt:lpstr>
      <vt:lpstr>Belt or Chain Driven Systems</vt:lpstr>
      <vt:lpstr>Gear Driven Systems</vt:lpstr>
      <vt:lpstr>Complex Belt and Gear Driven Systems</vt:lpstr>
      <vt:lpstr>Gear Ratios</vt:lpstr>
      <vt:lpstr>Gear Ratio</vt:lpstr>
      <vt:lpstr>Thanks for Watching</vt:lpstr>
      <vt:lpstr>Worked Example</vt:lpstr>
      <vt:lpstr>Worked Example</vt:lpstr>
      <vt:lpstr>Worked Example</vt:lpstr>
      <vt:lpstr>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32</cp:revision>
  <dcterms:created xsi:type="dcterms:W3CDTF">2020-08-21T15:23:22Z</dcterms:created>
  <dcterms:modified xsi:type="dcterms:W3CDTF">2022-01-13T14:59:57Z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