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256" r:id="rId5"/>
    <p:sldId id="301" r:id="rId6"/>
    <p:sldId id="302" r:id="rId7"/>
    <p:sldId id="303" r:id="rId8"/>
    <p:sldId id="305" r:id="rId9"/>
    <p:sldId id="304" r:id="rId10"/>
    <p:sldId id="306" r:id="rId11"/>
    <p:sldId id="257" r:id="rId12"/>
    <p:sldId id="261" r:id="rId13"/>
    <p:sldId id="265" r:id="rId14"/>
    <p:sldId id="307" r:id="rId15"/>
    <p:sldId id="287" r:id="rId16"/>
    <p:sldId id="288" r:id="rId17"/>
    <p:sldId id="308" r:id="rId18"/>
    <p:sldId id="309" r:id="rId19"/>
    <p:sldId id="310" r:id="rId20"/>
    <p:sldId id="311" r:id="rId21"/>
    <p:sldId id="312" r:id="rId22"/>
    <p:sldId id="313" r:id="rId23"/>
    <p:sldId id="31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 autoAdjust="0"/>
    <p:restoredTop sz="54101" autoAdjust="0"/>
  </p:normalViewPr>
  <p:slideViewPr>
    <p:cSldViewPr snapToGrid="0">
      <p:cViewPr varScale="1">
        <p:scale>
          <a:sx n="67" d="100"/>
          <a:sy n="67" d="100"/>
        </p:scale>
        <p:origin x="4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youtube.com/watch?v=9tOJZQhO_Uw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1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9" Type="http://schemas.openxmlformats.org/officeDocument/2006/relationships/image" Target="../media/image130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12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Rotating Frame Analysis using Vector Notation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ED1-FF6E-4AEA-8327-D5E5C19E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 Analysis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3E3C7-5743-41B3-AD91-340BF58A1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98316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 by creating a diagram of the body, with the key distances and angles labeled</a:t>
                </a:r>
              </a:p>
              <a:p>
                <a:pPr lvl="1"/>
                <a:r>
                  <a:rPr lang="en-US" dirty="0"/>
                  <a:t>Be sure to add a fixed coordinate system (x and y directions)</a:t>
                </a:r>
              </a:p>
              <a:p>
                <a:pPr lvl="1"/>
                <a:r>
                  <a:rPr lang="en-US" dirty="0"/>
                  <a:t>Add a rotating coordinate system (on the body that views the non-pinned body) and identify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</m:oMath>
                </a14:m>
                <a:r>
                  <a:rPr lang="en-US" dirty="0"/>
                  <a:t>) of the frame</a:t>
                </a:r>
              </a:p>
              <a:p>
                <a:pPr lvl="1"/>
                <a:r>
                  <a:rPr lang="en-US" dirty="0"/>
                  <a:t>Identify any known angular and linear velocities and accelerations (magnitude and/or direction)</a:t>
                </a:r>
              </a:p>
              <a:p>
                <a:pPr lvl="1"/>
                <a:r>
                  <a:rPr lang="en-US" dirty="0"/>
                  <a:t>Define unknown vectors</a:t>
                </a:r>
              </a:p>
              <a:p>
                <a:r>
                  <a:rPr lang="en-US" dirty="0"/>
                  <a:t>Start stepping through from a point with known velocity/ acceleration toward the point you want to know about</a:t>
                </a:r>
              </a:p>
              <a:p>
                <a:pPr lvl="1"/>
                <a:r>
                  <a:rPr lang="en-US" dirty="0"/>
                  <a:t>Use a series of relative motion equations OR rotating frame equations as needed, substituting into one vector equation</a:t>
                </a:r>
              </a:p>
              <a:p>
                <a:r>
                  <a:rPr lang="en-US" dirty="0"/>
                  <a:t>Use the equations you have generated, along with any current angles, distances, velocities, and accelerations to solve for the unknowns</a:t>
                </a:r>
              </a:p>
              <a:p>
                <a:pPr lvl="1"/>
                <a:r>
                  <a:rPr lang="en-US" dirty="0"/>
                  <a:t>Create two scalar equations (x and y directions) from your vector equation to solve for up to two unknowns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3E3C7-5743-41B3-AD91-340BF58A1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983162"/>
              </a:xfrm>
              <a:blipFill>
                <a:blip r:embed="rId2"/>
                <a:stretch>
                  <a:fillRect l="-926" t="-2030" r="-154" b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Hints for 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about placement/orientation of your rotating frame to reduce the algebra work in your solution</a:t>
            </a:r>
          </a:p>
          <a:p>
            <a:r>
              <a:rPr lang="en-CA" dirty="0"/>
              <a:t>Write out the whole equation, and make sure you don’t miss any terms</a:t>
            </a:r>
            <a:endParaRPr lang="en-US" dirty="0"/>
          </a:p>
          <a:p>
            <a:r>
              <a:rPr lang="en-US" dirty="0"/>
              <a:t>Be clear in each equation which frame (</a:t>
            </a:r>
            <a:r>
              <a:rPr lang="en-US" dirty="0" err="1"/>
              <a:t>xyz</a:t>
            </a:r>
            <a:r>
              <a:rPr lang="en-US" dirty="0"/>
              <a:t> or </a:t>
            </a:r>
            <a:r>
              <a:rPr lang="en-US" dirty="0" err="1"/>
              <a:t>x’y’z</a:t>
            </a:r>
            <a:r>
              <a:rPr lang="en-US" dirty="0"/>
              <a:t>’) is being used</a:t>
            </a:r>
          </a:p>
          <a:p>
            <a:r>
              <a:rPr lang="en-US" dirty="0"/>
              <a:t>Take your time with this analysis – it can be challenging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9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collar which is pinned to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slides along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At the instant shown, when ϕ=60 deg, the angular velocity of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2 rads/s in the direction shown. Find the rate at which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travels along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the angular velocity of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Assume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0.3 m and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0.2 m.</a:t>
            </a:r>
            <a:endParaRPr lang="en-US" dirty="0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7822464D-7F47-41D1-9ECF-689BEDBFA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616605"/>
            <a:ext cx="4952999" cy="302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7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4257676" cy="4810124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camera drone,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flies over a car race in a curved trajectory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with a constant ground-speed velocity of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9 m/s. At the moment shown, car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travelling with velocity of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12 m/s and an acceleration of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1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2 m/s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as shown. Assume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7.5 m,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3 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velocity of the car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observed by the camera on drone 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at this instant.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acceleration of the car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observed by the camera on drone D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 this instant.</a:t>
            </a:r>
          </a:p>
        </p:txBody>
      </p:sp>
      <p:pic>
        <p:nvPicPr>
          <p:cNvPr id="2050" name="Picture 2" descr="Problem 2 Diagram">
            <a:extLst>
              <a:ext uri="{FF2B5EF4-FFF2-40B4-BE49-F238E27FC236}">
                <a16:creationId xmlns:a16="http://schemas.microsoft.com/office/drawing/2014/main" id="{1E27AF11-20C2-47F0-AB63-01CBF6E44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165" y="1924050"/>
            <a:ext cx="343341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56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breathing exercise video graphic (somewhat similar to 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tooltip="breathing_video"/>
              </a:rPr>
              <a:t>this one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shows a small circle moving in a constrained circular path (constant radius 80 cm) at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angular velocity of 0.4 rad/s around an expanding and contracting inner circle. The inner circle expands and contracts sinusoidally, from a minimum radius of 30 cm to a maximum radius of 60 cm. The distance from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 inner circle to a point on the edge of the inner circle can be described by the equation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=0.45-0.15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sin⁡θ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(in m), where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position of the small circle (zero at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-axis).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velocity and acceleration of point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on the edge of the inner circle as viewed by an observer on the small circle at point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(Fig. (c)).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θ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=45°,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α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=45°</a:t>
            </a:r>
          </a:p>
        </p:txBody>
      </p:sp>
      <p:pic>
        <p:nvPicPr>
          <p:cNvPr id="3074" name="Picture 2" descr="Problem 3 Diagram">
            <a:extLst>
              <a:ext uri="{FF2B5EF4-FFF2-40B4-BE49-F238E27FC236}">
                <a16:creationId xmlns:a16="http://schemas.microsoft.com/office/drawing/2014/main" id="{EC8A27B3-BB4D-4727-A715-91C135F3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146923"/>
            <a:ext cx="4705350" cy="264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13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1"/>
            <a:ext cx="4114801" cy="4810124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crank-rocker mechanism as shown below consists of a crank with a radius of .5 meters rotating about its fixed center at C at a constant rate of 2 rad/s clockwise. Rocker AB fixed at it's base at A and connects to point B along the edge of the crank. The pin at point B can slide along a frictionless slot in AB. In the current state, what is the angular velocity of rocker AB?</a:t>
            </a:r>
          </a:p>
        </p:txBody>
      </p:sp>
      <p:pic>
        <p:nvPicPr>
          <p:cNvPr id="4098" name="Picture 2" descr="Problem 4 Diagram">
            <a:extLst>
              <a:ext uri="{FF2B5EF4-FFF2-40B4-BE49-F238E27FC236}">
                <a16:creationId xmlns:a16="http://schemas.microsoft.com/office/drawing/2014/main" id="{314FF8F1-1F54-449C-92D3-92CB9D67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775" y="2143125"/>
            <a:ext cx="381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0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very funny engineer has attached her prank punching machine to a robotic arm. If the boxing glove moves at a maximum 1m/s constant velocity, relative to the link CD, what is the velocity and acceleration of the glove at the instant shown? The lengths of the linkage arms are given 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=0.3 m,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=0.6 m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=0.4 m. The angles are given as θ=30 deg, </a:t>
            </a:r>
            <a:r>
              <a:rPr lang="el-G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Φ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=50 deg and γ=15 deg. Arm BC is rotating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 rad/s and α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=1 rad/s^2, while arm CD is rotating at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=-0.25 rad/s and α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=0.25 rad/s</a:t>
            </a:r>
            <a:r>
              <a:rPr lang="en-US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Arm AB is stationary throughout.</a:t>
            </a:r>
          </a:p>
        </p:txBody>
      </p:sp>
      <p:pic>
        <p:nvPicPr>
          <p:cNvPr id="5122" name="Picture 2" descr="Problem 5 Diagram">
            <a:extLst>
              <a:ext uri="{FF2B5EF4-FFF2-40B4-BE49-F238E27FC236}">
                <a16:creationId xmlns:a16="http://schemas.microsoft.com/office/drawing/2014/main" id="{5C695472-8727-42F7-9A33-3C2652DB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29000"/>
            <a:ext cx="5048250" cy="3532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836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3126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Boat A is travelling forward (in positive y) with a velocity of 25 m/s and an acceleration of 4 m/s2. The person in dingy B is travelling in a circle (as they only have one oar). They have a forward (in positive y) velocity of 5 m/s and acceleration of -1 m/s2 (as they have lost focus while watching boat A). The radius of dingy B’s path is r = 20 m, and the distance between the vessels is d = 10 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velocity and acceleration of boat A as seen by the occupants of dingy B.</a:t>
            </a:r>
          </a:p>
        </p:txBody>
      </p:sp>
      <p:pic>
        <p:nvPicPr>
          <p:cNvPr id="6146" name="Picture 2" descr="Problem 6 Diagram">
            <a:extLst>
              <a:ext uri="{FF2B5EF4-FFF2-40B4-BE49-F238E27FC236}">
                <a16:creationId xmlns:a16="http://schemas.microsoft.com/office/drawing/2014/main" id="{55229F27-8ACD-4AE3-97D0-F01AAFAA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44" y="3429000"/>
            <a:ext cx="3922711" cy="3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7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3126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Boat A is travelling forward (in positive y) with a velocity of 25 m/s and an acceleration of 4 m/s2. The person in dingy B is travelling in a circle (as they only have one oar). They have a forward (in positive y) velocity of 5 m/s and acceleration of -1 m/s2 (as they have lost focus while watching boat A). The radius of dingy B’s path is r = 20 m, and the distance between the vessels is d = 10 m.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Find the velocity and acceleration of dingy B as seen by the occupants of boat A.</a:t>
            </a:r>
          </a:p>
        </p:txBody>
      </p:sp>
      <p:pic>
        <p:nvPicPr>
          <p:cNvPr id="6146" name="Picture 2" descr="Problem 6 Diagram">
            <a:extLst>
              <a:ext uri="{FF2B5EF4-FFF2-40B4-BE49-F238E27FC236}">
                <a16:creationId xmlns:a16="http://schemas.microsoft.com/office/drawing/2014/main" id="{55229F27-8ACD-4AE3-97D0-F01AAFAA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44" y="3429000"/>
            <a:ext cx="3922711" cy="34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23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Motion Analysis: rigid/pinned versus sliding/separate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relative motion analysis using </a:t>
            </a:r>
            <a:r>
              <a:rPr lang="en-US" b="1" dirty="0"/>
              <a:t>translating coordinate frames </a:t>
            </a:r>
            <a:r>
              <a:rPr lang="en-US" dirty="0"/>
              <a:t>works for finding velocities and accelerations of points on rigid bodies that are rigidly connected or pinned together</a:t>
            </a:r>
          </a:p>
          <a:p>
            <a:r>
              <a:rPr lang="en-US" dirty="0"/>
              <a:t>If one body is </a:t>
            </a:r>
            <a:r>
              <a:rPr lang="en-US" b="1" dirty="0"/>
              <a:t>sliding</a:t>
            </a:r>
            <a:r>
              <a:rPr lang="en-US" dirty="0"/>
              <a:t> with respect to another body (e.g. a box sliding off a rotating ramp), or the two bodies are </a:t>
            </a:r>
            <a:r>
              <a:rPr lang="en-US" b="1" dirty="0"/>
              <a:t>entirely separate </a:t>
            </a:r>
            <a:r>
              <a:rPr lang="en-US" dirty="0"/>
              <a:t>(two airplanes travelling on separate arcs), then we need to use a </a:t>
            </a:r>
            <a:r>
              <a:rPr lang="en-US" b="1" dirty="0"/>
              <a:t>rotating coordinate frame</a:t>
            </a:r>
            <a:r>
              <a:rPr lang="en-US" dirty="0"/>
              <a:t> which rotates with one of the bodies.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4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43126"/>
          </a:xfrm>
        </p:spPr>
        <p:txBody>
          <a:bodyPr>
            <a:normAutofit fontScale="62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 ACD is pinned at A and is rotating with an angular velocity of ω = 3 rad/s as shown at this instant. Bar BE slides through tube CD, such that, at this instant, the velocity of B is purely in the y-direction, and the acceleration of B is zero (as observed from the fixed frame). Find the vectors for the velocity and acceleration of B in the rotating frame, (v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B/A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x'y'z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x'y'z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the angular acceleration of ACD at this instant. Distance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= 0.5 m.</a:t>
            </a:r>
          </a:p>
        </p:txBody>
      </p:sp>
      <p:pic>
        <p:nvPicPr>
          <p:cNvPr id="7170" name="Picture 2" descr="Problem 8 Diagram">
            <a:extLst>
              <a:ext uri="{FF2B5EF4-FFF2-40B4-BE49-F238E27FC236}">
                <a16:creationId xmlns:a16="http://schemas.microsoft.com/office/drawing/2014/main" id="{77D21614-BAD2-4026-8537-48ABFBAF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496761"/>
            <a:ext cx="5105400" cy="336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0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relative motion equation</a:t>
            </a:r>
          </a:p>
          <a:p>
            <a:pPr lvl="1"/>
            <a:r>
              <a:rPr lang="en-US" dirty="0"/>
              <a:t>Fixed axis rotation and translating frames are special cases</a:t>
            </a:r>
          </a:p>
          <a:p>
            <a:pPr lvl="1"/>
            <a:r>
              <a:rPr lang="en-US" dirty="0"/>
              <a:t>Can always use the rotating frames equation</a:t>
            </a:r>
          </a:p>
          <a:p>
            <a:r>
              <a:rPr lang="en-US" dirty="0"/>
              <a:t>The most complex relative motion equation</a:t>
            </a:r>
          </a:p>
          <a:p>
            <a:pPr lvl="1"/>
            <a:r>
              <a:rPr lang="en-US" dirty="0"/>
              <a:t>We often use one of the special cases if we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CD8C-10AA-4E1E-87D2-069206F6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91" y="1140219"/>
            <a:ext cx="4329091" cy="4060560"/>
          </a:xfrm>
        </p:spPr>
        <p:txBody>
          <a:bodyPr>
            <a:normAutofit/>
          </a:bodyPr>
          <a:lstStyle/>
          <a:p>
            <a:r>
              <a:rPr lang="en-US" sz="2400" dirty="0"/>
              <a:t>When considering </a:t>
            </a:r>
            <a:r>
              <a:rPr lang="en-US" sz="2400" b="1" dirty="0"/>
              <a:t>relative motion analysis</a:t>
            </a:r>
            <a:r>
              <a:rPr lang="en-US" sz="2400" dirty="0"/>
              <a:t> previously, we created a series of coordinate frames that translated (not rotated) with the body. </a:t>
            </a:r>
          </a:p>
          <a:p>
            <a:r>
              <a:rPr lang="en-US" sz="2400" dirty="0"/>
              <a:t>Now, </a:t>
            </a:r>
            <a:r>
              <a:rPr lang="en-US" sz="2400" b="1" dirty="0"/>
              <a:t>we need a frame that rotates with the body</a:t>
            </a:r>
            <a:r>
              <a:rPr lang="en-US" sz="2400" dirty="0"/>
              <a:t>. We will use x’ and y’ for this frame. 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</p:spTree>
    <p:extLst>
      <p:ext uri="{BB962C8B-B14F-4D97-AF65-F5344CB8AC3E}">
        <p14:creationId xmlns:p14="http://schemas.microsoft.com/office/powerpoint/2010/main" val="16495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rotating frame is attached to an object that observes the sliding object. </a:t>
                </a:r>
              </a:p>
              <a:p>
                <a:r>
                  <a:rPr lang="en-US" sz="2400" dirty="0"/>
                  <a:t>We add another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aseline="-25000" dirty="0" err="1"/>
                  <a:t>rel</a:t>
                </a:r>
                <a:r>
                  <a:rPr lang="en-US" sz="2400" dirty="0"/>
                  <a:t> describing the motion of the sliding object as viewed from the rotating frame.</a:t>
                </a:r>
              </a:p>
              <a:p>
                <a:r>
                  <a:rPr lang="en-US" sz="2400" dirty="0"/>
                  <a:t>Aligning the rotating frame with the sliding motion can simplify the equations.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  <a:blipFill>
                <a:blip r:embed="rId2"/>
                <a:stretch>
                  <a:fillRect l="-2047" t="-1558" r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4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E1C5EB-A515-CD4C-A6DD-750D92AC431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774" flipH="1">
            <a:off x="5750997" y="3488196"/>
            <a:ext cx="731312" cy="664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/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-25000" dirty="0" err="1"/>
                  <a:t>rel</a:t>
                </a:r>
                <a:r>
                  <a:rPr lang="en-US" b="1" baseline="-25000" dirty="0"/>
                  <a:t>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baseline="-25000" dirty="0"/>
                      <m:t>rel</m:t>
                    </m:r>
                    <m:r>
                      <m:rPr>
                        <m:nor/>
                      </m:rPr>
                      <a:rPr lang="en-CA" b="1" i="0" baseline="-25000" dirty="0" smtClean="0"/>
                      <m:t> </m:t>
                    </m:r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b="1" dirty="0"/>
              </a:p>
              <a:p>
                <a:r>
                  <a:rPr lang="en-US" dirty="0"/>
                  <a:t>at all times because the rotating frame x-direction is aligned with BD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blipFill>
                <a:blip r:embed="rId14"/>
                <a:stretch>
                  <a:fillRect l="-16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frame rotates with the same angular velocity and acceleration as the body it is attached to. </a:t>
                </a:r>
              </a:p>
              <a:p>
                <a:r>
                  <a:rPr lang="en-US" dirty="0"/>
                  <a:t>At an instant, we can describe the motion of C as a combination of the motion of the point on AB (imagine a sticker on AB) that the collar is passing over,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, and the motion of the collar sliding against AB,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504" t="-1659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’”)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1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1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36F9CF-E58A-F148-A39A-415047AB44EA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5715689" y="1097461"/>
            <a:chExt cx="2086226" cy="1466731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358074-1780-A847-8993-5EA4A65B8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143C02B-BD46-EA4B-B443-A46477311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C63461C-9146-B041-BA79-0BBCA07F4920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C63461C-9146-B041-BA79-0BBCA07F4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FE0293-CF4F-724C-9C19-65899E6A332C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FFE0293-CF4F-724C-9C19-65899E6A3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6F99AFC-09A0-F644-BBF0-7D6C17A9AC09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5715689" y="1097461"/>
            <a:chExt cx="2086226" cy="146673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88136DD-CCB4-644D-B6CB-A3E220208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49EC965-62A0-9B4D-8850-C482FA050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2641E6B-8B99-234C-836A-512D5F8708DC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2641E6B-8B99-234C-836A-512D5F870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CDBAB5A-DD10-9749-B0A0-AE4927869399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BCDBAB5A-DD10-9749-B0A0-AE4927869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BDDD1D-0715-AB4D-B826-A8176511FCF5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715689" y="1097461"/>
            <a:chExt cx="2086226" cy="1466731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05010C-D5FD-924D-A580-6838D2769F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CEA27E7-A1F1-0F42-B7E6-AC2A511C33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F20E9F9-4F2C-554C-BFC1-ED23632AE090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F20E9F9-4F2C-554C-BFC1-ED23632AE0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D8E1D0-E484-284E-8499-46F8751B87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FD8E1D0-E484-284E-8499-46F8751B8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9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86C1B48-C795-7B44-AA01-4590A5116C58}"/>
              </a:ext>
            </a:extLst>
          </p:cNvPr>
          <p:cNvSpPr/>
          <p:nvPr/>
        </p:nvSpPr>
        <p:spPr>
          <a:xfrm>
            <a:off x="3368306" y="3274697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0323E8-97FD-814B-AB3F-F72246A47BD6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4855" flipH="1">
            <a:off x="5961565" y="3405387"/>
            <a:ext cx="731312" cy="66402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1BF76E1-BFFE-9145-9995-919D54E32FF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49722" flipH="1">
            <a:off x="5237398" y="3263934"/>
            <a:ext cx="731312" cy="664027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F2147BC-F2D5-E74E-BA16-98ABF455A12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1615" flipH="1">
            <a:off x="4265785" y="3699264"/>
            <a:ext cx="731312" cy="66402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9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In the acceleration equation, we also need to add Coriolis acceleration. This accounts for the rotation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2400" dirty="0"/>
                  <a:t> with the object/rotating frame. </a:t>
                </a:r>
              </a:p>
              <a:p>
                <a:r>
                  <a:rPr lang="en-US" sz="2400" dirty="0"/>
                  <a:t>A change in the vector direction is a change in velocity, which is an acceleration.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CA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880" t="-1896" r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954A1-8C14-174E-93DC-A658D73D9F0E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3999391" y="3193527"/>
            <a:chExt cx="2086226" cy="14667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36F9CF-E58A-F148-A39A-415047AB44EA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8358074-1780-A847-8993-5EA4A65B8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43C02B-BD46-EA4B-B443-A46477311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10A8462-8056-0F4B-B6A3-0131253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48040A-B69D-9C48-9988-C4B5D4C24973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3999391" y="3193527"/>
            <a:chExt cx="2086226" cy="14667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F99AFC-09A0-F644-BBF0-7D6C17A9AC09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88136DD-CCB4-644D-B6CB-A3E220208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49EC965-62A0-9B4D-8850-C482FA05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1A5504-F30B-0E47-ACEE-309EA900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D0B43-ADF3-7D4D-BD34-BA5E46342383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561911" y="2901732"/>
            <a:chExt cx="2086226" cy="14667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BDDD1D-0715-AB4D-B826-A8176511FCF5}"/>
                </a:ext>
              </a:extLst>
            </p:cNvPr>
            <p:cNvGrpSpPr/>
            <p:nvPr/>
          </p:nvGrpSpPr>
          <p:grpSpPr>
            <a:xfrm>
              <a:off x="5561911" y="2901732"/>
              <a:ext cx="2086226" cy="1466731"/>
              <a:chOff x="5715689" y="1097461"/>
              <a:chExt cx="2086226" cy="146673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05010C-D5FD-924D-A580-6838D276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CEA27E7-A1F1-0F42-B7E6-AC2A511C3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449C6A-B489-9641-A236-EA93FF3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1260" y="3577123"/>
              <a:ext cx="731312" cy="664027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2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4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D31CE53-E9A4-D149-A2B0-48D511235F2E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48037FA-5A29-914E-A236-2EFAA7990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1FFA717-74A5-A648-9194-546D9271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8588D2C-8BB1-474B-B116-A4214A446489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67F75B-40E6-C641-B99F-FCEAF3A93D8D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D732CBC-09EF-B44F-A649-7A386FF388AE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96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rotating frame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b="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Acceleration: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 we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to remind us that these have to be </a:t>
                </a:r>
                <a:r>
                  <a:rPr lang="en-US" b="1" dirty="0"/>
                  <a:t>the angular velocity and angular acceleration of the rotating frame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Multiple Coordinate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Because our frame now rotates, we must convert all of the expressions in the equation to *one* frame (either x-y or x’-y’) to combine</a:t>
                </a:r>
              </a:p>
              <a:p>
                <a:r>
                  <a:rPr lang="en-US" dirty="0"/>
                  <a:t>This often occurs when we select a rotating frame oriented to simplify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may be cases where you want to convert your velocity to one frame, and acceleration to another – this can work, as long as everything in any one expression is in the same coordinate system.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3504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375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2012</Words>
  <Application>Microsoft Office PowerPoint</Application>
  <PresentationFormat>On-screen Show (4:3)</PresentationFormat>
  <Paragraphs>170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MA_Template</vt:lpstr>
      <vt:lpstr>Rotating Frame Analysis using Vector Notation</vt:lpstr>
      <vt:lpstr>Relative Motion Analysis: rigid/pinned versus sliding/separate</vt:lpstr>
      <vt:lpstr>Rotating Frames</vt:lpstr>
      <vt:lpstr>Rotating Frames</vt:lpstr>
      <vt:lpstr>Rotating Frames</vt:lpstr>
      <vt:lpstr>Meaning of Relative Motion Equations</vt:lpstr>
      <vt:lpstr>Meaning of Relative Motion Equations</vt:lpstr>
      <vt:lpstr>Final rotating frame equations</vt:lpstr>
      <vt:lpstr>Dealing with Multiple Coordinate Systems</vt:lpstr>
      <vt:lpstr>Rotating Frames Analysis Process</vt:lpstr>
      <vt:lpstr>Hints for Rotating Frames</vt:lpstr>
      <vt:lpstr>Thanks for Watching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85</cp:revision>
  <dcterms:created xsi:type="dcterms:W3CDTF">2020-08-21T15:23:22Z</dcterms:created>
  <dcterms:modified xsi:type="dcterms:W3CDTF">2022-01-13T15:39:39Z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