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4"/>
  </p:notesMasterIdLst>
  <p:sldIdLst>
    <p:sldId id="256" r:id="rId5"/>
    <p:sldId id="263" r:id="rId6"/>
    <p:sldId id="282" r:id="rId7"/>
    <p:sldId id="286" r:id="rId8"/>
    <p:sldId id="287" r:id="rId9"/>
    <p:sldId id="262" r:id="rId10"/>
    <p:sldId id="288" r:id="rId11"/>
    <p:sldId id="289" r:id="rId12"/>
    <p:sldId id="290"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Kinetics in Rigid Body Translational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Newton’s Second Law and Kinetics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77500" lnSpcReduction="20000"/>
              </a:bodyPr>
              <a:lstStyle/>
              <a:p>
                <a:r>
                  <a:rPr lang="en-US" dirty="0"/>
                  <a:t>In kinetics, we can build directly on Newton’s Second Law which states that...</a:t>
                </a:r>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𝐹</m:t>
                          </m:r>
                        </m:e>
                      </m:acc>
                      <m:r>
                        <a:rPr lang="en-US" b="0" i="1" smtClean="0">
                          <a:latin typeface="Cambria Math"/>
                        </a:rPr>
                        <m:t>=</m:t>
                      </m:r>
                      <m:r>
                        <a:rPr lang="en-US" b="0" i="1" smtClean="0">
                          <a:latin typeface="Cambria Math"/>
                        </a:rPr>
                        <m:t>𝑚</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𝑎</m:t>
                          </m:r>
                        </m:e>
                      </m:acc>
                    </m:oMath>
                  </m:oMathPara>
                </a14:m>
                <a:endParaRPr lang="en-US" b="1" dirty="0"/>
              </a:p>
              <a:p>
                <a:r>
                  <a:rPr lang="en-US" dirty="0"/>
                  <a:t>In </a:t>
                </a:r>
                <a:r>
                  <a:rPr lang="en-US" b="1" dirty="0"/>
                  <a:t>rigid body </a:t>
                </a:r>
                <a:r>
                  <a:rPr lang="en-US" dirty="0"/>
                  <a:t>kinetics, we can additionally apply the rotational version of Newton’s second law…</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𝑀</m:t>
                          </m:r>
                        </m:e>
                      </m:acc>
                      <m:r>
                        <a:rPr lang="en-US" i="1">
                          <a:latin typeface="Cambria Math"/>
                        </a:rPr>
                        <m:t>=</m:t>
                      </m:r>
                      <m:r>
                        <a:rPr lang="en-US" i="1">
                          <a:latin typeface="Cambria Math" panose="02040503050406030204" pitchFamily="18" charset="0"/>
                        </a:rPr>
                        <m:t>𝐼</m:t>
                      </m:r>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𝛼</m:t>
                          </m:r>
                        </m:e>
                      </m:acc>
                    </m:oMath>
                  </m:oMathPara>
                </a14:m>
                <a:endParaRPr lang="en-US" dirty="0"/>
              </a:p>
              <a:p>
                <a:r>
                  <a:rPr lang="en-US" dirty="0"/>
                  <a:t>If we put known forces, moments, masses, mass moments of inertia and accelerations into these equations for a given system, we have the  </a:t>
                </a:r>
                <a:r>
                  <a:rPr lang="en-US" b="1" dirty="0"/>
                  <a:t>equations of motion </a:t>
                </a:r>
                <a:r>
                  <a:rPr lang="en-US" dirty="0"/>
                  <a:t>for that object.  </a:t>
                </a:r>
              </a:p>
              <a:p>
                <a:r>
                  <a:rPr lang="en-US" dirty="0"/>
                  <a:t>By solving these equations, we can find either the forces or moments given the accelerations, or the accelerations given the forces and moments.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37" t="-2561" r="-133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dirty="0"/>
          </a:p>
        </p:txBody>
      </p:sp>
    </p:spTree>
    <p:extLst>
      <p:ext uri="{BB962C8B-B14F-4D97-AF65-F5344CB8AC3E}">
        <p14:creationId xmlns:p14="http://schemas.microsoft.com/office/powerpoint/2010/main" val="414516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8E7A-54A4-44A3-9F9C-92373EF91FA5}"/>
              </a:ext>
            </a:extLst>
          </p:cNvPr>
          <p:cNvSpPr>
            <a:spLocks noGrp="1"/>
          </p:cNvSpPr>
          <p:nvPr>
            <p:ph type="title"/>
          </p:nvPr>
        </p:nvSpPr>
        <p:spPr/>
        <p:txBody>
          <a:bodyPr/>
          <a:lstStyle/>
          <a:p>
            <a:r>
              <a:rPr lang="en-US" dirty="0"/>
              <a:t>Translational Systems</a:t>
            </a:r>
          </a:p>
        </p:txBody>
      </p:sp>
      <p:sp>
        <p:nvSpPr>
          <p:cNvPr id="3" name="Content Placeholder 2">
            <a:extLst>
              <a:ext uri="{FF2B5EF4-FFF2-40B4-BE49-F238E27FC236}">
                <a16:creationId xmlns:a16="http://schemas.microsoft.com/office/drawing/2014/main" id="{22C702B1-EFC1-4252-8E57-FFAA814513A1}"/>
              </a:ext>
            </a:extLst>
          </p:cNvPr>
          <p:cNvSpPr>
            <a:spLocks noGrp="1"/>
          </p:cNvSpPr>
          <p:nvPr>
            <p:ph idx="1"/>
          </p:nvPr>
        </p:nvSpPr>
        <p:spPr>
          <a:xfrm>
            <a:off x="457200" y="1600200"/>
            <a:ext cx="8229600" cy="2057399"/>
          </a:xfrm>
        </p:spPr>
        <p:txBody>
          <a:bodyPr>
            <a:normAutofit fontScale="77500" lnSpcReduction="20000"/>
          </a:bodyPr>
          <a:lstStyle/>
          <a:p>
            <a:r>
              <a:rPr lang="en-US" dirty="0"/>
              <a:t>Despite the sum of moments being equal to zero like a statics problem, the forces are often quite different from a static system</a:t>
            </a:r>
          </a:p>
          <a:p>
            <a:r>
              <a:rPr lang="en-US" dirty="0"/>
              <a:t>An example of this is a car under heavy braking, where the normal forces shift in order to balance the moment the friction forces exert about the center of mass.</a:t>
            </a:r>
          </a:p>
        </p:txBody>
      </p:sp>
      <p:pic>
        <p:nvPicPr>
          <p:cNvPr id="1026" name="Picture 2" descr="A car braking.">
            <a:extLst>
              <a:ext uri="{FF2B5EF4-FFF2-40B4-BE49-F238E27FC236}">
                <a16:creationId xmlns:a16="http://schemas.microsoft.com/office/drawing/2014/main" id="{C901A3A5-8F1F-4546-8E81-4681B450F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3840161"/>
            <a:ext cx="4800600" cy="29389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842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07C29-9A58-4871-BDC5-A36C637901C2}"/>
              </a:ext>
            </a:extLst>
          </p:cNvPr>
          <p:cNvSpPr>
            <a:spLocks noGrp="1"/>
          </p:cNvSpPr>
          <p:nvPr>
            <p:ph type="title"/>
          </p:nvPr>
        </p:nvSpPr>
        <p:spPr/>
        <p:txBody>
          <a:bodyPr>
            <a:normAutofit fontScale="90000"/>
          </a:bodyPr>
          <a:lstStyle/>
          <a:p>
            <a:r>
              <a:rPr lang="en-US" dirty="0"/>
              <a:t>Solving a Rigid Body Kinetics Problem</a:t>
            </a:r>
            <a:br>
              <a:rPr lang="en-US" dirty="0"/>
            </a:br>
            <a:r>
              <a:rPr lang="en-US" dirty="0"/>
              <a:t>(The Process)</a:t>
            </a:r>
          </a:p>
        </p:txBody>
      </p:sp>
      <p:sp>
        <p:nvSpPr>
          <p:cNvPr id="3" name="Content Placeholder 2">
            <a:extLst>
              <a:ext uri="{FF2B5EF4-FFF2-40B4-BE49-F238E27FC236}">
                <a16:creationId xmlns:a16="http://schemas.microsoft.com/office/drawing/2014/main" id="{A0280897-CDB5-4D78-9300-B055EC7031D9}"/>
              </a:ext>
            </a:extLst>
          </p:cNvPr>
          <p:cNvSpPr>
            <a:spLocks noGrp="1"/>
          </p:cNvSpPr>
          <p:nvPr>
            <p:ph idx="1"/>
          </p:nvPr>
        </p:nvSpPr>
        <p:spPr>
          <a:xfrm>
            <a:off x="457200" y="1676400"/>
            <a:ext cx="8229600" cy="4724400"/>
          </a:xfrm>
        </p:spPr>
        <p:txBody>
          <a:bodyPr>
            <a:normAutofit fontScale="70000" lnSpcReduction="20000"/>
          </a:bodyPr>
          <a:lstStyle/>
          <a:p>
            <a:r>
              <a:rPr lang="en-US" dirty="0"/>
              <a:t>The process used in solving a kinetics problem is similar to solving a problem in statics and consists of three steps.</a:t>
            </a:r>
          </a:p>
          <a:p>
            <a:pPr marL="514350" indent="-514350">
              <a:buFont typeface="+mj-lt"/>
              <a:buAutoNum type="arabicPeriod"/>
            </a:pPr>
            <a:r>
              <a:rPr lang="en-US" dirty="0"/>
              <a:t>Set up a </a:t>
            </a:r>
            <a:r>
              <a:rPr lang="en-US" b="1" dirty="0"/>
              <a:t>free body diagram</a:t>
            </a:r>
            <a:r>
              <a:rPr lang="en-US" dirty="0"/>
              <a:t>.</a:t>
            </a:r>
          </a:p>
          <a:p>
            <a:pPr marL="914400" lvl="1" indent="-514350"/>
            <a:r>
              <a:rPr lang="en-US" dirty="0"/>
              <a:t>Draw the body separated from its surroundings</a:t>
            </a:r>
          </a:p>
          <a:p>
            <a:pPr marL="914400" lvl="1" indent="-514350"/>
            <a:r>
              <a:rPr lang="en-US" dirty="0"/>
              <a:t>Draw in all the known and unknown forces (</a:t>
            </a:r>
            <a:r>
              <a:rPr lang="en-US" dirty="0">
                <a:solidFill>
                  <a:srgbClr val="FF0000"/>
                </a:solidFill>
              </a:rPr>
              <a:t>I use red for forces</a:t>
            </a:r>
            <a:r>
              <a:rPr lang="en-US" dirty="0"/>
              <a:t>) as well as key dimensions and angles (</a:t>
            </a:r>
            <a:r>
              <a:rPr lang="en-US" dirty="0">
                <a:solidFill>
                  <a:schemeClr val="accent1"/>
                </a:solidFill>
              </a:rPr>
              <a:t>I use blue for dimensions and angles</a:t>
            </a:r>
            <a:r>
              <a:rPr lang="en-US" dirty="0"/>
              <a:t>)</a:t>
            </a:r>
          </a:p>
          <a:p>
            <a:pPr marL="914400" lvl="1" indent="-514350"/>
            <a:r>
              <a:rPr lang="en-US" dirty="0"/>
              <a:t>Draw in the acceleration vectors (</a:t>
            </a:r>
            <a:r>
              <a:rPr lang="en-US" dirty="0">
                <a:solidFill>
                  <a:schemeClr val="accent1"/>
                </a:solidFill>
              </a:rPr>
              <a:t>I use a blue dashed vector for this</a:t>
            </a:r>
            <a:r>
              <a:rPr lang="en-US" dirty="0"/>
              <a:t>)</a:t>
            </a:r>
          </a:p>
          <a:p>
            <a:pPr marL="514350" indent="-514350">
              <a:buFont typeface="+mj-lt"/>
              <a:buAutoNum type="arabicPeriod"/>
            </a:pPr>
            <a:r>
              <a:rPr lang="en-US" dirty="0"/>
              <a:t>Use the free body diagram to write out your </a:t>
            </a:r>
            <a:r>
              <a:rPr lang="en-US" b="1" dirty="0"/>
              <a:t>equations of motion</a:t>
            </a:r>
            <a:r>
              <a:rPr lang="en-US" dirty="0"/>
              <a:t>, breaking all forces down into x and y components, and writing out all the moments about the center of mass of the body.</a:t>
            </a:r>
          </a:p>
          <a:p>
            <a:pPr marL="914400" lvl="1" indent="-514350"/>
            <a:r>
              <a:rPr lang="en-US" dirty="0"/>
              <a:t>The sum of moments will be equal to zero for translational systems</a:t>
            </a:r>
          </a:p>
          <a:p>
            <a:pPr marL="914400" lvl="1" indent="-514350"/>
            <a:r>
              <a:rPr lang="en-US" dirty="0"/>
              <a:t>The equations of motion may be supplemented with kinematics equations to relate the accelerations</a:t>
            </a:r>
          </a:p>
          <a:p>
            <a:pPr marL="514350" indent="-514350">
              <a:buFont typeface="+mj-lt"/>
              <a:buAutoNum type="arabicPeriod"/>
            </a:pPr>
            <a:r>
              <a:rPr lang="en-US" dirty="0"/>
              <a:t>Solve the equations for any unknowns.</a:t>
            </a:r>
          </a:p>
          <a:p>
            <a:pPr marL="514350" indent="-514350">
              <a:buFont typeface="+mj-lt"/>
              <a:buAutoNum type="arabicPeriod"/>
            </a:pPr>
            <a:endParaRPr lang="en-US" dirty="0"/>
          </a:p>
        </p:txBody>
      </p:sp>
    </p:spTree>
    <p:extLst>
      <p:ext uri="{BB962C8B-B14F-4D97-AF65-F5344CB8AC3E}">
        <p14:creationId xmlns:p14="http://schemas.microsoft.com/office/powerpoint/2010/main" val="2731522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800"/>
            <a:ext cx="8229600" cy="2514600"/>
          </a:xfrm>
        </p:spPr>
        <p:txBody>
          <a:bodyPr>
            <a:normAutofit fontScale="85000" lnSpcReduction="10000"/>
          </a:bodyPr>
          <a:lstStyle/>
          <a:p>
            <a:r>
              <a:rPr lang="en-US" b="0" i="0" dirty="0">
                <a:solidFill>
                  <a:srgbClr val="000000"/>
                </a:solidFill>
                <a:effectLst/>
                <a:latin typeface="Arial" panose="020B0604020202020204" pitchFamily="34" charset="0"/>
              </a:rPr>
              <a:t>A refrigerator is 2.5 feet wide, 6 feet tall and weighs 80 lbs. The center of mass is 1.25 feet from either side and 2 feet up from the base. If the refrigerator is on a conveyor belt that is accelerating the fridge at a rate of 1 ft/s</a:t>
            </a:r>
            <a:r>
              <a:rPr lang="en-US" b="0" i="0" baseline="30000" dirty="0">
                <a:solidFill>
                  <a:srgbClr val="000000"/>
                </a:solidFill>
                <a:effectLst/>
                <a:latin typeface="Arial" panose="020B0604020202020204" pitchFamily="34" charset="0"/>
              </a:rPr>
              <a:t>2</a:t>
            </a:r>
            <a:r>
              <a:rPr lang="en-US" b="0" i="0" dirty="0">
                <a:solidFill>
                  <a:srgbClr val="000000"/>
                </a:solidFill>
                <a:effectLst/>
                <a:latin typeface="Arial" panose="020B0604020202020204" pitchFamily="34" charset="0"/>
              </a:rPr>
              <a:t>, what are the normal forces at each of the feet?</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pic>
        <p:nvPicPr>
          <p:cNvPr id="1026" name="Picture 2" descr="Problem 1 Diagram">
            <a:extLst>
              <a:ext uri="{FF2B5EF4-FFF2-40B4-BE49-F238E27FC236}">
                <a16:creationId xmlns:a16="http://schemas.microsoft.com/office/drawing/2014/main" id="{FC9969EF-AFC0-4D41-AD2E-BC1C39E182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9800" y="3962400"/>
            <a:ext cx="5071829" cy="2759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7947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800"/>
            <a:ext cx="8229600" cy="2514600"/>
          </a:xfrm>
        </p:spPr>
        <p:txBody>
          <a:bodyPr>
            <a:normAutofit fontScale="62500" lnSpcReduction="20000"/>
          </a:bodyPr>
          <a:lstStyle/>
          <a:p>
            <a:r>
              <a:rPr lang="en-US" b="0" i="0" dirty="0">
                <a:solidFill>
                  <a:srgbClr val="000000"/>
                </a:solidFill>
                <a:effectLst/>
                <a:latin typeface="Arial" panose="020B0604020202020204" pitchFamily="34" charset="0"/>
              </a:rPr>
              <a:t>You are forced to pull a group of kindergarteners in a cart. If you apply a horizontal force of F=600 N, determine the normal force on its wheels. The cart has a total mass of m=160 kg and has a center of mass at G. Assume the wheels have negligible mass. Wheel A has a radius of 0.2 m and is a horizontal of </a:t>
            </a:r>
            <a:r>
              <a:rPr lang="en-US" b="0" i="0" dirty="0" err="1">
                <a:solidFill>
                  <a:srgbClr val="000000"/>
                </a:solidFill>
                <a:effectLst/>
                <a:latin typeface="Arial" panose="020B0604020202020204" pitchFamily="34" charset="0"/>
              </a:rPr>
              <a:t>d</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=0.89 m from G. Wheel B has a radius of 0.2 m and is a horizontal distance of d</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=0.39 m. You apply the horizontal force at a height y=0.5 m from the bottom of the cart. The center of gravity of G is located at a height h=1.1 m from the ground.</a:t>
            </a: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2050" name="Picture 2" descr="Problem 2 Diagram">
            <a:extLst>
              <a:ext uri="{FF2B5EF4-FFF2-40B4-BE49-F238E27FC236}">
                <a16:creationId xmlns:a16="http://schemas.microsoft.com/office/drawing/2014/main" id="{29AEB770-88BA-4205-866D-F973B1A845F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2600" y="3827355"/>
            <a:ext cx="5638800" cy="3012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53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800"/>
            <a:ext cx="8229600" cy="2743200"/>
          </a:xfrm>
        </p:spPr>
        <p:txBody>
          <a:bodyPr>
            <a:normAutofit fontScale="55000" lnSpcReduction="20000"/>
          </a:bodyPr>
          <a:lstStyle/>
          <a:p>
            <a:r>
              <a:rPr lang="en-US" b="0" i="0" dirty="0">
                <a:solidFill>
                  <a:srgbClr val="000000"/>
                </a:solidFill>
                <a:effectLst/>
                <a:latin typeface="Arial" panose="020B0604020202020204" pitchFamily="34" charset="0"/>
              </a:rPr>
              <a:t>You are hauling a heavy cart up a θ=30 deg incline. Luckily, you have been working out so you can apply a force of F=500 N to the cart. If you apply this force at an angle ϕ=42 deg and the cart has a mass of m=30 kg, what is the acceleration of the cart and the normal force on each of the cart’s wheels? The cart has a center of gravity G. The force is applied at a height y=0.4 m from the ground and G is located at a height h=0.5 m. Wheel A is located x</a:t>
            </a:r>
            <a:r>
              <a:rPr lang="en-US" b="0" i="0" baseline="-25000" dirty="0">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=0.1 m from one side of the cart while wheel B is located x</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=0.05 m from the other end. Wheel A is a distance d</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=0.3 m from G while wheel B is a distance d</a:t>
            </a:r>
            <a:r>
              <a:rPr lang="en-US" b="0" i="0" baseline="-25000" dirty="0">
                <a:solidFill>
                  <a:srgbClr val="000000"/>
                </a:solidFill>
                <a:effectLst/>
                <a:latin typeface="Arial" panose="020B0604020202020204" pitchFamily="34" charset="0"/>
              </a:rPr>
              <a:t>B</a:t>
            </a:r>
            <a:r>
              <a:rPr lang="en-US" b="0" i="0" dirty="0">
                <a:solidFill>
                  <a:srgbClr val="000000"/>
                </a:solidFill>
                <a:effectLst/>
                <a:latin typeface="Arial" panose="020B0604020202020204" pitchFamily="34" charset="0"/>
              </a:rPr>
              <a:t>=0.25 m.</a:t>
            </a:r>
            <a:br>
              <a:rPr lang="en-US" dirty="0"/>
            </a:b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3074" name="Picture 2" descr="Problem 3 Diagram">
            <a:extLst>
              <a:ext uri="{FF2B5EF4-FFF2-40B4-BE49-F238E27FC236}">
                <a16:creationId xmlns:a16="http://schemas.microsoft.com/office/drawing/2014/main" id="{AF1FC384-1B7F-4C4A-A51C-C5D78ED6762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45494" y="3048000"/>
            <a:ext cx="5053012" cy="3900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9303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447800"/>
            <a:ext cx="3810000" cy="5135562"/>
          </a:xfrm>
        </p:spPr>
        <p:txBody>
          <a:bodyPr>
            <a:normAutofit fontScale="55000" lnSpcReduction="20000"/>
          </a:bodyPr>
          <a:lstStyle/>
          <a:p>
            <a:r>
              <a:rPr lang="en-US" b="0" i="0" dirty="0">
                <a:solidFill>
                  <a:srgbClr val="000000"/>
                </a:solidFill>
                <a:effectLst/>
                <a:latin typeface="Arial" panose="020B0604020202020204" pitchFamily="34" charset="0"/>
              </a:rPr>
              <a:t>Your very wonderful parents have returned from their vacation from Hawaii while you were studying for midterms. At the airport, you stack their luggage, which can be modelled as box A. Box A has a width </a:t>
            </a:r>
            <a:r>
              <a:rPr lang="en-US" b="0" i="0" dirty="0" err="1">
                <a:solidFill>
                  <a:srgbClr val="000000"/>
                </a:solidFill>
                <a:effectLst/>
                <a:latin typeface="Arial" panose="020B0604020202020204" pitchFamily="34" charset="0"/>
              </a:rPr>
              <a:t>w</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=0.5m and height </a:t>
            </a:r>
            <a:r>
              <a:rPr lang="en-US" b="0" i="0" dirty="0" err="1">
                <a:solidFill>
                  <a:srgbClr val="000000"/>
                </a:solidFill>
                <a:effectLst/>
                <a:latin typeface="Arial" panose="020B0604020202020204" pitchFamily="34" charset="0"/>
              </a:rPr>
              <a:t>h</a:t>
            </a:r>
            <a:r>
              <a:rPr lang="en-US" b="0" i="0" baseline="-25000" dirty="0" err="1">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=0.8m. If box A has a mass m</a:t>
            </a:r>
            <a:r>
              <a:rPr lang="en-US" b="0" i="0" baseline="-25000" dirty="0">
                <a:solidFill>
                  <a:srgbClr val="000000"/>
                </a:solidFill>
                <a:effectLst/>
                <a:latin typeface="Arial" panose="020B0604020202020204" pitchFamily="34" charset="0"/>
              </a:rPr>
              <a:t>A</a:t>
            </a:r>
            <a:r>
              <a:rPr lang="en-US" b="0" i="0" dirty="0">
                <a:solidFill>
                  <a:srgbClr val="000000"/>
                </a:solidFill>
                <a:effectLst/>
                <a:latin typeface="Arial" panose="020B0604020202020204" pitchFamily="34" charset="0"/>
              </a:rPr>
              <a:t>=50kg, determine the maximum force F you can apply on the 12kg car before tipping their luggage over. Assume slipping does not occur and that box A has uniform density even though clothing is probably stuffed in all sorts of places to save space for souvenirs.</a:t>
            </a:r>
            <a:br>
              <a:rPr lang="en-US" dirty="0"/>
            </a:br>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4098" name="Picture 2" descr="Problem 3 Diagram">
            <a:extLst>
              <a:ext uri="{FF2B5EF4-FFF2-40B4-BE49-F238E27FC236}">
                <a16:creationId xmlns:a16="http://schemas.microsoft.com/office/drawing/2014/main" id="{495DEA7E-323C-4BBC-A6F5-950E9A72A8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6641" y="1661319"/>
            <a:ext cx="4250159" cy="445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559189"/>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1688</TotalTime>
  <Words>847</Words>
  <Application>Microsoft Office PowerPoint</Application>
  <PresentationFormat>On-screen Show (4:3)</PresentationFormat>
  <Paragraphs>39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 Math</vt:lpstr>
      <vt:lpstr>MA_Template</vt:lpstr>
      <vt:lpstr>Kinetics in Rigid Body Translational Systems</vt:lpstr>
      <vt:lpstr>Newton’s Second Law and Kinetics</vt:lpstr>
      <vt:lpstr>Translational Systems</vt:lpstr>
      <vt:lpstr>Solving a Rigid Body Kinetics Problem (The Process)</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38</cp:revision>
  <dcterms:created xsi:type="dcterms:W3CDTF">2020-08-21T15:23:22Z</dcterms:created>
  <dcterms:modified xsi:type="dcterms:W3CDTF">2022-01-13T16:08:48Z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