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6"/>
  </p:notesMasterIdLst>
  <p:sldIdLst>
    <p:sldId id="256" r:id="rId5"/>
    <p:sldId id="263" r:id="rId6"/>
    <p:sldId id="283" r:id="rId7"/>
    <p:sldId id="274" r:id="rId8"/>
    <p:sldId id="285" r:id="rId9"/>
    <p:sldId id="282" r:id="rId10"/>
    <p:sldId id="287" r:id="rId11"/>
    <p:sldId id="271" r:id="rId12"/>
    <p:sldId id="272" r:id="rId13"/>
    <p:sldId id="288" r:id="rId14"/>
    <p:sldId id="28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88" autoAdjust="0"/>
    <p:restoredTop sz="54101" autoAdjust="0"/>
  </p:normalViewPr>
  <p:slideViewPr>
    <p:cSldViewPr>
      <p:cViewPr varScale="1">
        <p:scale>
          <a:sx n="67" d="100"/>
          <a:sy n="67" d="100"/>
        </p:scale>
        <p:origin x="1112"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1/13/2022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Kinetics in Fixed Axis Rotation Systems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993" y="1600200"/>
            <a:ext cx="4800600" cy="4705350"/>
          </a:xfrm>
        </p:spPr>
        <p:txBody>
          <a:bodyPr>
            <a:normAutofit fontScale="70000" lnSpcReduction="20000"/>
          </a:bodyPr>
          <a:lstStyle/>
          <a:p>
            <a:r>
              <a:rPr lang="en-US" b="0" i="0" dirty="0">
                <a:solidFill>
                  <a:srgbClr val="000000"/>
                </a:solidFill>
                <a:effectLst/>
                <a:latin typeface="Arial" panose="020B0604020202020204" pitchFamily="34" charset="0"/>
              </a:rPr>
              <a:t>A hardworking engineer is developing a playground ride for her kid. If she determines that the maximum acceleration of an empty ride in the instant shown should not exceed 5 rad/s</a:t>
            </a:r>
            <a:r>
              <a:rPr lang="en-US" b="0" i="0" baseline="30000" dirty="0">
                <a:solidFill>
                  <a:srgbClr val="000000"/>
                </a:solidFill>
                <a:effectLst/>
                <a:latin typeface="Arial" panose="020B0604020202020204" pitchFamily="34" charset="0"/>
              </a:rPr>
              <a:t>2</a:t>
            </a:r>
            <a:r>
              <a:rPr lang="en-US" b="0" i="0" dirty="0">
                <a:solidFill>
                  <a:srgbClr val="000000"/>
                </a:solidFill>
                <a:effectLst/>
                <a:latin typeface="Arial" panose="020B0604020202020204" pitchFamily="34" charset="0"/>
              </a:rPr>
              <a:t> due to safety reasons, what should be the length of the rod on which a 1kg seat is attached? The seat can be modelled as a thin disk with radius r=0.3m and the rod, no matter the length, has a mass of m=0.6kg. The angle in the instant shown is θ=45 deg. Choose the most realistic value for your final answer.</a:t>
            </a:r>
            <a:endParaRPr lang="en-US" dirty="0"/>
          </a:p>
        </p:txBody>
      </p:sp>
      <p:sp>
        <p:nvSpPr>
          <p:cNvPr id="4" name="Slide Number Placeholder 3"/>
          <p:cNvSpPr>
            <a:spLocks noGrp="1"/>
          </p:cNvSpPr>
          <p:nvPr>
            <p:ph type="sldNum" sz="quarter" idx="12"/>
          </p:nvPr>
        </p:nvSpPr>
        <p:spPr>
          <a:xfrm>
            <a:off x="6553200" y="6356350"/>
            <a:ext cx="2133600" cy="365125"/>
          </a:xfrm>
        </p:spPr>
        <p:txBody>
          <a:bodyPr/>
          <a:lstStyle/>
          <a:p>
            <a:fld id="{929262FE-7F58-4A1E-8AF3-5A510A86DEBD}" type="slidenum">
              <a:rPr lang="en-US" smtClean="0"/>
              <a:t>10</a:t>
            </a:fld>
            <a:endParaRPr lang="en-US" dirty="0"/>
          </a:p>
        </p:txBody>
      </p:sp>
      <p:pic>
        <p:nvPicPr>
          <p:cNvPr id="1026" name="Picture 2" descr="Problem 3 Diagram">
            <a:extLst>
              <a:ext uri="{FF2B5EF4-FFF2-40B4-BE49-F238E27FC236}">
                <a16:creationId xmlns:a16="http://schemas.microsoft.com/office/drawing/2014/main" id="{75FEB478-AEAF-415F-B0DA-7BAF94782E3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49068" y="1651000"/>
            <a:ext cx="3795867" cy="470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246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993" y="1600200"/>
            <a:ext cx="4800600" cy="4705350"/>
          </a:xfrm>
        </p:spPr>
        <p:txBody>
          <a:bodyPr>
            <a:normAutofit fontScale="55000" lnSpcReduction="20000"/>
          </a:bodyPr>
          <a:lstStyle/>
          <a:p>
            <a:r>
              <a:rPr lang="en-US" b="0" i="0" dirty="0">
                <a:solidFill>
                  <a:srgbClr val="000000"/>
                </a:solidFill>
                <a:effectLst/>
                <a:latin typeface="Arial" panose="020B0604020202020204" pitchFamily="34" charset="0"/>
              </a:rPr>
              <a:t>Students are creating a miniature all-terrain vehicle for a competition. An idea was proposed for an additional wheel which could be lowered and raised to dislodge the vehicle if it ever got stuck on jagged rocks. They decide to apply minimum constraint design to their prototype, resulting in a singular linkage arm attached to a wheel with radius r=0.15m at an angle of θ=30 deg. The wheel has a mass of m=5kg and a radius of gyration k</a:t>
            </a:r>
            <a:r>
              <a:rPr lang="en-US" b="0" i="0" baseline="-25000" dirty="0">
                <a:solidFill>
                  <a:srgbClr val="000000"/>
                </a:solidFill>
                <a:effectLst/>
                <a:latin typeface="Arial" panose="020B0604020202020204" pitchFamily="34" charset="0"/>
              </a:rPr>
              <a:t>B</a:t>
            </a:r>
            <a:r>
              <a:rPr lang="en-US" b="0" i="0" dirty="0">
                <a:solidFill>
                  <a:srgbClr val="000000"/>
                </a:solidFill>
                <a:effectLst/>
                <a:latin typeface="Arial" panose="020B0604020202020204" pitchFamily="34" charset="0"/>
              </a:rPr>
              <a:t>=0.2m. If the students rev the wheel such that it initially spins with ω=30 rad/s, determine the reaction force exerted on the linkage AB. What is the time required for the wheel to stop rotating? The coefficient of kinetic friction is given as </a:t>
            </a:r>
            <a:r>
              <a:rPr lang="en-US" b="0" i="0" dirty="0" err="1">
                <a:solidFill>
                  <a:srgbClr val="000000"/>
                </a:solidFill>
                <a:effectLst/>
                <a:latin typeface="Arial" panose="020B0604020202020204" pitchFamily="34" charset="0"/>
              </a:rPr>
              <a:t>μ</a:t>
            </a:r>
            <a:r>
              <a:rPr lang="en-US" baseline="-25000" dirty="0" err="1">
                <a:solidFill>
                  <a:srgbClr val="000000"/>
                </a:solidFill>
                <a:latin typeface="Arial" panose="020B0604020202020204" pitchFamily="34" charset="0"/>
              </a:rPr>
              <a:t>k</a:t>
            </a:r>
            <a:r>
              <a:rPr lang="en-US" b="0" i="0" dirty="0">
                <a:solidFill>
                  <a:srgbClr val="000000"/>
                </a:solidFill>
                <a:effectLst/>
                <a:latin typeface="Arial" panose="020B0604020202020204" pitchFamily="34" charset="0"/>
              </a:rPr>
              <a:t>=0.4. Assume the linkage arm is securely locked in once it is lowered and neglect the mass of the linkage arm.</a:t>
            </a:r>
            <a:endParaRPr lang="en-US" dirty="0"/>
          </a:p>
        </p:txBody>
      </p:sp>
      <p:sp>
        <p:nvSpPr>
          <p:cNvPr id="4" name="Slide Number Placeholder 3"/>
          <p:cNvSpPr>
            <a:spLocks noGrp="1"/>
          </p:cNvSpPr>
          <p:nvPr>
            <p:ph type="sldNum" sz="quarter" idx="12"/>
          </p:nvPr>
        </p:nvSpPr>
        <p:spPr>
          <a:xfrm>
            <a:off x="6553200" y="6356350"/>
            <a:ext cx="2133600" cy="365125"/>
          </a:xfrm>
        </p:spPr>
        <p:txBody>
          <a:bodyPr/>
          <a:lstStyle/>
          <a:p>
            <a:fld id="{929262FE-7F58-4A1E-8AF3-5A510A86DEBD}" type="slidenum">
              <a:rPr lang="en-US" smtClean="0"/>
              <a:t>11</a:t>
            </a:fld>
            <a:endParaRPr lang="en-US" dirty="0"/>
          </a:p>
        </p:txBody>
      </p:sp>
      <p:pic>
        <p:nvPicPr>
          <p:cNvPr id="2050" name="Picture 2" descr="Problem 3 Diagram">
            <a:extLst>
              <a:ext uri="{FF2B5EF4-FFF2-40B4-BE49-F238E27FC236}">
                <a16:creationId xmlns:a16="http://schemas.microsoft.com/office/drawing/2014/main" id="{6BD456C6-7514-4500-931A-B5FFBE4FC69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8593" y="1600200"/>
            <a:ext cx="3696177" cy="4756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770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Newton’s Second Law and Kinetics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r>
                  <a:rPr lang="en-US" dirty="0"/>
                  <a:t>In kinetics, we can build directly on Newton’s second law which states that...</a:t>
                </a:r>
              </a:p>
              <a:p>
                <a:pPr marL="0" indent="0" algn="ctr">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𝐹</m:t>
                          </m:r>
                        </m:e>
                      </m:acc>
                      <m:r>
                        <a:rPr lang="en-US" b="0" i="1" smtClean="0">
                          <a:latin typeface="Cambria Math"/>
                        </a:rPr>
                        <m:t>=</m:t>
                      </m:r>
                      <m:r>
                        <a:rPr lang="en-US" b="0" i="1" smtClean="0">
                          <a:latin typeface="Cambria Math"/>
                        </a:rPr>
                        <m:t>𝑚</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oMath>
                  </m:oMathPara>
                </a14:m>
                <a:endParaRPr lang="en-US" b="1" dirty="0"/>
              </a:p>
              <a:p>
                <a:r>
                  <a:rPr lang="en-US" dirty="0"/>
                  <a:t>In </a:t>
                </a:r>
                <a:r>
                  <a:rPr lang="en-US" b="1" dirty="0"/>
                  <a:t>rigid body </a:t>
                </a:r>
                <a:r>
                  <a:rPr lang="en-US" dirty="0"/>
                  <a:t>kinetics, we can additionally apply the rotational version of Newton’s second law…</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𝑀</m:t>
                          </m:r>
                        </m:e>
                      </m:acc>
                      <m:r>
                        <a:rPr lang="en-US" i="1">
                          <a:latin typeface="Cambria Math"/>
                        </a:rPr>
                        <m:t>=</m:t>
                      </m:r>
                      <m:r>
                        <a:rPr lang="en-US" i="1">
                          <a:latin typeface="Cambria Math" panose="02040503050406030204" pitchFamily="18" charset="0"/>
                        </a:rPr>
                        <m:t>𝐼</m:t>
                      </m:r>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𝛼</m:t>
                          </m:r>
                        </m:e>
                      </m:acc>
                    </m:oMath>
                  </m:oMathPara>
                </a14:m>
                <a:endParaRPr lang="en-US" dirty="0"/>
              </a:p>
              <a:p>
                <a:r>
                  <a:rPr lang="en-US" dirty="0"/>
                  <a:t>If we put known forces, moments, masses, mass moments of inertia and accelerations into these equations for a given system, we have the  </a:t>
                </a:r>
                <a:r>
                  <a:rPr lang="en-US" b="1" dirty="0"/>
                  <a:t>equations of motion </a:t>
                </a:r>
                <a:r>
                  <a:rPr lang="en-US" dirty="0"/>
                  <a:t>for that object.  </a:t>
                </a:r>
              </a:p>
              <a:p>
                <a:r>
                  <a:rPr lang="en-US" dirty="0"/>
                  <a:t>By solving these equations, we can find either the forces or moments given the accelerations, or the accelerations given the forces and moments.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37" t="-2561" r="-133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2</a:t>
            </a:fld>
            <a:endParaRPr lang="en-US" dirty="0"/>
          </a:p>
        </p:txBody>
      </p:sp>
    </p:spTree>
    <p:extLst>
      <p:ext uri="{BB962C8B-B14F-4D97-AF65-F5344CB8AC3E}">
        <p14:creationId xmlns:p14="http://schemas.microsoft.com/office/powerpoint/2010/main" val="414516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E3DDD-F3EE-48A3-9DC0-B786CD622315}"/>
              </a:ext>
            </a:extLst>
          </p:cNvPr>
          <p:cNvSpPr>
            <a:spLocks noGrp="1"/>
          </p:cNvSpPr>
          <p:nvPr>
            <p:ph type="title"/>
          </p:nvPr>
        </p:nvSpPr>
        <p:spPr/>
        <p:txBody>
          <a:bodyPr>
            <a:normAutofit fontScale="90000"/>
          </a:bodyPr>
          <a:lstStyle/>
          <a:p>
            <a:r>
              <a:rPr lang="en-US" dirty="0"/>
              <a:t>Fixed Axis Rotation and the Mass Moment of Inertia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90CC87-1C81-4600-B095-F211CF6AEA67}"/>
                  </a:ext>
                </a:extLst>
              </p:cNvPr>
              <p:cNvSpPr>
                <a:spLocks noGrp="1"/>
              </p:cNvSpPr>
              <p:nvPr>
                <p:ph idx="1"/>
              </p:nvPr>
            </p:nvSpPr>
            <p:spPr>
              <a:xfrm>
                <a:off x="457200" y="1600199"/>
                <a:ext cx="8229600" cy="2782419"/>
              </a:xfrm>
            </p:spPr>
            <p:txBody>
              <a:bodyPr>
                <a:normAutofit fontScale="77500" lnSpcReduction="20000"/>
              </a:bodyPr>
              <a:lstStyle/>
              <a:p>
                <a:r>
                  <a:rPr lang="en-US" dirty="0"/>
                  <a:t>Despite its simplicity, fixed axis rotation very common in engineered systems.</a:t>
                </a:r>
              </a:p>
              <a:p>
                <a:r>
                  <a:rPr lang="en-US" dirty="0"/>
                  <a:t>Within the moment equation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𝑀</m:t>
                        </m:r>
                      </m:e>
                    </m:acc>
                    <m:r>
                      <a:rPr lang="en-US" i="1">
                        <a:latin typeface="Cambria Math"/>
                      </a:rPr>
                      <m:t>=</m:t>
                    </m:r>
                    <m:r>
                      <a:rPr lang="en-US" i="1">
                        <a:latin typeface="Cambria Math" panose="02040503050406030204" pitchFamily="18" charset="0"/>
                      </a:rPr>
                      <m:t>𝐼</m:t>
                    </m:r>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𝛼</m:t>
                        </m:r>
                      </m:e>
                    </m:acc>
                  </m:oMath>
                </a14:m>
                <a:r>
                  <a:rPr lang="en-US" dirty="0"/>
                  <a:t>) the new term is the mass moment of inertia, where the mass moment of inertia represents an objects resistance to rotation about a given axis.</a:t>
                </a:r>
              </a:p>
              <a:p>
                <a:r>
                  <a:rPr lang="en-US" dirty="0"/>
                  <a:t>Details on how to calculate the mass moment of inertia are in Appendix 2</a:t>
                </a:r>
              </a:p>
            </p:txBody>
          </p:sp>
        </mc:Choice>
        <mc:Fallback xmlns="">
          <p:sp>
            <p:nvSpPr>
              <p:cNvPr id="3" name="Content Placeholder 2">
                <a:extLst>
                  <a:ext uri="{FF2B5EF4-FFF2-40B4-BE49-F238E27FC236}">
                    <a16:creationId xmlns:a16="http://schemas.microsoft.com/office/drawing/2014/main" id="{8B90CC87-1C81-4600-B095-F211CF6AEA67}"/>
                  </a:ext>
                </a:extLst>
              </p:cNvPr>
              <p:cNvSpPr>
                <a:spLocks noGrp="1" noRot="1" noChangeAspect="1" noMove="1" noResize="1" noEditPoints="1" noAdjustHandles="1" noChangeArrowheads="1" noChangeShapeType="1" noTextEdit="1"/>
              </p:cNvSpPr>
              <p:nvPr>
                <p:ph idx="1"/>
              </p:nvPr>
            </p:nvSpPr>
            <p:spPr>
              <a:xfrm>
                <a:off x="457200" y="1600199"/>
                <a:ext cx="8229600" cy="2782419"/>
              </a:xfrm>
              <a:blipFill>
                <a:blip r:embed="rId2"/>
                <a:stretch>
                  <a:fillRect l="-1037" t="-3939" r="-1926" b="-3501"/>
                </a:stretch>
              </a:blipFill>
            </p:spPr>
            <p:txBody>
              <a:bodyPr/>
              <a:lstStyle/>
              <a:p>
                <a:r>
                  <a:rPr lang="en-US">
                    <a:noFill/>
                  </a:rPr>
                  <a:t> </a:t>
                </a:r>
              </a:p>
            </p:txBody>
          </p:sp>
        </mc:Fallback>
      </mc:AlternateContent>
      <p:pic>
        <p:nvPicPr>
          <p:cNvPr id="1026" name="Picture 2" descr="A pitching machine">
            <a:extLst>
              <a:ext uri="{FF2B5EF4-FFF2-40B4-BE49-F238E27FC236}">
                <a16:creationId xmlns:a16="http://schemas.microsoft.com/office/drawing/2014/main" id="{61DA4B69-2555-47EF-B41F-290C551A40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695825"/>
            <a:ext cx="2842676" cy="18875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omputer writing technology equipment memory product flash electronics digital memories usb connection accessory portable open hard drive data transfer storage hardware tray and visible playhead external hard drive external hard disk drive hard disk drive electronic device data storage device">
            <a:extLst>
              <a:ext uri="{FF2B5EF4-FFF2-40B4-BE49-F238E27FC236}">
                <a16:creationId xmlns:a16="http://schemas.microsoft.com/office/drawing/2014/main" id="{A3FE679E-9C90-42AE-B534-A9210A88D0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85576" y="4382619"/>
            <a:ext cx="2842677" cy="247538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washing machine clothes dryer major appliance home appliances">
            <a:extLst>
              <a:ext uri="{FF2B5EF4-FFF2-40B4-BE49-F238E27FC236}">
                <a16:creationId xmlns:a16="http://schemas.microsoft.com/office/drawing/2014/main" id="{3E4962FF-7DC4-47C3-98AD-7177324C357B}"/>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075" t="8888" b="22223"/>
          <a:stretch/>
        </p:blipFill>
        <p:spPr bwMode="auto">
          <a:xfrm>
            <a:off x="6353175" y="4267200"/>
            <a:ext cx="2505075" cy="2398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397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Balanced Fixed Axis Rotation Systems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6172200" cy="4800600"/>
              </a:xfrm>
            </p:spPr>
            <p:txBody>
              <a:bodyPr>
                <a:normAutofit fontScale="55000" lnSpcReduction="20000"/>
              </a:bodyPr>
              <a:lstStyle/>
              <a:p>
                <a:r>
                  <a:rPr lang="en-US" dirty="0"/>
                  <a:t>In instances where a body is rotating about some </a:t>
                </a:r>
                <a:r>
                  <a:rPr lang="en-US" b="1" dirty="0"/>
                  <a:t>fixed axis at its center of mass</a:t>
                </a:r>
                <a:r>
                  <a:rPr lang="en-US" dirty="0"/>
                  <a:t>, we will have moments and angular accelerations at play while the sum of the forces will be equal to zero.</a:t>
                </a:r>
              </a:p>
              <a:p>
                <a:pPr marL="457200" lvl="1"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sz="3800" b="0" i="1" smtClean="0">
                              <a:latin typeface="Cambria Math" panose="02040503050406030204" pitchFamily="18" charset="0"/>
                            </a:rPr>
                          </m:ctrlPr>
                        </m:naryPr>
                        <m:sub/>
                        <m:sup/>
                        <m:e>
                          <m:sSub>
                            <m:sSubPr>
                              <m:ctrlPr>
                                <a:rPr lang="en-US" sz="3800" b="0" i="1" smtClean="0">
                                  <a:latin typeface="Cambria Math" panose="02040503050406030204" pitchFamily="18" charset="0"/>
                                </a:rPr>
                              </m:ctrlPr>
                            </m:sSubPr>
                            <m:e>
                              <m:r>
                                <a:rPr lang="en-US" sz="3800" b="0" i="1" smtClean="0">
                                  <a:latin typeface="Cambria Math" panose="02040503050406030204" pitchFamily="18" charset="0"/>
                                </a:rPr>
                                <m:t>𝐹</m:t>
                              </m:r>
                            </m:e>
                            <m:sub>
                              <m:r>
                                <a:rPr lang="en-US" sz="3800" b="0" i="1" smtClean="0">
                                  <a:latin typeface="Cambria Math" panose="02040503050406030204" pitchFamily="18" charset="0"/>
                                </a:rPr>
                                <m:t>𝑥</m:t>
                              </m:r>
                            </m:sub>
                          </m:sSub>
                        </m:e>
                      </m:nary>
                      <m:r>
                        <a:rPr lang="en-US" sz="3800" b="0" i="1" smtClean="0">
                          <a:latin typeface="Cambria Math" panose="02040503050406030204" pitchFamily="18" charset="0"/>
                        </a:rPr>
                        <m:t>=0</m:t>
                      </m:r>
                    </m:oMath>
                  </m:oMathPara>
                </a14:m>
                <a:endParaRPr lang="en-US" sz="3800" dirty="0"/>
              </a:p>
              <a:p>
                <a:pPr marL="457200" lvl="1"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sz="3800" i="1" smtClean="0">
                              <a:latin typeface="Cambria Math" panose="02040503050406030204" pitchFamily="18" charset="0"/>
                            </a:rPr>
                          </m:ctrlPr>
                        </m:naryPr>
                        <m:sub/>
                        <m:sup/>
                        <m:e>
                          <m:sSub>
                            <m:sSubPr>
                              <m:ctrlPr>
                                <a:rPr lang="en-US" sz="3800" i="1">
                                  <a:latin typeface="Cambria Math" panose="02040503050406030204" pitchFamily="18" charset="0"/>
                                </a:rPr>
                              </m:ctrlPr>
                            </m:sSubPr>
                            <m:e>
                              <m:r>
                                <a:rPr lang="en-US" sz="3800" i="1">
                                  <a:latin typeface="Cambria Math" panose="02040503050406030204" pitchFamily="18" charset="0"/>
                                </a:rPr>
                                <m:t>𝐹</m:t>
                              </m:r>
                            </m:e>
                            <m:sub>
                              <m:r>
                                <a:rPr lang="en-US" sz="3800" b="0" i="1" smtClean="0">
                                  <a:latin typeface="Cambria Math" panose="02040503050406030204" pitchFamily="18" charset="0"/>
                                </a:rPr>
                                <m:t>𝑦</m:t>
                              </m:r>
                            </m:sub>
                          </m:sSub>
                        </m:e>
                      </m:nary>
                      <m:r>
                        <a:rPr lang="en-US" sz="3800" i="1">
                          <a:latin typeface="Cambria Math" panose="02040503050406030204" pitchFamily="18" charset="0"/>
                        </a:rPr>
                        <m:t>=</m:t>
                      </m:r>
                      <m:r>
                        <a:rPr lang="en-US" sz="3800" i="1" smtClean="0">
                          <a:latin typeface="Cambria Math" panose="02040503050406030204" pitchFamily="18" charset="0"/>
                        </a:rPr>
                        <m:t>0</m:t>
                      </m:r>
                    </m:oMath>
                  </m:oMathPara>
                </a14:m>
                <a:endParaRPr lang="en-US" sz="380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sz="4000" i="1" smtClean="0">
                              <a:latin typeface="Cambria Math" panose="02040503050406030204" pitchFamily="18" charset="0"/>
                            </a:rPr>
                          </m:ctrlPr>
                        </m:naryPr>
                        <m:sub/>
                        <m:sup/>
                        <m:e>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𝑀</m:t>
                              </m:r>
                            </m:e>
                            <m:sub>
                              <m:r>
                                <a:rPr lang="en-US" sz="4000" b="0" i="1" smtClean="0">
                                  <a:latin typeface="Cambria Math" panose="02040503050406030204" pitchFamily="18" charset="0"/>
                                </a:rPr>
                                <m:t>𝑂</m:t>
                              </m:r>
                            </m:sub>
                          </m:sSub>
                        </m:e>
                      </m:nary>
                      <m:r>
                        <a:rPr lang="en-US" sz="4000" i="1">
                          <a:latin typeface="Cambria Math" panose="02040503050406030204" pitchFamily="18" charset="0"/>
                        </a:rPr>
                        <m:t>=</m:t>
                      </m:r>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𝐼</m:t>
                          </m:r>
                        </m:e>
                        <m:sub>
                          <m:r>
                            <a:rPr lang="en-US" sz="4000" b="0" i="1" smtClean="0">
                              <a:latin typeface="Cambria Math" panose="02040503050406030204" pitchFamily="18" charset="0"/>
                            </a:rPr>
                            <m:t>𝑂</m:t>
                          </m:r>
                        </m:sub>
                      </m:sSub>
                      <m:r>
                        <a:rPr lang="en-US" sz="4000" b="0" i="1" smtClean="0">
                          <a:latin typeface="Cambria Math" panose="02040503050406030204" pitchFamily="18" charset="0"/>
                        </a:rPr>
                        <m:t>∗</m:t>
                      </m:r>
                      <m:r>
                        <a:rPr lang="en-US" sz="4000" i="1" smtClean="0">
                          <a:latin typeface="Cambria Math" panose="02040503050406030204" pitchFamily="18" charset="0"/>
                          <a:ea typeface="Cambria Math" panose="02040503050406030204" pitchFamily="18" charset="0"/>
                        </a:rPr>
                        <m:t>𝛼</m:t>
                      </m:r>
                    </m:oMath>
                  </m:oMathPara>
                </a14:m>
                <a:endParaRPr lang="en-US" sz="4000" dirty="0"/>
              </a:p>
              <a:p>
                <a:r>
                  <a:rPr lang="en-US" dirty="0"/>
                  <a:t>In instances of balanced fixed axis rotation, we can sum the moments about the </a:t>
                </a:r>
                <a:r>
                  <a:rPr lang="en-US" b="1" dirty="0"/>
                  <a:t>fixed axis</a:t>
                </a:r>
                <a:r>
                  <a:rPr lang="en-US" dirty="0"/>
                  <a:t> of rotation (which is also the center of mass).</a:t>
                </a:r>
              </a:p>
              <a:p>
                <a:pPr lvl="1"/>
                <a:r>
                  <a:rPr lang="en-US" dirty="0"/>
                  <a:t>Make sure both the moments and the mass moment of inertia are taken about this point.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6172200" cy="4800600"/>
              </a:xfrm>
              <a:blipFill>
                <a:blip r:embed="rId2"/>
                <a:stretch>
                  <a:fillRect l="-592" t="-1779"/>
                </a:stretch>
              </a:blipFill>
            </p:spPr>
            <p:txBody>
              <a:bodyPr/>
              <a:lstStyle/>
              <a:p>
                <a:r>
                  <a:rPr lang="en-US">
                    <a:noFill/>
                  </a:rPr>
                  <a:t> </a:t>
                </a:r>
              </a:p>
            </p:txBody>
          </p:sp>
        </mc:Fallback>
      </mc:AlternateContent>
      <p:pic>
        <p:nvPicPr>
          <p:cNvPr id="4" name="Picture 2" descr="A pitching machine">
            <a:extLst>
              <a:ext uri="{FF2B5EF4-FFF2-40B4-BE49-F238E27FC236}">
                <a16:creationId xmlns:a16="http://schemas.microsoft.com/office/drawing/2014/main" id="{C224D263-7330-441C-AF94-55152C942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2058272"/>
            <a:ext cx="2639458" cy="1752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omputer writing technology equipment memory product flash electronics digital memories usb connection accessory portable open hard drive data transfer storage hardware tray and visible playhead external hard drive external hard disk drive hard disk drive electronic device data storage device">
            <a:extLst>
              <a:ext uri="{FF2B5EF4-FFF2-40B4-BE49-F238E27FC236}">
                <a16:creationId xmlns:a16="http://schemas.microsoft.com/office/drawing/2014/main" id="{E86F79AD-0873-4D78-ABFA-D6F3BD82BE3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9401" y="4107981"/>
            <a:ext cx="2283000" cy="1988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32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Unbalanced Fixed Axis Rotation Systems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6172200" cy="4800600"/>
              </a:xfrm>
            </p:spPr>
            <p:txBody>
              <a:bodyPr>
                <a:normAutofit fontScale="62500" lnSpcReduction="20000"/>
              </a:bodyPr>
              <a:lstStyle/>
              <a:p>
                <a:r>
                  <a:rPr lang="en-US" dirty="0"/>
                  <a:t>In instances where a body is rotating about some </a:t>
                </a:r>
                <a:r>
                  <a:rPr lang="en-US" b="1" dirty="0"/>
                  <a:t>fixed axis that is not it’s center of mass</a:t>
                </a:r>
                <a:r>
                  <a:rPr lang="en-US" dirty="0"/>
                  <a:t>, we will have forces and moments at play.</a:t>
                </a:r>
              </a:p>
              <a:p>
                <a:pPr marL="457200" lvl="1"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sz="3800" b="0" i="1" smtClean="0">
                              <a:latin typeface="Cambria Math" panose="02040503050406030204" pitchFamily="18" charset="0"/>
                            </a:rPr>
                          </m:ctrlPr>
                        </m:naryPr>
                        <m:sub/>
                        <m:sup/>
                        <m:e>
                          <m:sSub>
                            <m:sSubPr>
                              <m:ctrlPr>
                                <a:rPr lang="en-US" sz="3800" b="0" i="1" smtClean="0">
                                  <a:latin typeface="Cambria Math" panose="02040503050406030204" pitchFamily="18" charset="0"/>
                                </a:rPr>
                              </m:ctrlPr>
                            </m:sSubPr>
                            <m:e>
                              <m:r>
                                <a:rPr lang="en-US" sz="3800" b="0" i="1" smtClean="0">
                                  <a:latin typeface="Cambria Math" panose="02040503050406030204" pitchFamily="18" charset="0"/>
                                </a:rPr>
                                <m:t>𝐹</m:t>
                              </m:r>
                            </m:e>
                            <m:sub>
                              <m:r>
                                <a:rPr lang="en-US" sz="3800" b="0" i="1" smtClean="0">
                                  <a:latin typeface="Cambria Math" panose="02040503050406030204" pitchFamily="18" charset="0"/>
                                </a:rPr>
                                <m:t>𝑟</m:t>
                              </m:r>
                            </m:sub>
                          </m:sSub>
                        </m:e>
                      </m:nary>
                      <m:r>
                        <a:rPr lang="en-US" sz="3800" b="0" i="1" smtClean="0">
                          <a:latin typeface="Cambria Math" panose="02040503050406030204" pitchFamily="18" charset="0"/>
                        </a:rPr>
                        <m:t>=</m:t>
                      </m:r>
                      <m:r>
                        <a:rPr lang="en-US" sz="3800" b="0" i="1" smtClean="0">
                          <a:latin typeface="Cambria Math" panose="02040503050406030204" pitchFamily="18" charset="0"/>
                        </a:rPr>
                        <m:t>𝑚</m:t>
                      </m:r>
                      <m:sSub>
                        <m:sSubPr>
                          <m:ctrlPr>
                            <a:rPr lang="en-US" sz="3800" i="1" smtClean="0">
                              <a:latin typeface="Cambria Math" panose="02040503050406030204" pitchFamily="18" charset="0"/>
                            </a:rPr>
                          </m:ctrlPr>
                        </m:sSubPr>
                        <m:e>
                          <m:r>
                            <a:rPr lang="en-US" sz="3800" b="0" i="1" smtClean="0">
                              <a:latin typeface="Cambria Math" panose="02040503050406030204" pitchFamily="18" charset="0"/>
                            </a:rPr>
                            <m:t>𝑎</m:t>
                          </m:r>
                        </m:e>
                        <m:sub>
                          <m:r>
                            <a:rPr lang="en-US" sz="3800" i="1">
                              <a:latin typeface="Cambria Math" panose="02040503050406030204" pitchFamily="18" charset="0"/>
                            </a:rPr>
                            <m:t>𝑟</m:t>
                          </m:r>
                        </m:sub>
                      </m:sSub>
                      <m:r>
                        <a:rPr lang="en-US" sz="3800" b="0" i="1" smtClean="0">
                          <a:latin typeface="Cambria Math" panose="02040503050406030204" pitchFamily="18" charset="0"/>
                        </a:rPr>
                        <m:t>=</m:t>
                      </m:r>
                      <m:r>
                        <a:rPr lang="en-US" sz="3800" b="0" i="1" smtClean="0">
                          <a:latin typeface="Cambria Math" panose="02040503050406030204" pitchFamily="18" charset="0"/>
                        </a:rPr>
                        <m:t>𝑚</m:t>
                      </m:r>
                      <m:r>
                        <a:rPr lang="en-US" sz="3800" b="0" i="1" smtClean="0">
                          <a:latin typeface="Cambria Math" panose="02040503050406030204" pitchFamily="18" charset="0"/>
                        </a:rPr>
                        <m:t>(−</m:t>
                      </m:r>
                      <m:r>
                        <a:rPr lang="en-US" sz="3800" b="0" i="1" smtClean="0">
                          <a:latin typeface="Cambria Math" panose="02040503050406030204" pitchFamily="18" charset="0"/>
                        </a:rPr>
                        <m:t>𝑟</m:t>
                      </m:r>
                      <m:sSup>
                        <m:sSupPr>
                          <m:ctrlPr>
                            <a:rPr lang="en-US" sz="3800" b="0" i="1" smtClean="0">
                              <a:latin typeface="Cambria Math" panose="02040503050406030204" pitchFamily="18" charset="0"/>
                              <a:ea typeface="Cambria Math" panose="02040503050406030204" pitchFamily="18" charset="0"/>
                            </a:rPr>
                          </m:ctrlPr>
                        </m:sSupPr>
                        <m:e>
                          <m:r>
                            <a:rPr lang="en-US" sz="3800" i="1">
                              <a:latin typeface="Cambria Math" panose="02040503050406030204" pitchFamily="18" charset="0"/>
                              <a:ea typeface="Cambria Math" panose="02040503050406030204" pitchFamily="18" charset="0"/>
                            </a:rPr>
                            <m:t>𝜔</m:t>
                          </m:r>
                        </m:e>
                        <m:sup>
                          <m:r>
                            <a:rPr lang="en-US" sz="3800" b="0" i="1" smtClean="0">
                              <a:latin typeface="Cambria Math" panose="02040503050406030204" pitchFamily="18" charset="0"/>
                              <a:ea typeface="Cambria Math" panose="02040503050406030204" pitchFamily="18" charset="0"/>
                            </a:rPr>
                            <m:t>2</m:t>
                          </m:r>
                        </m:sup>
                      </m:sSup>
                      <m:r>
                        <a:rPr lang="en-US" sz="3800" b="0" i="1" smtClean="0">
                          <a:latin typeface="Cambria Math" panose="02040503050406030204" pitchFamily="18" charset="0"/>
                        </a:rPr>
                        <m:t>)</m:t>
                      </m:r>
                    </m:oMath>
                  </m:oMathPara>
                </a14:m>
                <a:endParaRPr lang="en-US" sz="3800" dirty="0"/>
              </a:p>
              <a:p>
                <a:pPr marL="457200" lvl="1"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sz="3800" i="1" smtClean="0">
                              <a:latin typeface="Cambria Math" panose="02040503050406030204" pitchFamily="18" charset="0"/>
                            </a:rPr>
                          </m:ctrlPr>
                        </m:naryPr>
                        <m:sub/>
                        <m:sup/>
                        <m:e>
                          <m:sSub>
                            <m:sSubPr>
                              <m:ctrlPr>
                                <a:rPr lang="en-US" sz="3800" i="1">
                                  <a:latin typeface="Cambria Math" panose="02040503050406030204" pitchFamily="18" charset="0"/>
                                </a:rPr>
                              </m:ctrlPr>
                            </m:sSubPr>
                            <m:e>
                              <m:r>
                                <a:rPr lang="en-US" sz="3800" i="1">
                                  <a:latin typeface="Cambria Math" panose="02040503050406030204" pitchFamily="18" charset="0"/>
                                </a:rPr>
                                <m:t>𝐹</m:t>
                              </m:r>
                            </m:e>
                            <m:sub>
                              <m:r>
                                <a:rPr lang="en-US" sz="3800" i="1" smtClean="0">
                                  <a:latin typeface="Cambria Math" panose="02040503050406030204" pitchFamily="18" charset="0"/>
                                  <a:ea typeface="Cambria Math" panose="02040503050406030204" pitchFamily="18" charset="0"/>
                                </a:rPr>
                                <m:t>𝜃</m:t>
                              </m:r>
                            </m:sub>
                          </m:sSub>
                        </m:e>
                      </m:nary>
                      <m:r>
                        <a:rPr lang="en-US" sz="3800" i="1">
                          <a:latin typeface="Cambria Math" panose="02040503050406030204" pitchFamily="18" charset="0"/>
                        </a:rPr>
                        <m:t>=</m:t>
                      </m:r>
                      <m:r>
                        <a:rPr lang="en-US" sz="3800" b="0" i="1" smtClean="0">
                          <a:latin typeface="Cambria Math" panose="02040503050406030204" pitchFamily="18" charset="0"/>
                        </a:rPr>
                        <m:t>𝑚</m:t>
                      </m:r>
                      <m:sSub>
                        <m:sSubPr>
                          <m:ctrlPr>
                            <a:rPr lang="en-US" sz="3800" i="1">
                              <a:latin typeface="Cambria Math" panose="02040503050406030204" pitchFamily="18" charset="0"/>
                            </a:rPr>
                          </m:ctrlPr>
                        </m:sSubPr>
                        <m:e>
                          <m:r>
                            <a:rPr lang="en-US" sz="3800" i="1">
                              <a:latin typeface="Cambria Math" panose="02040503050406030204" pitchFamily="18" charset="0"/>
                            </a:rPr>
                            <m:t>𝑎</m:t>
                          </m:r>
                        </m:e>
                        <m:sub>
                          <m:r>
                            <a:rPr lang="en-US" sz="3800" i="1" smtClean="0">
                              <a:latin typeface="Cambria Math" panose="02040503050406030204" pitchFamily="18" charset="0"/>
                              <a:ea typeface="Cambria Math" panose="02040503050406030204" pitchFamily="18" charset="0"/>
                            </a:rPr>
                            <m:t>𝜃</m:t>
                          </m:r>
                        </m:sub>
                      </m:sSub>
                      <m:r>
                        <a:rPr lang="en-US" sz="3800" i="1">
                          <a:latin typeface="Cambria Math" panose="02040503050406030204" pitchFamily="18" charset="0"/>
                        </a:rPr>
                        <m:t>=</m:t>
                      </m:r>
                      <m:r>
                        <a:rPr lang="en-US" sz="3800" i="1">
                          <a:latin typeface="Cambria Math" panose="02040503050406030204" pitchFamily="18" charset="0"/>
                        </a:rPr>
                        <m:t>𝑚</m:t>
                      </m:r>
                      <m:r>
                        <a:rPr lang="en-US" sz="3800" i="1">
                          <a:latin typeface="Cambria Math" panose="02040503050406030204" pitchFamily="18" charset="0"/>
                        </a:rPr>
                        <m:t>(</m:t>
                      </m:r>
                      <m:r>
                        <a:rPr lang="en-US" sz="3800" i="1">
                          <a:latin typeface="Cambria Math" panose="02040503050406030204" pitchFamily="18" charset="0"/>
                        </a:rPr>
                        <m:t>𝑟</m:t>
                      </m:r>
                      <m:r>
                        <a:rPr lang="en-US" sz="3800" i="1" smtClean="0">
                          <a:latin typeface="Cambria Math" panose="02040503050406030204" pitchFamily="18" charset="0"/>
                          <a:ea typeface="Cambria Math" panose="02040503050406030204" pitchFamily="18" charset="0"/>
                        </a:rPr>
                        <m:t>𝛼</m:t>
                      </m:r>
                      <m:r>
                        <a:rPr lang="en-US" sz="3800" i="1">
                          <a:latin typeface="Cambria Math" panose="02040503050406030204" pitchFamily="18" charset="0"/>
                        </a:rPr>
                        <m:t>)</m:t>
                      </m:r>
                    </m:oMath>
                  </m:oMathPara>
                </a14:m>
                <a:endParaRPr lang="en-US" sz="3800" i="1" dirty="0">
                  <a:latin typeface="Cambria Math" panose="02040503050406030204" pitchFamily="18" charset="0"/>
                </a:endParaRPr>
              </a:p>
              <a:p>
                <a:pPr marL="457200" lvl="1" indent="0">
                  <a:buNone/>
                </a:pPr>
                <a14:m>
                  <m:oMath xmlns:m="http://schemas.openxmlformats.org/officeDocument/2006/math">
                    <m:nary>
                      <m:naryPr>
                        <m:chr m:val="∑"/>
                        <m:subHide m:val="on"/>
                        <m:supHide m:val="on"/>
                        <m:ctrlPr>
                          <a:rPr lang="en-US" sz="4000" i="1" smtClean="0">
                            <a:latin typeface="Cambria Math" panose="02040503050406030204" pitchFamily="18" charset="0"/>
                          </a:rPr>
                        </m:ctrlPr>
                      </m:naryPr>
                      <m:sub/>
                      <m:sup/>
                      <m:e>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𝑀</m:t>
                            </m:r>
                          </m:e>
                          <m:sub>
                            <m:r>
                              <a:rPr lang="en-US" sz="4000" b="0" i="1" smtClean="0">
                                <a:latin typeface="Cambria Math" panose="02040503050406030204" pitchFamily="18" charset="0"/>
                              </a:rPr>
                              <m:t>𝑂</m:t>
                            </m:r>
                          </m:sub>
                        </m:sSub>
                      </m:e>
                    </m:nary>
                    <m:r>
                      <a:rPr lang="en-US" sz="4000" i="1">
                        <a:latin typeface="Cambria Math" panose="02040503050406030204" pitchFamily="18" charset="0"/>
                      </a:rPr>
                      <m:t>=</m:t>
                    </m:r>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𝐼</m:t>
                        </m:r>
                      </m:e>
                      <m:sub>
                        <m:r>
                          <a:rPr lang="en-US" sz="4000" b="0" i="1" smtClean="0">
                            <a:latin typeface="Cambria Math" panose="02040503050406030204" pitchFamily="18" charset="0"/>
                          </a:rPr>
                          <m:t>𝑂</m:t>
                        </m:r>
                      </m:sub>
                    </m:sSub>
                    <m:r>
                      <a:rPr lang="en-US" sz="4000" b="0" i="1" smtClean="0">
                        <a:latin typeface="Cambria Math" panose="02040503050406030204" pitchFamily="18" charset="0"/>
                      </a:rPr>
                      <m:t>∗</m:t>
                    </m:r>
                    <m:r>
                      <a:rPr lang="en-US" sz="4000" i="1" smtClean="0">
                        <a:latin typeface="Cambria Math" panose="02040503050406030204" pitchFamily="18" charset="0"/>
                        <a:ea typeface="Cambria Math" panose="02040503050406030204" pitchFamily="18" charset="0"/>
                      </a:rPr>
                      <m:t>𝛼</m:t>
                    </m:r>
                  </m:oMath>
                </a14:m>
                <a:r>
                  <a:rPr lang="en-US" sz="4000" dirty="0"/>
                  <a:t>    or     </a:t>
                </a:r>
                <a14:m>
                  <m:oMath xmlns:m="http://schemas.openxmlformats.org/officeDocument/2006/math">
                    <m:nary>
                      <m:naryPr>
                        <m:chr m:val="∑"/>
                        <m:subHide m:val="on"/>
                        <m:supHide m:val="on"/>
                        <m:ctrlPr>
                          <a:rPr lang="en-US" sz="4000" i="1">
                            <a:latin typeface="Cambria Math" panose="02040503050406030204" pitchFamily="18" charset="0"/>
                          </a:rPr>
                        </m:ctrlPr>
                      </m:naryPr>
                      <m:sub/>
                      <m:sup/>
                      <m:e>
                        <m:sSub>
                          <m:sSubPr>
                            <m:ctrlPr>
                              <a:rPr lang="en-US" sz="4000" i="1">
                                <a:latin typeface="Cambria Math" panose="02040503050406030204" pitchFamily="18" charset="0"/>
                              </a:rPr>
                            </m:ctrlPr>
                          </m:sSubPr>
                          <m:e>
                            <m:r>
                              <a:rPr lang="en-US" sz="4000" i="1">
                                <a:latin typeface="Cambria Math" panose="02040503050406030204" pitchFamily="18" charset="0"/>
                              </a:rPr>
                              <m:t>𝑀</m:t>
                            </m:r>
                          </m:e>
                          <m:sub>
                            <m:r>
                              <a:rPr lang="en-US" sz="4000" b="0" i="1" smtClean="0">
                                <a:latin typeface="Cambria Math" panose="02040503050406030204" pitchFamily="18" charset="0"/>
                              </a:rPr>
                              <m:t>𝐺</m:t>
                            </m:r>
                          </m:sub>
                        </m:sSub>
                      </m:e>
                    </m:nary>
                    <m:r>
                      <a:rPr lang="en-US" sz="4000"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𝐼</m:t>
                        </m:r>
                      </m:e>
                      <m:sub>
                        <m:r>
                          <a:rPr lang="en-US" sz="4000" b="0" i="1" smtClean="0">
                            <a:latin typeface="Cambria Math" panose="02040503050406030204" pitchFamily="18" charset="0"/>
                          </a:rPr>
                          <m:t>𝐺</m:t>
                        </m:r>
                      </m:sub>
                    </m:sSub>
                    <m:r>
                      <a:rPr lang="en-US" sz="4000" i="1">
                        <a:latin typeface="Cambria Math" panose="02040503050406030204" pitchFamily="18" charset="0"/>
                      </a:rPr>
                      <m:t>∗</m:t>
                    </m:r>
                    <m:r>
                      <a:rPr lang="en-US" sz="4000" i="1">
                        <a:latin typeface="Cambria Math" panose="02040503050406030204" pitchFamily="18" charset="0"/>
                        <a:ea typeface="Cambria Math" panose="02040503050406030204" pitchFamily="18" charset="0"/>
                      </a:rPr>
                      <m:t>𝛼</m:t>
                    </m:r>
                  </m:oMath>
                </a14:m>
                <a:endParaRPr lang="en-US" sz="4000" dirty="0"/>
              </a:p>
              <a:p>
                <a:pPr marL="457200" lvl="1" indent="0">
                  <a:buNone/>
                </a:pPr>
                <a:r>
                  <a:rPr lang="en-US" sz="4000" dirty="0"/>
                  <a:t> </a:t>
                </a:r>
              </a:p>
              <a:p>
                <a:r>
                  <a:rPr lang="en-US" dirty="0"/>
                  <a:t>In instances of unbalanced fixed axis rotation, we can sum the moments about the </a:t>
                </a:r>
                <a:r>
                  <a:rPr lang="en-US" b="1" dirty="0"/>
                  <a:t>fixed axis </a:t>
                </a:r>
                <a:r>
                  <a:rPr lang="en-US" dirty="0"/>
                  <a:t>of rotation or about the </a:t>
                </a:r>
                <a:r>
                  <a:rPr lang="en-US" b="1" dirty="0"/>
                  <a:t>center of mass</a:t>
                </a:r>
                <a:r>
                  <a:rPr lang="en-US" dirty="0"/>
                  <a:t>.</a:t>
                </a:r>
              </a:p>
              <a:p>
                <a:pPr lvl="1"/>
                <a:r>
                  <a:rPr lang="en-US" dirty="0"/>
                  <a:t>Just make sure you are consistent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6172200" cy="4800600"/>
              </a:xfrm>
              <a:blipFill>
                <a:blip r:embed="rId2"/>
                <a:stretch>
                  <a:fillRect l="-888" t="-1906" r="-1579"/>
                </a:stretch>
              </a:blipFill>
            </p:spPr>
            <p:txBody>
              <a:bodyPr/>
              <a:lstStyle/>
              <a:p>
                <a:r>
                  <a:rPr lang="en-US">
                    <a:noFill/>
                  </a:rPr>
                  <a:t> </a:t>
                </a:r>
              </a:p>
            </p:txBody>
          </p:sp>
        </mc:Fallback>
      </mc:AlternateContent>
      <p:pic>
        <p:nvPicPr>
          <p:cNvPr id="6" name="Picture 2" descr="washing machine clothes dryer major appliance home appliances">
            <a:extLst>
              <a:ext uri="{FF2B5EF4-FFF2-40B4-BE49-F238E27FC236}">
                <a16:creationId xmlns:a16="http://schemas.microsoft.com/office/drawing/2014/main" id="{66E7E9B5-A263-49DE-AF74-7312EC886F0A}"/>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075" t="8888" b="22223"/>
          <a:stretch/>
        </p:blipFill>
        <p:spPr bwMode="auto">
          <a:xfrm>
            <a:off x="6728176" y="990600"/>
            <a:ext cx="2041115" cy="19544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video game controller">
            <a:extLst>
              <a:ext uri="{FF2B5EF4-FFF2-40B4-BE49-F238E27FC236}">
                <a16:creationId xmlns:a16="http://schemas.microsoft.com/office/drawing/2014/main" id="{6E7EC846-C563-4AA0-8836-6AA74F18CF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4579736"/>
            <a:ext cx="2296727" cy="203643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 point on a rotating fixed axis">
            <a:extLst>
              <a:ext uri="{FF2B5EF4-FFF2-40B4-BE49-F238E27FC236}">
                <a16:creationId xmlns:a16="http://schemas.microsoft.com/office/drawing/2014/main" id="{E3AC7BAE-6C09-4A21-BF43-8798C1B72B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2565" y="2617619"/>
            <a:ext cx="2296726" cy="2086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43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28"/>
                                        </p:tgtEl>
                                        <p:attrNameLst>
                                          <p:attrName>style.visibility</p:attrName>
                                        </p:attrNameLst>
                                      </p:cBhvr>
                                      <p:to>
                                        <p:strVal val="visible"/>
                                      </p:to>
                                    </p:set>
                                    <p:animEffect transition="in" filter="fade">
                                      <p:cBhvr>
                                        <p:cTn id="16" dur="500"/>
                                        <p:tgtEl>
                                          <p:spTgt spid="10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500"/>
                                        <p:tgtEl>
                                          <p:spTgt spid="102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07C29-9A58-4871-BDC5-A36C637901C2}"/>
              </a:ext>
            </a:extLst>
          </p:cNvPr>
          <p:cNvSpPr>
            <a:spLocks noGrp="1"/>
          </p:cNvSpPr>
          <p:nvPr>
            <p:ph type="title"/>
          </p:nvPr>
        </p:nvSpPr>
        <p:spPr/>
        <p:txBody>
          <a:bodyPr>
            <a:normAutofit fontScale="90000"/>
          </a:bodyPr>
          <a:lstStyle/>
          <a:p>
            <a:r>
              <a:rPr lang="en-US" dirty="0"/>
              <a:t>Solving a Rigid Body Kinetics Problem</a:t>
            </a:r>
            <a:br>
              <a:rPr lang="en-US" dirty="0"/>
            </a:br>
            <a:r>
              <a:rPr lang="en-US" dirty="0"/>
              <a:t>(The Process)</a:t>
            </a:r>
          </a:p>
        </p:txBody>
      </p:sp>
      <p:sp>
        <p:nvSpPr>
          <p:cNvPr id="3" name="Content Placeholder 2">
            <a:extLst>
              <a:ext uri="{FF2B5EF4-FFF2-40B4-BE49-F238E27FC236}">
                <a16:creationId xmlns:a16="http://schemas.microsoft.com/office/drawing/2014/main" id="{A0280897-CDB5-4D78-9300-B055EC7031D9}"/>
              </a:ext>
            </a:extLst>
          </p:cNvPr>
          <p:cNvSpPr>
            <a:spLocks noGrp="1"/>
          </p:cNvSpPr>
          <p:nvPr>
            <p:ph idx="1"/>
          </p:nvPr>
        </p:nvSpPr>
        <p:spPr>
          <a:xfrm>
            <a:off x="457200" y="1676400"/>
            <a:ext cx="8229600" cy="4724400"/>
          </a:xfrm>
        </p:spPr>
        <p:txBody>
          <a:bodyPr>
            <a:normAutofit fontScale="70000" lnSpcReduction="20000"/>
          </a:bodyPr>
          <a:lstStyle/>
          <a:p>
            <a:r>
              <a:rPr lang="en-US" dirty="0"/>
              <a:t>The process used in solving a kinetics problem is similar to solving a problem in statics and consists of three steps.</a:t>
            </a:r>
          </a:p>
          <a:p>
            <a:pPr marL="514350" indent="-514350">
              <a:buFont typeface="+mj-lt"/>
              <a:buAutoNum type="arabicPeriod"/>
            </a:pPr>
            <a:r>
              <a:rPr lang="en-US" dirty="0"/>
              <a:t>Set up a </a:t>
            </a:r>
            <a:r>
              <a:rPr lang="en-US" b="1" dirty="0"/>
              <a:t>free body diagram</a:t>
            </a:r>
            <a:r>
              <a:rPr lang="en-US" dirty="0"/>
              <a:t>.</a:t>
            </a:r>
          </a:p>
          <a:p>
            <a:pPr marL="914400" lvl="1" indent="-514350"/>
            <a:r>
              <a:rPr lang="en-US" dirty="0"/>
              <a:t>Draw the body separated from it’s surroundings</a:t>
            </a:r>
          </a:p>
          <a:p>
            <a:pPr marL="914400" lvl="1" indent="-514350"/>
            <a:r>
              <a:rPr lang="en-US" dirty="0"/>
              <a:t>Draw in all the known and unknown forces (</a:t>
            </a:r>
            <a:r>
              <a:rPr lang="en-US" dirty="0">
                <a:solidFill>
                  <a:srgbClr val="FF0000"/>
                </a:solidFill>
              </a:rPr>
              <a:t>I use red for forces</a:t>
            </a:r>
            <a:r>
              <a:rPr lang="en-US" dirty="0"/>
              <a:t>) as well as key dimensions and angles (</a:t>
            </a:r>
            <a:r>
              <a:rPr lang="en-US" dirty="0">
                <a:solidFill>
                  <a:schemeClr val="accent1"/>
                </a:solidFill>
              </a:rPr>
              <a:t>I use blue for dimensions and angles</a:t>
            </a:r>
            <a:r>
              <a:rPr lang="en-US" dirty="0"/>
              <a:t>)</a:t>
            </a:r>
          </a:p>
          <a:p>
            <a:pPr marL="914400" lvl="1" indent="-514350"/>
            <a:r>
              <a:rPr lang="en-US" dirty="0"/>
              <a:t>Draw in the acceleration vectors (</a:t>
            </a:r>
            <a:r>
              <a:rPr lang="en-US" dirty="0">
                <a:solidFill>
                  <a:schemeClr val="accent1"/>
                </a:solidFill>
              </a:rPr>
              <a:t>I use a blue dashed vector for this</a:t>
            </a:r>
            <a:r>
              <a:rPr lang="en-US" dirty="0"/>
              <a:t>)</a:t>
            </a:r>
          </a:p>
          <a:p>
            <a:pPr marL="514350" indent="-514350">
              <a:buFont typeface="+mj-lt"/>
              <a:buAutoNum type="arabicPeriod"/>
            </a:pPr>
            <a:r>
              <a:rPr lang="en-US" dirty="0"/>
              <a:t>Use the free body diagram to write out your </a:t>
            </a:r>
            <a:r>
              <a:rPr lang="en-US" b="1" dirty="0"/>
              <a:t>equations of motion</a:t>
            </a:r>
            <a:r>
              <a:rPr lang="en-US" dirty="0"/>
              <a:t>, breaking all forces down into x and y components, and writing out all the moments about the center of mass of the body or the fixed axis of rotation.</a:t>
            </a:r>
          </a:p>
          <a:p>
            <a:pPr marL="914400" lvl="1" indent="-514350"/>
            <a:r>
              <a:rPr lang="en-US" dirty="0"/>
              <a:t>These may be supplemented with kinematics equations.</a:t>
            </a:r>
          </a:p>
          <a:p>
            <a:pPr marL="514350" indent="-514350">
              <a:buFont typeface="+mj-lt"/>
              <a:buAutoNum type="arabicPeriod"/>
            </a:pPr>
            <a:r>
              <a:rPr lang="en-US" dirty="0"/>
              <a:t>Solve the equations for any unknowns.</a:t>
            </a:r>
          </a:p>
          <a:p>
            <a:pPr marL="514350" indent="-514350">
              <a:buFont typeface="+mj-lt"/>
              <a:buAutoNum type="arabicPeriod"/>
            </a:pPr>
            <a:endParaRPr lang="en-US" dirty="0"/>
          </a:p>
        </p:txBody>
      </p:sp>
    </p:spTree>
    <p:extLst>
      <p:ext uri="{BB962C8B-B14F-4D97-AF65-F5344CB8AC3E}">
        <p14:creationId xmlns:p14="http://schemas.microsoft.com/office/powerpoint/2010/main" val="217547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0"/>
            <a:ext cx="4876800" cy="4648200"/>
          </a:xfrm>
        </p:spPr>
        <p:txBody>
          <a:bodyPr>
            <a:normAutofit lnSpcReduction="10000"/>
          </a:bodyPr>
          <a:lstStyle/>
          <a:p>
            <a:r>
              <a:rPr lang="en-US" dirty="0"/>
              <a:t>An 8cm diameter hard drive platter accelerates at a constant rate of 150 rad/s</a:t>
            </a:r>
            <a:r>
              <a:rPr lang="en-US" baseline="30000" dirty="0"/>
              <a:t>2</a:t>
            </a:r>
            <a:r>
              <a:rPr lang="en-US" dirty="0"/>
              <a:t>.  If the hard drive weighs a uniformly distributed .05 kg, what moment does the motor need to exert to accelerate the drive at this rate?</a:t>
            </a:r>
          </a:p>
        </p:txBody>
      </p:sp>
      <p:sp>
        <p:nvSpPr>
          <p:cNvPr id="4" name="Slide Number Placeholder 3"/>
          <p:cNvSpPr>
            <a:spLocks noGrp="1"/>
          </p:cNvSpPr>
          <p:nvPr>
            <p:ph type="sldNum" sz="quarter" idx="12"/>
          </p:nvPr>
        </p:nvSpPr>
        <p:spPr/>
        <p:txBody>
          <a:bodyPr/>
          <a:lstStyle/>
          <a:p>
            <a:fld id="{929262FE-7F58-4A1E-8AF3-5A510A86DEBD}" type="slidenum">
              <a:rPr lang="en-US" smtClean="0"/>
              <a:t>8</a:t>
            </a:fld>
            <a:endParaRPr lang="en-US" dirty="0"/>
          </a:p>
        </p:txBody>
      </p:sp>
      <p:pic>
        <p:nvPicPr>
          <p:cNvPr id="6" name="Picture 4" descr="computer writing technology equipment memory product flash electronics digital memories usb connection accessory portable open hard drive data transfer storage hardware tray and visible playhead external hard drive external hard disk drive hard disk drive electronic device data storage device">
            <a:extLst>
              <a:ext uri="{FF2B5EF4-FFF2-40B4-BE49-F238E27FC236}">
                <a16:creationId xmlns:a16="http://schemas.microsoft.com/office/drawing/2014/main" id="{90A47A1F-2596-407D-B2F5-F1BBD6F398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8800" y="2477294"/>
            <a:ext cx="3237741"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087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0"/>
            <a:ext cx="4800600" cy="4343400"/>
          </a:xfrm>
        </p:spPr>
        <p:txBody>
          <a:bodyPr>
            <a:normAutofit fontScale="85000" lnSpcReduction="10000"/>
          </a:bodyPr>
          <a:lstStyle/>
          <a:p>
            <a:r>
              <a:rPr lang="en-US" dirty="0"/>
              <a:t>The drum in a washing machine can be approximated as a cylinder .4 meters in diameter and .3 meters in height with a uniformly distributed mass of 35 kilograms when full. If we wish to achieve an acceleration of 15 rad/s</a:t>
            </a:r>
            <a:r>
              <a:rPr lang="en-US" baseline="30000" dirty="0"/>
              <a:t>2</a:t>
            </a:r>
            <a:r>
              <a:rPr lang="en-US" dirty="0"/>
              <a:t>, what torque must the motor exert at the center of the drum</a:t>
            </a:r>
          </a:p>
        </p:txBody>
      </p:sp>
      <p:sp>
        <p:nvSpPr>
          <p:cNvPr id="4" name="Slide Number Placeholder 3"/>
          <p:cNvSpPr>
            <a:spLocks noGrp="1"/>
          </p:cNvSpPr>
          <p:nvPr>
            <p:ph type="sldNum" sz="quarter" idx="12"/>
          </p:nvPr>
        </p:nvSpPr>
        <p:spPr>
          <a:xfrm>
            <a:off x="6553200" y="6356350"/>
            <a:ext cx="2133600" cy="365125"/>
          </a:xfrm>
        </p:spPr>
        <p:txBody>
          <a:bodyPr/>
          <a:lstStyle/>
          <a:p>
            <a:fld id="{929262FE-7F58-4A1E-8AF3-5A510A86DEBD}" type="slidenum">
              <a:rPr lang="en-US" smtClean="0"/>
              <a:t>9</a:t>
            </a:fld>
            <a:endParaRPr lang="en-US" dirty="0"/>
          </a:p>
        </p:txBody>
      </p:sp>
      <p:pic>
        <p:nvPicPr>
          <p:cNvPr id="5" name="Picture 2" descr="washing machine clothes dryer major appliance home appliances">
            <a:extLst>
              <a:ext uri="{FF2B5EF4-FFF2-40B4-BE49-F238E27FC236}">
                <a16:creationId xmlns:a16="http://schemas.microsoft.com/office/drawing/2014/main" id="{5614AC90-6041-4577-A41A-1DDB4533FCC1}"/>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075" t="8888" b="22223"/>
          <a:stretch/>
        </p:blipFill>
        <p:spPr bwMode="auto">
          <a:xfrm>
            <a:off x="5486400" y="1417638"/>
            <a:ext cx="2699248" cy="2584608"/>
          </a:xfrm>
          <a:prstGeom prst="rect">
            <a:avLst/>
          </a:prstGeom>
          <a:noFill/>
          <a:extLst>
            <a:ext uri="{909E8E84-426E-40DD-AFC4-6F175D3DCCD1}">
              <a14:hiddenFill xmlns:a14="http://schemas.microsoft.com/office/drawing/2010/main">
                <a:solidFill>
                  <a:srgbClr val="FFFFFF"/>
                </a:solidFill>
              </a14:hiddenFill>
            </a:ext>
          </a:extLst>
        </p:spPr>
      </p:pic>
      <p:sp>
        <p:nvSpPr>
          <p:cNvPr id="6" name="Cylinder 5">
            <a:extLst>
              <a:ext uri="{FF2B5EF4-FFF2-40B4-BE49-F238E27FC236}">
                <a16:creationId xmlns:a16="http://schemas.microsoft.com/office/drawing/2014/main" id="{454546CF-F114-4B99-88E1-C5F85865E114}"/>
              </a:ext>
            </a:extLst>
          </p:cNvPr>
          <p:cNvSpPr/>
          <p:nvPr/>
        </p:nvSpPr>
        <p:spPr>
          <a:xfrm rot="16200000">
            <a:off x="6151880" y="4345146"/>
            <a:ext cx="1295400" cy="1600200"/>
          </a:xfrm>
          <a:prstGeom prst="can">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3B5EC6EE-D4EC-451E-9705-B489228E4C9C}"/>
              </a:ext>
            </a:extLst>
          </p:cNvPr>
          <p:cNvCxnSpPr/>
          <p:nvPr/>
        </p:nvCxnSpPr>
        <p:spPr>
          <a:xfrm>
            <a:off x="5389880" y="4507705"/>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1EA97EB-67EE-4340-8F53-0A005EA649D7}"/>
              </a:ext>
            </a:extLst>
          </p:cNvPr>
          <p:cNvCxnSpPr/>
          <p:nvPr/>
        </p:nvCxnSpPr>
        <p:spPr>
          <a:xfrm>
            <a:off x="5389880" y="5792946"/>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86E07F-1E19-4DC8-9B2E-585CD9DDEBE9}"/>
              </a:ext>
            </a:extLst>
          </p:cNvPr>
          <p:cNvCxnSpPr>
            <a:cxnSpLocks/>
          </p:cNvCxnSpPr>
          <p:nvPr/>
        </p:nvCxnSpPr>
        <p:spPr>
          <a:xfrm>
            <a:off x="6294120" y="5933440"/>
            <a:ext cx="0" cy="607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C6B0039-C937-4BF6-AEFA-EBB1BC27B4C5}"/>
              </a:ext>
            </a:extLst>
          </p:cNvPr>
          <p:cNvCxnSpPr>
            <a:cxnSpLocks/>
          </p:cNvCxnSpPr>
          <p:nvPr/>
        </p:nvCxnSpPr>
        <p:spPr>
          <a:xfrm>
            <a:off x="7366000" y="5935186"/>
            <a:ext cx="0" cy="607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617A9D-16C4-4FFC-9B79-F8AAE7FA39E8}"/>
              </a:ext>
            </a:extLst>
          </p:cNvPr>
          <p:cNvCxnSpPr>
            <a:cxnSpLocks/>
          </p:cNvCxnSpPr>
          <p:nvPr/>
        </p:nvCxnSpPr>
        <p:spPr>
          <a:xfrm>
            <a:off x="6294120" y="6202680"/>
            <a:ext cx="10718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B95939E-A4E5-4118-A317-AB02A039386D}"/>
              </a:ext>
            </a:extLst>
          </p:cNvPr>
          <p:cNvCxnSpPr>
            <a:cxnSpLocks/>
          </p:cNvCxnSpPr>
          <p:nvPr/>
        </p:nvCxnSpPr>
        <p:spPr>
          <a:xfrm flipV="1">
            <a:off x="5715000" y="4507706"/>
            <a:ext cx="0" cy="1285240"/>
          </a:xfrm>
          <a:prstGeom prst="line">
            <a:avLst/>
          </a:prstGeom>
        </p:spPr>
        <p:style>
          <a:lnRef idx="1">
            <a:schemeClr val="accent1"/>
          </a:lnRef>
          <a:fillRef idx="0">
            <a:schemeClr val="accent1"/>
          </a:fillRef>
          <a:effectRef idx="0">
            <a:schemeClr val="accent1"/>
          </a:effectRef>
          <a:fontRef idx="minor">
            <a:schemeClr val="tx1"/>
          </a:fontRef>
        </p:style>
      </p:cxnSp>
      <p:sp>
        <p:nvSpPr>
          <p:cNvPr id="19" name="Arc 18">
            <a:extLst>
              <a:ext uri="{FF2B5EF4-FFF2-40B4-BE49-F238E27FC236}">
                <a16:creationId xmlns:a16="http://schemas.microsoft.com/office/drawing/2014/main" id="{C6C5B344-7DF5-4CD0-8137-0B6E1BAEA35F}"/>
              </a:ext>
            </a:extLst>
          </p:cNvPr>
          <p:cNvSpPr/>
          <p:nvPr/>
        </p:nvSpPr>
        <p:spPr>
          <a:xfrm>
            <a:off x="7366000" y="4647882"/>
            <a:ext cx="450349" cy="1057434"/>
          </a:xfrm>
          <a:prstGeom prst="arc">
            <a:avLst>
              <a:gd name="adj1" fmla="val 16450992"/>
              <a:gd name="adj2" fmla="val 5252160"/>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TextBox 19">
            <a:extLst>
              <a:ext uri="{FF2B5EF4-FFF2-40B4-BE49-F238E27FC236}">
                <a16:creationId xmlns:a16="http://schemas.microsoft.com/office/drawing/2014/main" id="{8880BBD2-5BA0-4EF6-BAC6-CA64EFF860C4}"/>
              </a:ext>
            </a:extLst>
          </p:cNvPr>
          <p:cNvSpPr txBox="1"/>
          <p:nvPr/>
        </p:nvSpPr>
        <p:spPr>
          <a:xfrm>
            <a:off x="5330321" y="4965660"/>
            <a:ext cx="596638" cy="369332"/>
          </a:xfrm>
          <a:prstGeom prst="rect">
            <a:avLst/>
          </a:prstGeom>
          <a:solidFill>
            <a:schemeClr val="bg1"/>
          </a:solidFill>
        </p:spPr>
        <p:txBody>
          <a:bodyPr wrap="none" rtlCol="0">
            <a:spAutoFit/>
          </a:bodyPr>
          <a:lstStyle/>
          <a:p>
            <a:r>
              <a:rPr lang="en-US" dirty="0">
                <a:solidFill>
                  <a:schemeClr val="accent1"/>
                </a:solidFill>
              </a:rPr>
              <a:t>.4 m</a:t>
            </a:r>
          </a:p>
        </p:txBody>
      </p:sp>
      <p:sp>
        <p:nvSpPr>
          <p:cNvPr id="22" name="TextBox 21">
            <a:extLst>
              <a:ext uri="{FF2B5EF4-FFF2-40B4-BE49-F238E27FC236}">
                <a16:creationId xmlns:a16="http://schemas.microsoft.com/office/drawing/2014/main" id="{164517CD-4E6B-46C5-A085-3950C0CC10EA}"/>
              </a:ext>
            </a:extLst>
          </p:cNvPr>
          <p:cNvSpPr txBox="1"/>
          <p:nvPr/>
        </p:nvSpPr>
        <p:spPr>
          <a:xfrm>
            <a:off x="6566162" y="6031468"/>
            <a:ext cx="596638" cy="369332"/>
          </a:xfrm>
          <a:prstGeom prst="rect">
            <a:avLst/>
          </a:prstGeom>
          <a:solidFill>
            <a:schemeClr val="bg1"/>
          </a:solidFill>
        </p:spPr>
        <p:txBody>
          <a:bodyPr wrap="none" rtlCol="0">
            <a:spAutoFit/>
          </a:bodyPr>
          <a:lstStyle/>
          <a:p>
            <a:r>
              <a:rPr lang="en-US" dirty="0">
                <a:solidFill>
                  <a:schemeClr val="accent1"/>
                </a:solidFill>
              </a:rPr>
              <a:t>.3 m</a:t>
            </a:r>
          </a:p>
        </p:txBody>
      </p:sp>
      <p:sp>
        <p:nvSpPr>
          <p:cNvPr id="23" name="TextBox 22">
            <a:extLst>
              <a:ext uri="{FF2B5EF4-FFF2-40B4-BE49-F238E27FC236}">
                <a16:creationId xmlns:a16="http://schemas.microsoft.com/office/drawing/2014/main" id="{75D9C5A4-7212-4AB7-B3B9-674AA90C233C}"/>
              </a:ext>
            </a:extLst>
          </p:cNvPr>
          <p:cNvSpPr txBox="1"/>
          <p:nvPr/>
        </p:nvSpPr>
        <p:spPr>
          <a:xfrm>
            <a:off x="7915307" y="4965660"/>
            <a:ext cx="771493" cy="369332"/>
          </a:xfrm>
          <a:prstGeom prst="rect">
            <a:avLst/>
          </a:prstGeom>
          <a:solidFill>
            <a:schemeClr val="bg1"/>
          </a:solidFill>
        </p:spPr>
        <p:txBody>
          <a:bodyPr wrap="none" rtlCol="0">
            <a:spAutoFit/>
          </a:bodyPr>
          <a:lstStyle/>
          <a:p>
            <a:r>
              <a:rPr lang="en-US" dirty="0">
                <a:solidFill>
                  <a:schemeClr val="accent1"/>
                </a:solidFill>
              </a:rPr>
              <a:t>M</a:t>
            </a:r>
            <a:r>
              <a:rPr lang="en-US" baseline="-25000" dirty="0">
                <a:solidFill>
                  <a:schemeClr val="accent1"/>
                </a:solidFill>
              </a:rPr>
              <a:t>motor</a:t>
            </a:r>
          </a:p>
        </p:txBody>
      </p:sp>
    </p:spTree>
    <p:extLst>
      <p:ext uri="{BB962C8B-B14F-4D97-AF65-F5344CB8AC3E}">
        <p14:creationId xmlns:p14="http://schemas.microsoft.com/office/powerpoint/2010/main" val="2409310188"/>
      </p:ext>
    </p:extLst>
  </p:cSld>
  <p:clrMapOvr>
    <a:masterClrMapping/>
  </p:clrMapOvr>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EB1464-66D1-425A-BBB5-7A9312BBE9C4}">
  <ds:schemaRefs>
    <ds:schemaRef ds:uri="http://purl.org/dc/terms/"/>
    <ds:schemaRef ds:uri="http://schemas.openxmlformats.org/package/2006/metadata/core-properties"/>
    <ds:schemaRef ds:uri="http://schemas.microsoft.com/office/2006/documentManagement/types"/>
    <ds:schemaRef ds:uri="90d05cb5-950f-4f68-bc2c-e17794455b92"/>
    <ds:schemaRef ds:uri="http://purl.org/dc/elements/1.1/"/>
    <ds:schemaRef ds:uri="http://schemas.microsoft.com/office/2006/metadata/properties"/>
    <ds:schemaRef ds:uri="http://schemas.microsoft.com/office/infopath/2007/PartnerControls"/>
    <ds:schemaRef ds:uri="b4eab9fa-dbb0-4082-8491-8bd54207a265"/>
    <ds:schemaRef ds:uri="http://www.w3.org/XML/1998/namespace"/>
    <ds:schemaRef ds:uri="http://purl.org/dc/dcmitype/"/>
  </ds:schemaRefs>
</ds:datastoreItem>
</file>

<file path=customXml/itemProps3.xml><?xml version="1.0" encoding="utf-8"?>
<ds:datastoreItem xmlns:ds="http://schemas.openxmlformats.org/officeDocument/2006/customXml" ds:itemID="{F5CF5F32-56DC-4068-8B04-457CF34A96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1692</TotalTime>
  <Words>956</Words>
  <Application>Microsoft Office PowerPoint</Application>
  <PresentationFormat>On-screen Show (4:3)</PresentationFormat>
  <Paragraphs>57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Cambria Math</vt:lpstr>
      <vt:lpstr>MA_Template</vt:lpstr>
      <vt:lpstr>Kinetics in Fixed Axis Rotation Systems</vt:lpstr>
      <vt:lpstr>Newton’s Second Law and Kinetics</vt:lpstr>
      <vt:lpstr>Fixed Axis Rotation and the Mass Moment of Inertia</vt:lpstr>
      <vt:lpstr>Balanced Fixed Axis Rotation Systems</vt:lpstr>
      <vt:lpstr>Unbalanced Fixed Axis Rotation Systems</vt:lpstr>
      <vt:lpstr>Solving a Rigid Body Kinetics Problem (The Process)</vt:lpstr>
      <vt:lpstr>Thanks for Watching</vt:lpstr>
      <vt:lpstr>Worked Example</vt:lpstr>
      <vt:lpstr>Worked Example</vt:lpstr>
      <vt:lpstr>Worked Example</vt:lpstr>
      <vt:lpstr>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40</cp:revision>
  <dcterms:created xsi:type="dcterms:W3CDTF">2020-08-21T15:23:22Z</dcterms:created>
  <dcterms:modified xsi:type="dcterms:W3CDTF">2022-01-13T16:12:37Z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