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9"/>
  </p:notesMasterIdLst>
  <p:sldIdLst>
    <p:sldId id="256" r:id="rId5"/>
    <p:sldId id="266" r:id="rId6"/>
    <p:sldId id="257" r:id="rId7"/>
    <p:sldId id="261" r:id="rId8"/>
    <p:sldId id="258" r:id="rId9"/>
    <p:sldId id="286" r:id="rId10"/>
    <p:sldId id="287" r:id="rId11"/>
    <p:sldId id="262" r:id="rId12"/>
    <p:sldId id="260" r:id="rId13"/>
    <p:sldId id="265" r:id="rId14"/>
    <p:sldId id="264" r:id="rId15"/>
    <p:sldId id="288" r:id="rId16"/>
    <p:sldId id="289" r:id="rId17"/>
    <p:sldId id="29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1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B1ED1-A6A8-44D7-9A75-7C99E73812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4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Kinetics of General Planar Motion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1B62-C89C-4E4A-858E-45A3B469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8A9FA-B310-4C6C-BF2B-2098C20C3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388618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are designing a frisbee launcher to launch a 40 cm, .6 kg frisbee that can be modeled as flat circular disc If you want the frisbee to have a linear acceleration of 20 m/s</a:t>
            </a:r>
            <a:r>
              <a:rPr lang="en-US" baseline="30000" dirty="0"/>
              <a:t>2</a:t>
            </a:r>
            <a:r>
              <a:rPr lang="en-US" dirty="0"/>
              <a:t> and an angular acceleration of 50 rad/s</a:t>
            </a:r>
            <a:r>
              <a:rPr lang="en-US" baseline="30000" dirty="0"/>
              <a:t>2</a:t>
            </a:r>
            <a:r>
              <a:rPr lang="en-US" dirty="0"/>
              <a:t> as shown to the right, what should F</a:t>
            </a:r>
            <a:r>
              <a:rPr lang="en-US" baseline="-25000" dirty="0"/>
              <a:t>1</a:t>
            </a:r>
            <a:r>
              <a:rPr lang="en-US" dirty="0"/>
              <a:t> and F</a:t>
            </a:r>
            <a:r>
              <a:rPr lang="en-US" baseline="-25000" dirty="0"/>
              <a:t>2</a:t>
            </a:r>
            <a:r>
              <a:rPr lang="en-US" dirty="0"/>
              <a:t> be?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E4421-693E-456B-A81E-54D68B5F6C9E}"/>
              </a:ext>
            </a:extLst>
          </p:cNvPr>
          <p:cNvSpPr/>
          <p:nvPr/>
        </p:nvSpPr>
        <p:spPr>
          <a:xfrm>
            <a:off x="5257800" y="3200400"/>
            <a:ext cx="2743200" cy="27432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EBECBB-B323-4A45-8F19-E568F26EA86E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8001000" y="2590800"/>
            <a:ext cx="0" cy="1981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A10C82-8F51-4AC7-9C49-B4BA9CF97E6E}"/>
              </a:ext>
            </a:extLst>
          </p:cNvPr>
          <p:cNvSpPr txBox="1"/>
          <p:nvPr/>
        </p:nvSpPr>
        <p:spPr>
          <a:xfrm>
            <a:off x="5073294" y="289472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D699C2-BBC5-470E-A6A5-27D1A41686C4}"/>
              </a:ext>
            </a:extLst>
          </p:cNvPr>
          <p:cNvCxnSpPr>
            <a:cxnSpLocks/>
            <a:stCxn id="8" idx="2"/>
          </p:cNvCxnSpPr>
          <p:nvPr/>
        </p:nvCxnSpPr>
        <p:spPr>
          <a:xfrm flipV="1">
            <a:off x="5257800" y="3352800"/>
            <a:ext cx="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3C3DDA-0831-43AE-B489-0FDB3DBE6FD3}"/>
              </a:ext>
            </a:extLst>
          </p:cNvPr>
          <p:cNvSpPr txBox="1"/>
          <p:nvPr/>
        </p:nvSpPr>
        <p:spPr>
          <a:xfrm>
            <a:off x="7816495" y="20846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Star: 7 Points 18">
            <a:extLst>
              <a:ext uri="{FF2B5EF4-FFF2-40B4-BE49-F238E27FC236}">
                <a16:creationId xmlns:a16="http://schemas.microsoft.com/office/drawing/2014/main" id="{96A115CF-7483-4910-866E-3477B1EFD6C5}"/>
              </a:ext>
            </a:extLst>
          </p:cNvPr>
          <p:cNvSpPr/>
          <p:nvPr/>
        </p:nvSpPr>
        <p:spPr>
          <a:xfrm>
            <a:off x="5715000" y="3616960"/>
            <a:ext cx="1828800" cy="1828800"/>
          </a:xfrm>
          <a:prstGeom prst="star7">
            <a:avLst>
              <a:gd name="adj" fmla="val 23512"/>
              <a:gd name="hf" fmla="val 102572"/>
              <a:gd name="vf" fmla="val 105210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7 Points 19">
            <a:extLst>
              <a:ext uri="{FF2B5EF4-FFF2-40B4-BE49-F238E27FC236}">
                <a16:creationId xmlns:a16="http://schemas.microsoft.com/office/drawing/2014/main" id="{681C784C-E07B-4CC2-AFE5-FAA890E93918}"/>
              </a:ext>
            </a:extLst>
          </p:cNvPr>
          <p:cNvSpPr/>
          <p:nvPr/>
        </p:nvSpPr>
        <p:spPr>
          <a:xfrm rot="10800000">
            <a:off x="5715000" y="3733800"/>
            <a:ext cx="1828800" cy="1828800"/>
          </a:xfrm>
          <a:prstGeom prst="star7">
            <a:avLst>
              <a:gd name="adj" fmla="val 23512"/>
              <a:gd name="hf" fmla="val 102572"/>
              <a:gd name="vf" fmla="val 105210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7CD64F-8C99-40B0-AACA-FF57FDEF6C7A}"/>
              </a:ext>
            </a:extLst>
          </p:cNvPr>
          <p:cNvCxnSpPr/>
          <p:nvPr/>
        </p:nvCxnSpPr>
        <p:spPr>
          <a:xfrm flipV="1">
            <a:off x="6629400" y="2171700"/>
            <a:ext cx="0" cy="838199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147092C9-486C-494E-9E02-2377BF4C4A6A}"/>
              </a:ext>
            </a:extLst>
          </p:cNvPr>
          <p:cNvSpPr/>
          <p:nvPr/>
        </p:nvSpPr>
        <p:spPr>
          <a:xfrm>
            <a:off x="4800599" y="2819400"/>
            <a:ext cx="3657600" cy="3657600"/>
          </a:xfrm>
          <a:prstGeom prst="arc">
            <a:avLst>
              <a:gd name="adj1" fmla="val 14323114"/>
              <a:gd name="adj2" fmla="val 18253319"/>
            </a:avLst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F77417-0956-4850-862A-0E6C676D871D}"/>
                  </a:ext>
                </a:extLst>
              </p:cNvPr>
              <p:cNvSpPr txBox="1"/>
              <p:nvPr/>
            </p:nvSpPr>
            <p:spPr>
              <a:xfrm>
                <a:off x="5850563" y="1638300"/>
                <a:ext cx="1685911" cy="396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lin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F77417-0956-4850-862A-0E6C676D8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563" y="1638300"/>
                <a:ext cx="1685911" cy="396775"/>
              </a:xfrm>
              <a:prstGeom prst="rect">
                <a:avLst/>
              </a:prstGeom>
              <a:blipFill>
                <a:blip r:embed="rId2"/>
                <a:stretch>
                  <a:fillRect t="-106154" r="-22464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CE9882-C6BC-4F6B-8362-62F918668ED5}"/>
                  </a:ext>
                </a:extLst>
              </p:cNvPr>
              <p:cNvSpPr txBox="1"/>
              <p:nvPr/>
            </p:nvSpPr>
            <p:spPr>
              <a:xfrm>
                <a:off x="4800600" y="2340748"/>
                <a:ext cx="17611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lin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CE9882-C6BC-4F6B-8362-62F918668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340748"/>
                <a:ext cx="1761123" cy="369332"/>
              </a:xfrm>
              <a:prstGeom prst="rect">
                <a:avLst/>
              </a:prstGeom>
              <a:blipFill>
                <a:blip r:embed="rId3"/>
                <a:stretch>
                  <a:fillRect t="-116393" r="-21528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77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394A-28D9-4EA3-B894-E681F13A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1A04-2445-439B-BEA0-748F4C283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3810000" cy="44907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pickup truck is carrying a 30 kg, 6-meter-long ladder at a 35</a:t>
            </a:r>
            <a:r>
              <a:rPr lang="en-US" baseline="30000" dirty="0"/>
              <a:t>o</a:t>
            </a:r>
            <a:r>
              <a:rPr lang="en-US" dirty="0"/>
              <a:t> angle as shown to the right. The ladder is wedged against the tailgate at A and makes contact with the roof of the truck at B. The distance from A to B is 2 meters. At what rate of acceleration would we expect the ladder to start to rotate upwards?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681927-F0BB-4B8B-8032-C822D5C10B17}"/>
              </a:ext>
            </a:extLst>
          </p:cNvPr>
          <p:cNvSpPr/>
          <p:nvPr/>
        </p:nvSpPr>
        <p:spPr>
          <a:xfrm rot="19564557">
            <a:off x="4442368" y="3628842"/>
            <a:ext cx="3434264" cy="12779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oyota Hilux, side view by derkommander0916">
            <a:extLst>
              <a:ext uri="{FF2B5EF4-FFF2-40B4-BE49-F238E27FC236}">
                <a16:creationId xmlns:a16="http://schemas.microsoft.com/office/drawing/2014/main" id="{244B9A30-FD73-497D-AA64-F20B74AA1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92320" y="3755965"/>
            <a:ext cx="4018280" cy="150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AFCF17-5712-4412-BB6E-54F079120C27}"/>
              </a:ext>
            </a:extLst>
          </p:cNvPr>
          <p:cNvSpPr/>
          <p:nvPr/>
        </p:nvSpPr>
        <p:spPr>
          <a:xfrm rot="19564557">
            <a:off x="4442368" y="3628842"/>
            <a:ext cx="3434264" cy="127794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F61728-5108-4EC3-AB8E-E31192562668}"/>
              </a:ext>
            </a:extLst>
          </p:cNvPr>
          <p:cNvCxnSpPr>
            <a:cxnSpLocks/>
          </p:cNvCxnSpPr>
          <p:nvPr/>
        </p:nvCxnSpPr>
        <p:spPr>
          <a:xfrm>
            <a:off x="6026627" y="5600063"/>
            <a:ext cx="1683072" cy="10159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231E2A-28E3-4A7B-A920-3E1117A4621D}"/>
                  </a:ext>
                </a:extLst>
              </p:cNvPr>
              <p:cNvSpPr txBox="1"/>
              <p:nvPr/>
            </p:nvSpPr>
            <p:spPr>
              <a:xfrm>
                <a:off x="6089328" y="5083064"/>
                <a:ext cx="15576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231E2A-28E3-4A7B-A920-3E1117A46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328" y="5083064"/>
                <a:ext cx="15576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56D4F46-B8DC-4F49-AA7E-837E0AAB2B8E}"/>
              </a:ext>
            </a:extLst>
          </p:cNvPr>
          <p:cNvSpPr txBox="1"/>
          <p:nvPr/>
        </p:nvSpPr>
        <p:spPr>
          <a:xfrm>
            <a:off x="4559086" y="48749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FF917-27D7-481C-9FEC-E18694728E9A}"/>
              </a:ext>
            </a:extLst>
          </p:cNvPr>
          <p:cNvSpPr txBox="1"/>
          <p:nvPr/>
        </p:nvSpPr>
        <p:spPr>
          <a:xfrm>
            <a:off x="5700095" y="350807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2297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394A-28D9-4EA3-B894-E681F13A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1A04-2445-439B-BEA0-748F4C283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772400" cy="220979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Three slender rods with equal mass are welded together. If the assembly is released from rest, what is the angular acceleration of the rods? The rods have a mass of m=2kg each. Rod AB has a length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=1.5m, rod BC has length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=1m, and rod CD has length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=0.5m. Initially, rod AD and rod CD are perfectly horizontal. Rod BC forms an angle of θ=45deg with rod AB.</a:t>
            </a:r>
          </a:p>
          <a:p>
            <a:endParaRPr lang="en-US" dirty="0"/>
          </a:p>
        </p:txBody>
      </p:sp>
      <p:pic>
        <p:nvPicPr>
          <p:cNvPr id="1026" name="Picture 2" descr="Problem 3 Diagram">
            <a:extLst>
              <a:ext uri="{FF2B5EF4-FFF2-40B4-BE49-F238E27FC236}">
                <a16:creationId xmlns:a16="http://schemas.microsoft.com/office/drawing/2014/main" id="{79FB5DB6-C1C4-47F9-8850-62C84CBEF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05200"/>
            <a:ext cx="416306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274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394A-28D9-4EA3-B894-E681F13A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1A04-2445-439B-BEA0-748F4C283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4191000" cy="4490736"/>
          </a:xfrm>
        </p:spPr>
        <p:txBody>
          <a:bodyPr>
            <a:normAutofit fontScale="550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Your friend is once again trying to move their mom’s modern art sculpture by dragging a rug underneath it. Will the statue tip or slip first? Determine the magnitude of the acceleration needed for both tipping and slipping. The statue has a mass of m=80kg and has a radius of gyration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=0.8m. The coefficient of static and kinetic friction are determined to be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=0.25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=0.2 respectively. Assume there is no friction between the rug and the ground. The center of gravity G is found a height h=1.5m and is a horizontal distance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=0.1m from point A. Point B is a horizontal distance d</a:t>
            </a:r>
            <a:r>
              <a:rPr lang="en-US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=0.35m away from the center of gravity.</a:t>
            </a:r>
            <a:endParaRPr lang="en-US" dirty="0"/>
          </a:p>
        </p:txBody>
      </p:sp>
      <p:pic>
        <p:nvPicPr>
          <p:cNvPr id="2050" name="Picture 2" descr="Problem 3 Diagram">
            <a:extLst>
              <a:ext uri="{FF2B5EF4-FFF2-40B4-BE49-F238E27FC236}">
                <a16:creationId xmlns:a16="http://schemas.microsoft.com/office/drawing/2014/main" id="{55E79D71-D373-4305-9A61-42DF4D71C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02469"/>
            <a:ext cx="479388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05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394A-28D9-4EA3-B894-E681F13A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1A04-2445-439B-BEA0-748F4C283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495800"/>
          </a:xfrm>
        </p:spPr>
        <p:txBody>
          <a:bodyPr>
            <a:normAutofit fontScale="550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mechanical engineering student has been practicing his yo-yo tricks because he has too much free time. For one trick, he spins the yo-yo such that it contacts the ground and moves forward, emulating someone walking their dog. If the yo-yo has a radius of gyration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=0.02m and a mass of m=0.2kg, determine the acceleration and angular acceleration of the yo-yo when the tension in the string is found to be T=0.4N. Assume the string is at its full extent and does not roll up as the yo-yo rolls. Assume there is also no friction where the string slips around the yo-yo’s inner axle. The coefficient of static and kinetic friction are found to be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=0.3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=0.2 respectively. The angle is θ=60 deg and the radius of the yo-yo is r=0.03m. Take the initial angular velocity of the yo-yo to be ω=6 rad/sec.</a:t>
            </a:r>
            <a:endParaRPr lang="en-US" dirty="0"/>
          </a:p>
        </p:txBody>
      </p:sp>
      <p:pic>
        <p:nvPicPr>
          <p:cNvPr id="3074" name="Picture 2" descr="Problem 3 Diagram">
            <a:extLst>
              <a:ext uri="{FF2B5EF4-FFF2-40B4-BE49-F238E27FC236}">
                <a16:creationId xmlns:a16="http://schemas.microsoft.com/office/drawing/2014/main" id="{3E2E3FD2-2E00-44B8-B792-68F63FB8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90800"/>
            <a:ext cx="3200400" cy="284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28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DCF2-0FF7-49FD-AC32-ED756C53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Planar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F45F1-D6F7-4288-AF82-38328507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/>
              <a:t>General planar motion refers to instances where a body is both translating and rotating at the same time.</a:t>
            </a:r>
          </a:p>
        </p:txBody>
      </p:sp>
      <p:pic>
        <p:nvPicPr>
          <p:cNvPr id="1026" name="Picture 2" descr="A child rolling a tire along a beach">
            <a:extLst>
              <a:ext uri="{FF2B5EF4-FFF2-40B4-BE49-F238E27FC236}">
                <a16:creationId xmlns:a16="http://schemas.microsoft.com/office/drawing/2014/main" id="{FF29E53C-CDF1-4FDB-889B-29D1C2C3A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352484"/>
            <a:ext cx="47625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15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of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We now have the tools we need to solve the equations of motion.</a:t>
                </a:r>
              </a:p>
              <a:p>
                <a:r>
                  <a:rPr lang="en-US" dirty="0"/>
                  <a:t>In 2D these are...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 smtClean="0">
                              <a:latin typeface="Cambria Math"/>
                            </a:rPr>
                            <m:t>𝐼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3"/>
                <a:stretch>
                  <a:fillRect l="-1259" t="-2156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32809" y="3428999"/>
            <a:ext cx="3124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Refers to the acceleration of the center of mass of the body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638800" y="3352800"/>
            <a:ext cx="394009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638800" y="4000500"/>
            <a:ext cx="394009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09899" y="6075144"/>
            <a:ext cx="3124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These should both be about the center of mass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309018" y="5562600"/>
            <a:ext cx="1" cy="41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953000" y="5486401"/>
            <a:ext cx="82705" cy="627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4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of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Alternatively, we could use other directions, as long as they are two perpendicular coordinates…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 long as we are in 2D though, rotation will always be around the z-axis (counterclockwise / clockwise)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830" r="-444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01326" y="2895600"/>
            <a:ext cx="3124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Still refers to the acceleration of the center of mass of the body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607317" y="2819401"/>
            <a:ext cx="394009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607317" y="3467101"/>
            <a:ext cx="394009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79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 equations of motion, we will also often need to relate the accelerations of the center of mass to the angular accelerations of the body.</a:t>
            </a:r>
          </a:p>
          <a:p>
            <a:r>
              <a:rPr lang="en-US" dirty="0"/>
              <a:t>In instances such as this, you will need to fall back on your rigid body kinematics to set up equations that relate these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7C29-9A58-4871-BDC5-A36C6379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a Rigid Body Kinetics Problem</a:t>
            </a:r>
            <a:br>
              <a:rPr lang="en-US" dirty="0"/>
            </a:br>
            <a:r>
              <a:rPr lang="en-US" dirty="0"/>
              <a:t>(The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0897-CDB5-4D78-9300-B055EC703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process used in solving a kinetics problem is similar to solving a problem in statics and consists of three steps.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a </a:t>
            </a:r>
            <a:r>
              <a:rPr lang="en-US" b="1" dirty="0"/>
              <a:t>free body diagram</a:t>
            </a:r>
            <a:r>
              <a:rPr lang="en-US" dirty="0"/>
              <a:t>.</a:t>
            </a:r>
          </a:p>
          <a:p>
            <a:pPr marL="914400" lvl="1" indent="-514350"/>
            <a:r>
              <a:rPr lang="en-US" dirty="0"/>
              <a:t>Draw the body separated from it’s surroundings</a:t>
            </a:r>
          </a:p>
          <a:p>
            <a:pPr marL="914400" lvl="1" indent="-514350"/>
            <a:r>
              <a:rPr lang="en-US" dirty="0"/>
              <a:t>Draw in all the known and unknown forces (</a:t>
            </a:r>
            <a:r>
              <a:rPr lang="en-US" dirty="0">
                <a:solidFill>
                  <a:srgbClr val="FF0000"/>
                </a:solidFill>
              </a:rPr>
              <a:t>I use red for forces</a:t>
            </a:r>
            <a:r>
              <a:rPr lang="en-US" dirty="0"/>
              <a:t>) as well as key dimensions and angles (</a:t>
            </a:r>
            <a:r>
              <a:rPr lang="en-US" dirty="0">
                <a:solidFill>
                  <a:schemeClr val="accent1"/>
                </a:solidFill>
              </a:rPr>
              <a:t>I use blue for dimensions and angles</a:t>
            </a:r>
            <a:r>
              <a:rPr lang="en-US" dirty="0"/>
              <a:t>)</a:t>
            </a:r>
          </a:p>
          <a:p>
            <a:pPr marL="914400" lvl="1" indent="-514350"/>
            <a:r>
              <a:rPr lang="en-US" dirty="0"/>
              <a:t>Draw in the acceleration vectors (</a:t>
            </a:r>
            <a:r>
              <a:rPr lang="en-US" dirty="0">
                <a:solidFill>
                  <a:schemeClr val="accent1"/>
                </a:solidFill>
              </a:rPr>
              <a:t>I use a blue dashed vector for this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free body diagram to write out your </a:t>
            </a:r>
            <a:r>
              <a:rPr lang="en-US" b="1" dirty="0"/>
              <a:t>equations of motion</a:t>
            </a:r>
            <a:r>
              <a:rPr lang="en-US" dirty="0"/>
              <a:t>, breaking all forces down into x and y components, and writing out all the moments about the center of mass of the body.</a:t>
            </a:r>
          </a:p>
          <a:p>
            <a:pPr marL="914400" lvl="1" indent="-514350"/>
            <a:r>
              <a:rPr lang="en-US" dirty="0"/>
              <a:t>These may be supplemented with kinematics equations to relate the accelerations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the equations for any unknowns.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2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438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cylinder with a radius of .15 m and a mass of 10 kg is placed on a 20</a:t>
            </a:r>
            <a:r>
              <a:rPr lang="en-US" baseline="30000" dirty="0"/>
              <a:t>o </a:t>
            </a:r>
            <a:r>
              <a:rPr lang="en-US" dirty="0"/>
              <a:t>ramp. If the cylinder is released from rest and rolls without slipping, find...</a:t>
            </a:r>
          </a:p>
          <a:p>
            <a:pPr lvl="1"/>
            <a:r>
              <a:rPr lang="en-US" dirty="0"/>
              <a:t>The initial angular acceleration of the cylinder</a:t>
            </a:r>
          </a:p>
          <a:p>
            <a:pPr lvl="1"/>
            <a:r>
              <a:rPr lang="en-US" dirty="0"/>
              <a:t>The time required for the cylinder to roll 5m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038600"/>
            <a:ext cx="1752600" cy="1676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 = 150mm</a:t>
            </a:r>
          </a:p>
          <a:p>
            <a:pPr algn="ctr"/>
            <a:r>
              <a:rPr lang="en-US" dirty="0"/>
              <a:t>m = 10kg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38400" y="5421868"/>
            <a:ext cx="5029200" cy="1131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 flipH="1">
            <a:off x="3387129" y="6083856"/>
            <a:ext cx="1905000" cy="23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90654" y="57450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2" name="Arc 11"/>
          <p:cNvSpPr/>
          <p:nvPr/>
        </p:nvSpPr>
        <p:spPr>
          <a:xfrm>
            <a:off x="4168218" y="5106574"/>
            <a:ext cx="1828800" cy="1828800"/>
          </a:xfrm>
          <a:prstGeom prst="arc">
            <a:avLst>
              <a:gd name="adj1" fmla="val 10572817"/>
              <a:gd name="adj2" fmla="val 116476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4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24800" cy="1905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spool shown below is 50lbs and has a moment of inertia of .28 slug ft</a:t>
            </a:r>
            <a:r>
              <a:rPr lang="en-US" baseline="30000" dirty="0"/>
              <a:t>2</a:t>
            </a:r>
            <a:r>
              <a:rPr lang="en-US" dirty="0"/>
              <a:t>.  If the cable on the spool is pulled and the spool rolls without slipping</a:t>
            </a:r>
          </a:p>
          <a:p>
            <a:pPr lvl="1"/>
            <a:r>
              <a:rPr lang="en-US" dirty="0"/>
              <a:t>What is the friction force between the spool and the ground?</a:t>
            </a:r>
          </a:p>
          <a:p>
            <a:pPr lvl="1"/>
            <a:r>
              <a:rPr lang="en-US" dirty="0"/>
              <a:t>What is the acceleration of the mass center of the spool?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3810000"/>
            <a:ext cx="2743200" cy="2743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6553200"/>
            <a:ext cx="5410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971800" y="4495800"/>
            <a:ext cx="1371600" cy="1371600"/>
          </a:xfrm>
          <a:prstGeom prst="ellipse">
            <a:avLst/>
          </a:prstGeom>
          <a:noFill/>
          <a:ln>
            <a:prstDash val="lg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855028" y="5867400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4"/>
          </p:cNvCxnSpPr>
          <p:nvPr/>
        </p:nvCxnSpPr>
        <p:spPr>
          <a:xfrm>
            <a:off x="3657600" y="5867400"/>
            <a:ext cx="1197430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7628" y="5867400"/>
            <a:ext cx="13171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81800" y="5498068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 = 50 lbs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657600" y="3886200"/>
            <a:ext cx="457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657600" y="47244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5200" y="397406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8 in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37888" y="496466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5B3496-946A-458C-BE41-696EAB9BF4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722" y="3584779"/>
            <a:ext cx="1892398" cy="147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71521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0d05cb5-950f-4f68-bc2c-e17794455b92"/>
    <ds:schemaRef ds:uri="http://purl.org/dc/elements/1.1/"/>
    <ds:schemaRef ds:uri="http://schemas.microsoft.com/office/2006/metadata/properties"/>
    <ds:schemaRef ds:uri="http://schemas.microsoft.com/office/infopath/2007/PartnerControls"/>
    <ds:schemaRef ds:uri="b4eab9fa-dbb0-4082-8491-8bd54207a26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1042</Words>
  <Application>Microsoft Office PowerPoint</Application>
  <PresentationFormat>On-screen Show (4:3)</PresentationFormat>
  <Paragraphs>71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MA_Template</vt:lpstr>
      <vt:lpstr>The Kinetics of General Planar Motion</vt:lpstr>
      <vt:lpstr>General Planar Motion</vt:lpstr>
      <vt:lpstr>Equations of Motion</vt:lpstr>
      <vt:lpstr>Equations of Motion</vt:lpstr>
      <vt:lpstr>Kinematics</vt:lpstr>
      <vt:lpstr>Solving a Rigid Body Kinetics Problem (The Process)</vt:lpstr>
      <vt:lpstr>Thanks for Watching</vt:lpstr>
      <vt:lpstr>Worked Example</vt:lpstr>
      <vt:lpstr>Worked Example</vt:lpstr>
      <vt:lpstr>Worked Example</vt:lpstr>
      <vt:lpstr>Worked Example</vt:lpstr>
      <vt:lpstr>Worked Example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41</cp:revision>
  <dcterms:created xsi:type="dcterms:W3CDTF">2020-08-21T15:23:22Z</dcterms:created>
  <dcterms:modified xsi:type="dcterms:W3CDTF">2022-01-13T16:21:45Z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