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0"/>
  </p:notesMasterIdLst>
  <p:sldIdLst>
    <p:sldId id="256" r:id="rId5"/>
    <p:sldId id="289" r:id="rId6"/>
    <p:sldId id="258" r:id="rId7"/>
    <p:sldId id="259" r:id="rId8"/>
    <p:sldId id="288" r:id="rId9"/>
    <p:sldId id="291" r:id="rId10"/>
    <p:sldId id="292" r:id="rId11"/>
    <p:sldId id="268" r:id="rId12"/>
    <p:sldId id="287" r:id="rId13"/>
    <p:sldId id="263" r:id="rId14"/>
    <p:sldId id="290" r:id="rId15"/>
    <p:sldId id="293" r:id="rId16"/>
    <p:sldId id="294" r:id="rId17"/>
    <p:sldId id="295" r:id="rId18"/>
    <p:sldId id="29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54101" autoAdjust="0"/>
  </p:normalViewPr>
  <p:slideViewPr>
    <p:cSldViewPr>
      <p:cViewPr varScale="1">
        <p:scale>
          <a:sx n="67" d="100"/>
          <a:sy n="67" d="100"/>
        </p:scale>
        <p:origin x="1112"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1/13/2022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3</a:t>
            </a:fld>
            <a:endParaRPr lang="en-US"/>
          </a:p>
        </p:txBody>
      </p:sp>
    </p:spTree>
    <p:extLst>
      <p:ext uri="{BB962C8B-B14F-4D97-AF65-F5344CB8AC3E}">
        <p14:creationId xmlns:p14="http://schemas.microsoft.com/office/powerpoint/2010/main" val="2595769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Impulse and Momentum in a Rigid Body</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8229600" cy="2286000"/>
          </a:xfrm>
        </p:spPr>
        <p:txBody>
          <a:bodyPr>
            <a:normAutofit fontScale="77500" lnSpcReduction="20000"/>
          </a:bodyPr>
          <a:lstStyle/>
          <a:p>
            <a:r>
              <a:rPr lang="en-US" dirty="0"/>
              <a:t>A miter saw has an operating speed of 1500 rpm. The blade and motor armature have a combined weight of 3 lbs and a radius of gyration of 1 inch.</a:t>
            </a:r>
          </a:p>
          <a:p>
            <a:pPr lvl="1"/>
            <a:r>
              <a:rPr lang="en-US" dirty="0"/>
              <a:t>What is the time required for the bearing friction alone (T=.015 in lbs) to stop the blade?</a:t>
            </a:r>
          </a:p>
          <a:p>
            <a:pPr lvl="1"/>
            <a:r>
              <a:rPr lang="en-US" dirty="0"/>
              <a:t>What is the torque a braking system would need to apply to stop the blade in just .25 seconds?</a:t>
            </a:r>
          </a:p>
        </p:txBody>
      </p:sp>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a:p>
        </p:txBody>
      </p:sp>
      <p:pic>
        <p:nvPicPr>
          <p:cNvPr id="1026" name="Picture 2" descr="Problem 1 Diagram">
            <a:extLst>
              <a:ext uri="{FF2B5EF4-FFF2-40B4-BE49-F238E27FC236}">
                <a16:creationId xmlns:a16="http://schemas.microsoft.com/office/drawing/2014/main" id="{9D7FE223-6E5B-4C4D-9E0E-5277C66E0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886200"/>
            <a:ext cx="3657600" cy="26060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93B5F3A-81EC-45E7-A0F7-12976FFBF334}"/>
              </a:ext>
            </a:extLst>
          </p:cNvPr>
          <p:cNvSpPr txBox="1"/>
          <p:nvPr/>
        </p:nvSpPr>
        <p:spPr>
          <a:xfrm>
            <a:off x="2590800" y="6477000"/>
            <a:ext cx="3886200" cy="369332"/>
          </a:xfrm>
          <a:prstGeom prst="rect">
            <a:avLst/>
          </a:prstGeom>
          <a:noFill/>
        </p:spPr>
        <p:txBody>
          <a:bodyPr wrap="square" rtlCol="0">
            <a:spAutoFit/>
          </a:bodyPr>
          <a:lstStyle/>
          <a:p>
            <a:r>
              <a:rPr lang="en-US" dirty="0"/>
              <a:t>Public domain image by John F. Looney</a:t>
            </a:r>
          </a:p>
        </p:txBody>
      </p:sp>
    </p:spTree>
    <p:extLst>
      <p:ext uri="{BB962C8B-B14F-4D97-AF65-F5344CB8AC3E}">
        <p14:creationId xmlns:p14="http://schemas.microsoft.com/office/powerpoint/2010/main" val="510980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8229600" cy="2286000"/>
          </a:xfrm>
        </p:spPr>
        <p:txBody>
          <a:bodyPr>
            <a:normAutofit fontScale="77500" lnSpcReduction="20000"/>
          </a:bodyPr>
          <a:lstStyle/>
          <a:p>
            <a:r>
              <a:rPr lang="en-US" dirty="0"/>
              <a:t>A bowling ball is modeled as a 7 kg uniform sphere 300 mm in diameter. The ball is released with an initial velocity of 6m/s on a horizontal wooden floor (𝜇</a:t>
            </a:r>
            <a:r>
              <a:rPr lang="en-US" baseline="-25000" dirty="0"/>
              <a:t>k</a:t>
            </a:r>
            <a:r>
              <a:rPr lang="en-US" dirty="0"/>
              <a:t>=.1) with zero angular velocity.</a:t>
            </a:r>
          </a:p>
          <a:p>
            <a:pPr lvl="1"/>
            <a:r>
              <a:rPr lang="en-US" dirty="0"/>
              <a:t>How long does it take before the ball begins to roll without slipping?</a:t>
            </a:r>
          </a:p>
          <a:p>
            <a:pPr lvl="1"/>
            <a:r>
              <a:rPr lang="en-US" dirty="0"/>
              <a:t>What is linear velocity of the ball at this time?</a:t>
            </a:r>
          </a:p>
        </p:txBody>
      </p:sp>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a:p>
        </p:txBody>
      </p:sp>
      <p:pic>
        <p:nvPicPr>
          <p:cNvPr id="7" name="Picture 6" descr="A picture containing indoor, ceiling, floor, sport&#10;&#10;Description automatically generated">
            <a:extLst>
              <a:ext uri="{FF2B5EF4-FFF2-40B4-BE49-F238E27FC236}">
                <a16:creationId xmlns:a16="http://schemas.microsoft.com/office/drawing/2014/main" id="{30657587-9EE8-4F12-AC0C-8302EFE04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1" y="3872443"/>
            <a:ext cx="3776644" cy="2514599"/>
          </a:xfrm>
          <a:prstGeom prst="rect">
            <a:avLst/>
          </a:prstGeom>
        </p:spPr>
      </p:pic>
      <p:sp>
        <p:nvSpPr>
          <p:cNvPr id="9" name="TextBox 8">
            <a:extLst>
              <a:ext uri="{FF2B5EF4-FFF2-40B4-BE49-F238E27FC236}">
                <a16:creationId xmlns:a16="http://schemas.microsoft.com/office/drawing/2014/main" id="{BB60E4BC-BB42-46DA-8DFE-281787794763}"/>
              </a:ext>
            </a:extLst>
          </p:cNvPr>
          <p:cNvSpPr txBox="1"/>
          <p:nvPr/>
        </p:nvSpPr>
        <p:spPr>
          <a:xfrm>
            <a:off x="2667000" y="6415876"/>
            <a:ext cx="3886200" cy="369332"/>
          </a:xfrm>
          <a:prstGeom prst="rect">
            <a:avLst/>
          </a:prstGeom>
          <a:noFill/>
        </p:spPr>
        <p:txBody>
          <a:bodyPr wrap="square" rtlCol="0">
            <a:spAutoFit/>
          </a:bodyPr>
          <a:lstStyle/>
          <a:p>
            <a:r>
              <a:rPr lang="en-US" dirty="0"/>
              <a:t>Public domain image by Jerry </a:t>
            </a:r>
            <a:r>
              <a:rPr lang="en-US" dirty="0" err="1"/>
              <a:t>Saslav</a:t>
            </a:r>
            <a:endParaRPr lang="en-US" dirty="0"/>
          </a:p>
        </p:txBody>
      </p:sp>
    </p:spTree>
    <p:extLst>
      <p:ext uri="{BB962C8B-B14F-4D97-AF65-F5344CB8AC3E}">
        <p14:creationId xmlns:p14="http://schemas.microsoft.com/office/powerpoint/2010/main" val="1278683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0"/>
            <a:ext cx="4648200" cy="4876800"/>
          </a:xfrm>
        </p:spPr>
        <p:txBody>
          <a:bodyPr>
            <a:normAutofit fontScale="85000" lnSpcReduction="10000"/>
          </a:bodyPr>
          <a:lstStyle/>
          <a:p>
            <a:r>
              <a:rPr lang="en-US" b="0" i="0" dirty="0">
                <a:solidFill>
                  <a:srgbClr val="000000"/>
                </a:solidFill>
                <a:effectLst/>
                <a:latin typeface="Arial" panose="020B0604020202020204" pitchFamily="34" charset="0"/>
              </a:rPr>
              <a:t>A windchime consists of several slender rods, each suspended on one end by a rope and each with mass m. Consider a singular rod for this problem. As the wind blows, the rod is subjected to an impulse I at its bottom. Determine the vertical location of point O in which the rod appears to rotate.</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12</a:t>
            </a:fld>
            <a:endParaRPr lang="en-US"/>
          </a:p>
        </p:txBody>
      </p:sp>
      <p:pic>
        <p:nvPicPr>
          <p:cNvPr id="1026" name="Picture 2" descr="Problem 3 Diagram">
            <a:extLst>
              <a:ext uri="{FF2B5EF4-FFF2-40B4-BE49-F238E27FC236}">
                <a16:creationId xmlns:a16="http://schemas.microsoft.com/office/drawing/2014/main" id="{232FD335-C865-4FCC-88A0-A9561DA1B7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3600" y="1716087"/>
            <a:ext cx="2344702"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025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8229600" cy="2344738"/>
          </a:xfrm>
        </p:spPr>
        <p:txBody>
          <a:bodyPr>
            <a:normAutofit fontScale="47500" lnSpcReduction="20000"/>
          </a:bodyPr>
          <a:lstStyle/>
          <a:p>
            <a:r>
              <a:rPr lang="en-US" b="0" i="0" dirty="0">
                <a:solidFill>
                  <a:srgbClr val="000000"/>
                </a:solidFill>
                <a:effectLst/>
                <a:latin typeface="Arial" panose="020B0604020202020204" pitchFamily="34" charset="0"/>
              </a:rPr>
              <a:t>A salmon hatchery has a gate to release water whenever water levels get too high. The gate is normally locked into place, but when the water reaches. The top of the gate, the lock is instantly removed. While the water would flow out of the gate by itself, there is a pump located upstream from the gate to push water forward. The pump is old, so its power slowly ramps up with time. The gate consists of a slender rod in which a 20 kg thin plate is attached. The plate has dimensions a=1.5 </a:t>
            </a:r>
            <a:r>
              <a:rPr lang="en-US" b="0" i="0" dirty="0" err="1">
                <a:solidFill>
                  <a:srgbClr val="000000"/>
                </a:solidFill>
                <a:effectLst/>
                <a:latin typeface="Arial" panose="020B0604020202020204" pitchFamily="34" charset="0"/>
              </a:rPr>
              <a:t>m,b</a:t>
            </a:r>
            <a:r>
              <a:rPr lang="en-US" b="0" i="0" dirty="0">
                <a:solidFill>
                  <a:srgbClr val="000000"/>
                </a:solidFill>
                <a:effectLst/>
                <a:latin typeface="Arial" panose="020B0604020202020204" pitchFamily="34" charset="0"/>
              </a:rPr>
              <a:t>=2 m and rotates about the slender rod as if it were a pin. Although there is a seal such that water may not get out, assume the contact between the plate and other surfaces is frictionless. If the gate is subject to water from the pump that applies a force distribution with a magnitude that is related to both the y-coordinate and time </a:t>
            </a:r>
            <a:r>
              <a:rPr lang="en-US" b="0" i="0" dirty="0" err="1">
                <a:solidFill>
                  <a:srgbClr val="000000"/>
                </a:solidFill>
                <a:effectLst/>
                <a:latin typeface="Arial" panose="020B0604020202020204" pitchFamily="34" charset="0"/>
              </a:rPr>
              <a:t>dF</a:t>
            </a:r>
            <a:r>
              <a:rPr lang="en-US" b="0" i="0" dirty="0">
                <a:solidFill>
                  <a:srgbClr val="000000"/>
                </a:solidFill>
                <a:effectLst/>
                <a:latin typeface="Arial" panose="020B0604020202020204" pitchFamily="34" charset="0"/>
              </a:rPr>
              <a:t>=(-t(y-2)^2+8t) </a:t>
            </a:r>
            <a:r>
              <a:rPr lang="en-US" b="0" i="0" dirty="0" err="1">
                <a:solidFill>
                  <a:srgbClr val="000000"/>
                </a:solidFill>
                <a:effectLst/>
                <a:latin typeface="Arial" panose="020B0604020202020204" pitchFamily="34" charset="0"/>
              </a:rPr>
              <a:t>dy</a:t>
            </a:r>
            <a:r>
              <a:rPr lang="en-US" b="0" i="0" dirty="0">
                <a:solidFill>
                  <a:srgbClr val="000000"/>
                </a:solidFill>
                <a:effectLst/>
                <a:latin typeface="Arial" panose="020B0604020202020204" pitchFamily="34" charset="0"/>
              </a:rPr>
              <a:t> N, determine the angular velocity of the gate after t=2 seconds if the gate initially starts at rest.</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13</a:t>
            </a:fld>
            <a:endParaRPr lang="en-US"/>
          </a:p>
        </p:txBody>
      </p:sp>
      <p:pic>
        <p:nvPicPr>
          <p:cNvPr id="2050" name="Picture 2" descr="Problem 4 Diagram">
            <a:extLst>
              <a:ext uri="{FF2B5EF4-FFF2-40B4-BE49-F238E27FC236}">
                <a16:creationId xmlns:a16="http://schemas.microsoft.com/office/drawing/2014/main" id="{60560397-F390-4743-ACA0-1A496F2C85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2390" y="3944938"/>
            <a:ext cx="5537610" cy="2849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760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8229600" cy="2344738"/>
          </a:xfrm>
        </p:spPr>
        <p:txBody>
          <a:bodyPr>
            <a:normAutofit fontScale="70000" lnSpcReduction="20000"/>
          </a:bodyPr>
          <a:lstStyle/>
          <a:p>
            <a:r>
              <a:rPr lang="en-US" b="0" i="0" dirty="0">
                <a:solidFill>
                  <a:srgbClr val="000000"/>
                </a:solidFill>
                <a:effectLst/>
                <a:latin typeface="Arial" panose="020B0604020202020204" pitchFamily="34" charset="0"/>
              </a:rPr>
              <a:t>A city engineer is working on a cargo transport system utilizing gears and racks. She is considering a 30 kg gear with a radius of gyration of </a:t>
            </a:r>
            <a:r>
              <a:rPr lang="en-US" b="0" i="0" dirty="0" err="1">
                <a:solidFill>
                  <a:srgbClr val="000000"/>
                </a:solidFill>
                <a:effectLst/>
                <a:latin typeface="Arial" panose="020B0604020202020204" pitchFamily="34" charset="0"/>
              </a:rPr>
              <a:t>k</a:t>
            </a:r>
            <a:r>
              <a:rPr lang="en-US" b="0" i="0" baseline="-25000" dirty="0" err="1">
                <a:solidFill>
                  <a:srgbClr val="000000"/>
                </a:solidFill>
                <a:effectLst/>
                <a:latin typeface="Arial" panose="020B0604020202020204" pitchFamily="34" charset="0"/>
              </a:rPr>
              <a:t>G</a:t>
            </a:r>
            <a:r>
              <a:rPr lang="en-US" b="0" i="0" dirty="0">
                <a:solidFill>
                  <a:srgbClr val="000000"/>
                </a:solidFill>
                <a:effectLst/>
                <a:latin typeface="Arial" panose="020B0604020202020204" pitchFamily="34" charset="0"/>
              </a:rPr>
              <a:t> = 125 mm and a radius of r = 0.15 m. The gear is in contact with a 20 kg rack. If it takes the gear 0.6125 s to reach an angular velocity of ω = 20 rad/s, starting from rest, determine the moment that the gear is subjected to. Assume there is no friction between the rack and the ground.</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14</a:t>
            </a:fld>
            <a:endParaRPr lang="en-US"/>
          </a:p>
        </p:txBody>
      </p:sp>
      <p:pic>
        <p:nvPicPr>
          <p:cNvPr id="3074" name="Picture 2" descr="Problem 5 Diagram">
            <a:extLst>
              <a:ext uri="{FF2B5EF4-FFF2-40B4-BE49-F238E27FC236}">
                <a16:creationId xmlns:a16="http://schemas.microsoft.com/office/drawing/2014/main" id="{9E48F345-2A3E-4B5F-9141-E75D46B297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1" y="3952249"/>
            <a:ext cx="4191000" cy="279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326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0"/>
            <a:ext cx="4724400" cy="4876800"/>
          </a:xfrm>
        </p:spPr>
        <p:txBody>
          <a:bodyPr>
            <a:normAutofit fontScale="47500" lnSpcReduction="20000"/>
          </a:bodyPr>
          <a:lstStyle/>
          <a:p>
            <a:r>
              <a:rPr lang="en-US" b="0" i="0" dirty="0">
                <a:solidFill>
                  <a:srgbClr val="000000"/>
                </a:solidFill>
                <a:effectLst/>
                <a:latin typeface="Arial" panose="020B0604020202020204" pitchFamily="34" charset="0"/>
              </a:rPr>
              <a:t>A helicopter tail rotor is used to prevent unwanted rotation of the body of the helicopter when the main rotor changes speed. Assume that the four main rotor blades are each long thin rods with length of 5 m and mass of 30 kg. Assume that the helicopter body has a mass of 750 kg and a mass moment of inertia of 1300 kg-m</a:t>
            </a:r>
            <a:r>
              <a:rPr lang="en-US" b="0" i="0" baseline="30000" dirty="0">
                <a:solidFill>
                  <a:srgbClr val="000000"/>
                </a:solidFill>
                <a:effectLst/>
                <a:latin typeface="Arial" panose="020B0604020202020204" pitchFamily="34" charset="0"/>
              </a:rPr>
              <a:t>2</a:t>
            </a:r>
            <a:r>
              <a:rPr lang="en-US" b="0" i="0" dirty="0">
                <a:solidFill>
                  <a:srgbClr val="000000"/>
                </a:solidFill>
                <a:effectLst/>
                <a:latin typeface="Arial" panose="020B0604020202020204" pitchFamily="34" charset="0"/>
              </a:rPr>
              <a:t> at its center of gravity, located vertically in line with the main rotor. The distance between the main and tail rotors is 6 m.</a:t>
            </a:r>
          </a:p>
          <a:p>
            <a:pPr>
              <a:buFont typeface="+mj-lt"/>
              <a:buAutoNum type="alphaLcPeriod"/>
            </a:pPr>
            <a:r>
              <a:rPr lang="en-US" b="0" i="0" dirty="0">
                <a:solidFill>
                  <a:srgbClr val="000000"/>
                </a:solidFill>
                <a:effectLst/>
                <a:latin typeface="Arial" panose="020B0604020202020204" pitchFamily="34" charset="0"/>
              </a:rPr>
              <a:t>If the tail rotor is functioning, and the angular velocity of the helicopter body remains at zero before and after the main rotor changes speed from 200 rpm to 300 rpm, find the final horizonal velocity of the helicopter body (starts from rest).</a:t>
            </a:r>
          </a:p>
          <a:p>
            <a:pPr>
              <a:buFont typeface="+mj-lt"/>
              <a:buAutoNum type="alphaLcPeriod"/>
            </a:pPr>
            <a:r>
              <a:rPr lang="en-US" b="0" i="0" dirty="0">
                <a:solidFill>
                  <a:srgbClr val="000000"/>
                </a:solidFill>
                <a:effectLst/>
                <a:latin typeface="Arial" panose="020B0604020202020204" pitchFamily="34" charset="0"/>
              </a:rPr>
              <a:t>Assuming the main rotor change in speed from 200 rpm to 300 rpm occurs in uniformly over 8 s, find the force exerted by the tail rotor to keep the helicopter body from turning.</a:t>
            </a:r>
          </a:p>
        </p:txBody>
      </p:sp>
      <p:sp>
        <p:nvSpPr>
          <p:cNvPr id="4" name="Slide Number Placeholder 3"/>
          <p:cNvSpPr>
            <a:spLocks noGrp="1"/>
          </p:cNvSpPr>
          <p:nvPr>
            <p:ph type="sldNum" sz="quarter" idx="12"/>
          </p:nvPr>
        </p:nvSpPr>
        <p:spPr/>
        <p:txBody>
          <a:bodyPr/>
          <a:lstStyle/>
          <a:p>
            <a:fld id="{929262FE-7F58-4A1E-8AF3-5A510A86DEBD}" type="slidenum">
              <a:rPr lang="en-US" smtClean="0"/>
              <a:t>15</a:t>
            </a:fld>
            <a:endParaRPr lang="en-US"/>
          </a:p>
        </p:txBody>
      </p:sp>
      <p:pic>
        <p:nvPicPr>
          <p:cNvPr id="4098" name="Picture 2" descr="Problem 5 Diagram">
            <a:extLst>
              <a:ext uri="{FF2B5EF4-FFF2-40B4-BE49-F238E27FC236}">
                <a16:creationId xmlns:a16="http://schemas.microsoft.com/office/drawing/2014/main" id="{207AD66E-A984-4946-8B21-30AEF5255D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1575" y="2810669"/>
            <a:ext cx="3791897"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585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749E-9DE0-44FD-92FB-45568F6696AA}"/>
              </a:ext>
            </a:extLst>
          </p:cNvPr>
          <p:cNvSpPr>
            <a:spLocks noGrp="1"/>
          </p:cNvSpPr>
          <p:nvPr>
            <p:ph type="title"/>
          </p:nvPr>
        </p:nvSpPr>
        <p:spPr/>
        <p:txBody>
          <a:bodyPr>
            <a:normAutofit fontScale="90000"/>
          </a:bodyPr>
          <a:lstStyle/>
          <a:p>
            <a:r>
              <a:rPr lang="en-US" dirty="0"/>
              <a:t>Impulse and Momentum in Rigid Bodies</a:t>
            </a:r>
          </a:p>
        </p:txBody>
      </p:sp>
      <p:sp>
        <p:nvSpPr>
          <p:cNvPr id="3" name="Content Placeholder 2">
            <a:extLst>
              <a:ext uri="{FF2B5EF4-FFF2-40B4-BE49-F238E27FC236}">
                <a16:creationId xmlns:a16="http://schemas.microsoft.com/office/drawing/2014/main" id="{308F3357-B50C-4F83-9527-D0342C786E36}"/>
              </a:ext>
            </a:extLst>
          </p:cNvPr>
          <p:cNvSpPr>
            <a:spLocks noGrp="1"/>
          </p:cNvSpPr>
          <p:nvPr>
            <p:ph idx="1"/>
          </p:nvPr>
        </p:nvSpPr>
        <p:spPr/>
        <p:txBody>
          <a:bodyPr>
            <a:normAutofit fontScale="92500" lnSpcReduction="10000"/>
          </a:bodyPr>
          <a:lstStyle/>
          <a:p>
            <a:r>
              <a:rPr lang="en-US" dirty="0"/>
              <a:t>As we have seen before, when we move from particle systems to rigid body systems, we will need to not only deal with forces, positions, velocities, and accelerations, but we will also need to deal with </a:t>
            </a:r>
            <a:r>
              <a:rPr lang="en-US" b="1" dirty="0"/>
              <a:t>moments</a:t>
            </a:r>
            <a:r>
              <a:rPr lang="en-US" dirty="0"/>
              <a:t>, </a:t>
            </a:r>
            <a:r>
              <a:rPr lang="en-US" b="1" dirty="0"/>
              <a:t>orientations</a:t>
            </a:r>
            <a:r>
              <a:rPr lang="en-US" dirty="0"/>
              <a:t>, </a:t>
            </a:r>
            <a:r>
              <a:rPr lang="en-US" b="1" dirty="0"/>
              <a:t>angular velocities</a:t>
            </a:r>
            <a:r>
              <a:rPr lang="en-US" dirty="0"/>
              <a:t>, and </a:t>
            </a:r>
            <a:r>
              <a:rPr lang="en-US" b="1" dirty="0"/>
              <a:t>angular accelerations</a:t>
            </a:r>
            <a:r>
              <a:rPr lang="en-US" dirty="0"/>
              <a:t>.</a:t>
            </a:r>
          </a:p>
          <a:p>
            <a:r>
              <a:rPr lang="en-US" dirty="0"/>
              <a:t>This remains the case with impulse-momentum methods, where we will add a rotational counterpart to the translational impulse-momentum equation.</a:t>
            </a:r>
          </a:p>
        </p:txBody>
      </p:sp>
      <p:sp>
        <p:nvSpPr>
          <p:cNvPr id="4" name="Slide Number Placeholder 3">
            <a:extLst>
              <a:ext uri="{FF2B5EF4-FFF2-40B4-BE49-F238E27FC236}">
                <a16:creationId xmlns:a16="http://schemas.microsoft.com/office/drawing/2014/main" id="{B3AC83B9-9030-4DAF-AF20-9C7D7F2EE7EF}"/>
              </a:ext>
            </a:extLst>
          </p:cNvPr>
          <p:cNvSpPr>
            <a:spLocks noGrp="1"/>
          </p:cNvSpPr>
          <p:nvPr>
            <p:ph type="sldNum" sz="quarter" idx="12"/>
          </p:nvPr>
        </p:nvSpPr>
        <p:spPr/>
        <p:txBody>
          <a:bodyPr/>
          <a:lstStyle/>
          <a:p>
            <a:fld id="{929262FE-7F58-4A1E-8AF3-5A510A86DEBD}" type="slidenum">
              <a:rPr lang="en-US" smtClean="0"/>
              <a:t>2</a:t>
            </a:fld>
            <a:endParaRPr lang="en-US" dirty="0"/>
          </a:p>
        </p:txBody>
      </p:sp>
    </p:spTree>
    <p:extLst>
      <p:ext uri="{BB962C8B-B14F-4D97-AF65-F5344CB8AC3E}">
        <p14:creationId xmlns:p14="http://schemas.microsoft.com/office/powerpoint/2010/main" val="148788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Impulse and Momentum in a Rigid Body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Moving from a particle to a rigid body, we can expand our impulse-momentum equations.</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J</m:t>
                          </m:r>
                        </m:e>
                      </m:acc>
                      <m:r>
                        <a:rPr lang="en-US" b="0" i="1" smtClean="0">
                          <a:latin typeface="Cambria Math"/>
                        </a:rPr>
                        <m:t>=</m:t>
                      </m:r>
                      <m:r>
                        <a:rPr lang="en-US" b="0" i="1" smtClean="0">
                          <a:latin typeface="Cambria Math"/>
                        </a:rPr>
                        <m:t>𝑚</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b="0" i="0">
                                  <a:latin typeface="Cambria Math"/>
                                </a:rPr>
                                <m:t>v</m:t>
                              </m:r>
                            </m:e>
                            <m:sub>
                              <m:r>
                                <m:rPr>
                                  <m:sty m:val="p"/>
                                </m:rPr>
                                <a:rPr lang="en-US" b="0" i="0">
                                  <a:latin typeface="Cambria Math"/>
                                </a:rPr>
                                <m:t>f</m:t>
                              </m:r>
                            </m:sub>
                          </m:sSub>
                        </m:e>
                      </m:acc>
                      <m:r>
                        <a:rPr lang="en-US" b="0" i="1" smtClean="0">
                          <a:latin typeface="Cambria Math"/>
                        </a:rPr>
                        <m:t>−</m:t>
                      </m:r>
                      <m:r>
                        <a:rPr lang="en-US" i="1">
                          <a:latin typeface="Cambria Math"/>
                        </a:rPr>
                        <m:t>𝑚</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rPr>
                                <m:t>v</m:t>
                              </m:r>
                            </m:e>
                            <m:sub>
                              <m:r>
                                <m:rPr>
                                  <m:sty m:val="p"/>
                                </m:rPr>
                                <a:rPr lang="en-US" b="0" i="0" smtClean="0">
                                  <a:latin typeface="Cambria Math" panose="02040503050406030204" pitchFamily="18" charset="0"/>
                                </a:rPr>
                                <m:t>i</m:t>
                              </m:r>
                            </m:sub>
                          </m:sSub>
                        </m:e>
                      </m:acc>
                    </m:oMath>
                  </m:oMathPara>
                </a14:m>
                <a:endParaRPr lang="en-US" dirty="0"/>
              </a:p>
              <a:p>
                <a:pPr marL="0" indent="0">
                  <a:buNone/>
                </a:pPr>
                <a:endParaRPr lang="en-US" dirty="0"/>
              </a:p>
              <a:p>
                <a:pPr marL="0" indent="0">
                  <a:buNone/>
                </a:pPr>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m:rPr>
                              <m:sty m:val="p"/>
                            </m:rPr>
                            <a:rPr lang="en-US" b="0" i="0" smtClean="0">
                              <a:latin typeface="Cambria Math" panose="02040503050406030204" pitchFamily="18" charset="0"/>
                            </a:rPr>
                            <m:t>K</m:t>
                          </m:r>
                        </m:e>
                      </m:acc>
                      <m:r>
                        <a:rPr lang="en-US" i="1">
                          <a:latin typeface="Cambria Math"/>
                        </a:rPr>
                        <m:t>=</m:t>
                      </m:r>
                      <m:r>
                        <a:rPr lang="en-US" b="0" i="1" smtClean="0">
                          <a:latin typeface="Cambria Math" panose="02040503050406030204" pitchFamily="18" charset="0"/>
                        </a:rPr>
                        <m:t>𝐼</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ea typeface="Cambria Math" panose="02040503050406030204" pitchFamily="18" charset="0"/>
                                </a:rPr>
                                <m:t>ω</m:t>
                              </m:r>
                            </m:e>
                            <m:sub>
                              <m:r>
                                <m:rPr>
                                  <m:sty m:val="p"/>
                                </m:rPr>
                                <a:rPr lang="en-US">
                                  <a:latin typeface="Cambria Math"/>
                                </a:rPr>
                                <m:t>f</m:t>
                              </m:r>
                            </m:sub>
                          </m:sSub>
                        </m:e>
                      </m:acc>
                      <m:r>
                        <a:rPr lang="en-US" i="1">
                          <a:latin typeface="Cambria Math"/>
                        </a:rPr>
                        <m:t>−</m:t>
                      </m:r>
                      <m:r>
                        <a:rPr lang="en-US" b="0" i="1" smtClean="0">
                          <a:latin typeface="Cambria Math" panose="02040503050406030204" pitchFamily="18" charset="0"/>
                        </a:rPr>
                        <m:t>𝐼</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ea typeface="Cambria Math" panose="02040503050406030204" pitchFamily="18" charset="0"/>
                                </a:rPr>
                                <m:t>ω</m:t>
                              </m:r>
                            </m:e>
                            <m:sub>
                              <m:r>
                                <m:rPr>
                                  <m:sty m:val="p"/>
                                </m:rPr>
                                <a:rPr lang="en-US">
                                  <a:latin typeface="Cambria Math" panose="02040503050406030204" pitchFamily="18" charset="0"/>
                                </a:rPr>
                                <m:t>i</m:t>
                              </m:r>
                            </m:sub>
                          </m:sSub>
                        </m:e>
                      </m:acc>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704" t="-1752" r="-118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sp>
        <p:nvSpPr>
          <p:cNvPr id="5" name="TextBox 4"/>
          <p:cNvSpPr txBox="1"/>
          <p:nvPr/>
        </p:nvSpPr>
        <p:spPr>
          <a:xfrm>
            <a:off x="2590800" y="3657600"/>
            <a:ext cx="928459" cy="369332"/>
          </a:xfrm>
          <a:prstGeom prst="rect">
            <a:avLst/>
          </a:prstGeom>
          <a:noFill/>
        </p:spPr>
        <p:txBody>
          <a:bodyPr wrap="none" rtlCol="0">
            <a:spAutoFit/>
          </a:bodyPr>
          <a:lstStyle/>
          <a:p>
            <a:r>
              <a:rPr lang="en-US" dirty="0"/>
              <a:t>Impulse</a:t>
            </a:r>
          </a:p>
        </p:txBody>
      </p:sp>
      <p:sp>
        <p:nvSpPr>
          <p:cNvPr id="6" name="TextBox 5"/>
          <p:cNvSpPr txBox="1"/>
          <p:nvPr/>
        </p:nvSpPr>
        <p:spPr>
          <a:xfrm>
            <a:off x="5229225" y="3697069"/>
            <a:ext cx="1371600" cy="646331"/>
          </a:xfrm>
          <a:prstGeom prst="rect">
            <a:avLst/>
          </a:prstGeom>
          <a:noFill/>
        </p:spPr>
        <p:txBody>
          <a:bodyPr wrap="square" rtlCol="0">
            <a:spAutoFit/>
          </a:bodyPr>
          <a:lstStyle/>
          <a:p>
            <a:pPr algn="ctr"/>
            <a:r>
              <a:rPr lang="en-US" dirty="0"/>
              <a:t>Initial Momentum</a:t>
            </a:r>
          </a:p>
        </p:txBody>
      </p:sp>
      <p:sp>
        <p:nvSpPr>
          <p:cNvPr id="7" name="TextBox 6"/>
          <p:cNvSpPr txBox="1"/>
          <p:nvPr/>
        </p:nvSpPr>
        <p:spPr>
          <a:xfrm>
            <a:off x="3638550" y="3849469"/>
            <a:ext cx="1371600" cy="646331"/>
          </a:xfrm>
          <a:prstGeom prst="rect">
            <a:avLst/>
          </a:prstGeom>
          <a:noFill/>
        </p:spPr>
        <p:txBody>
          <a:bodyPr wrap="square" rtlCol="0">
            <a:spAutoFit/>
          </a:bodyPr>
          <a:lstStyle/>
          <a:p>
            <a:pPr algn="ctr"/>
            <a:r>
              <a:rPr lang="en-US" dirty="0"/>
              <a:t>Final  Momentum</a:t>
            </a:r>
          </a:p>
        </p:txBody>
      </p:sp>
      <p:cxnSp>
        <p:nvCxnSpPr>
          <p:cNvPr id="9" name="Straight Arrow Connector 8"/>
          <p:cNvCxnSpPr>
            <a:cxnSpLocks/>
          </p:cNvCxnSpPr>
          <p:nvPr/>
        </p:nvCxnSpPr>
        <p:spPr>
          <a:xfrm flipV="1">
            <a:off x="3200400" y="3276600"/>
            <a:ext cx="15240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cxnSpLocks/>
          </p:cNvCxnSpPr>
          <p:nvPr/>
        </p:nvCxnSpPr>
        <p:spPr>
          <a:xfrm flipV="1">
            <a:off x="4324350" y="3321883"/>
            <a:ext cx="0" cy="4805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cxnSpLocks/>
          </p:cNvCxnSpPr>
          <p:nvPr/>
        </p:nvCxnSpPr>
        <p:spPr>
          <a:xfrm flipH="1" flipV="1">
            <a:off x="5610225" y="3312358"/>
            <a:ext cx="180977" cy="3452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32DE4948-1981-417E-A8AE-3738B1FF3FDD}"/>
              </a:ext>
            </a:extLst>
          </p:cNvPr>
          <p:cNvSpPr txBox="1"/>
          <p:nvPr/>
        </p:nvSpPr>
        <p:spPr>
          <a:xfrm>
            <a:off x="2590800" y="5867400"/>
            <a:ext cx="928459" cy="646331"/>
          </a:xfrm>
          <a:prstGeom prst="rect">
            <a:avLst/>
          </a:prstGeom>
          <a:noFill/>
        </p:spPr>
        <p:txBody>
          <a:bodyPr wrap="none" rtlCol="0">
            <a:spAutoFit/>
          </a:bodyPr>
          <a:lstStyle/>
          <a:p>
            <a:r>
              <a:rPr lang="en-US" dirty="0"/>
              <a:t>Angular</a:t>
            </a:r>
          </a:p>
          <a:p>
            <a:r>
              <a:rPr lang="en-US" dirty="0"/>
              <a:t>Impulse</a:t>
            </a:r>
          </a:p>
        </p:txBody>
      </p:sp>
      <p:sp>
        <p:nvSpPr>
          <p:cNvPr id="22" name="TextBox 21">
            <a:extLst>
              <a:ext uri="{FF2B5EF4-FFF2-40B4-BE49-F238E27FC236}">
                <a16:creationId xmlns:a16="http://schemas.microsoft.com/office/drawing/2014/main" id="{70367FF2-E55D-48FC-A81B-7AC65E8909F1}"/>
              </a:ext>
            </a:extLst>
          </p:cNvPr>
          <p:cNvSpPr txBox="1"/>
          <p:nvPr/>
        </p:nvSpPr>
        <p:spPr>
          <a:xfrm>
            <a:off x="5229224" y="5906869"/>
            <a:ext cx="1552563" cy="646331"/>
          </a:xfrm>
          <a:prstGeom prst="rect">
            <a:avLst/>
          </a:prstGeom>
          <a:noFill/>
        </p:spPr>
        <p:txBody>
          <a:bodyPr wrap="square" rtlCol="0">
            <a:spAutoFit/>
          </a:bodyPr>
          <a:lstStyle/>
          <a:p>
            <a:pPr algn="ctr"/>
            <a:r>
              <a:rPr lang="en-US" dirty="0"/>
              <a:t>Initial Angular Momentum</a:t>
            </a:r>
          </a:p>
        </p:txBody>
      </p:sp>
      <p:sp>
        <p:nvSpPr>
          <p:cNvPr id="23" name="TextBox 22">
            <a:extLst>
              <a:ext uri="{FF2B5EF4-FFF2-40B4-BE49-F238E27FC236}">
                <a16:creationId xmlns:a16="http://schemas.microsoft.com/office/drawing/2014/main" id="{FC8C7F8D-879D-4ED7-A92E-D076AAC03809}"/>
              </a:ext>
            </a:extLst>
          </p:cNvPr>
          <p:cNvSpPr txBox="1"/>
          <p:nvPr/>
        </p:nvSpPr>
        <p:spPr>
          <a:xfrm>
            <a:off x="3638549" y="6059269"/>
            <a:ext cx="1466845" cy="646331"/>
          </a:xfrm>
          <a:prstGeom prst="rect">
            <a:avLst/>
          </a:prstGeom>
          <a:noFill/>
        </p:spPr>
        <p:txBody>
          <a:bodyPr wrap="square" rtlCol="0">
            <a:spAutoFit/>
          </a:bodyPr>
          <a:lstStyle/>
          <a:p>
            <a:pPr algn="ctr"/>
            <a:r>
              <a:rPr lang="en-US" dirty="0"/>
              <a:t>Final  Angular Momentum</a:t>
            </a:r>
          </a:p>
        </p:txBody>
      </p:sp>
      <p:cxnSp>
        <p:nvCxnSpPr>
          <p:cNvPr id="24" name="Straight Arrow Connector 23">
            <a:extLst>
              <a:ext uri="{FF2B5EF4-FFF2-40B4-BE49-F238E27FC236}">
                <a16:creationId xmlns:a16="http://schemas.microsoft.com/office/drawing/2014/main" id="{C021560B-5E23-4595-9335-B75614A5DB90}"/>
              </a:ext>
            </a:extLst>
          </p:cNvPr>
          <p:cNvCxnSpPr>
            <a:cxnSpLocks/>
          </p:cNvCxnSpPr>
          <p:nvPr/>
        </p:nvCxnSpPr>
        <p:spPr>
          <a:xfrm flipV="1">
            <a:off x="3200400" y="5486400"/>
            <a:ext cx="15240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DB5591E7-A30C-4D65-9367-483D5393AC2E}"/>
              </a:ext>
            </a:extLst>
          </p:cNvPr>
          <p:cNvCxnSpPr>
            <a:cxnSpLocks/>
          </p:cNvCxnSpPr>
          <p:nvPr/>
        </p:nvCxnSpPr>
        <p:spPr>
          <a:xfrm flipV="1">
            <a:off x="4324350" y="5531683"/>
            <a:ext cx="0" cy="4805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58C909CA-ECD1-4419-B58F-99AF8630317C}"/>
              </a:ext>
            </a:extLst>
          </p:cNvPr>
          <p:cNvCxnSpPr>
            <a:cxnSpLocks/>
          </p:cNvCxnSpPr>
          <p:nvPr/>
        </p:nvCxnSpPr>
        <p:spPr>
          <a:xfrm flipH="1" flipV="1">
            <a:off x="5610225" y="5522158"/>
            <a:ext cx="180977" cy="3452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9148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p:bldP spid="21" grpId="0"/>
      <p:bldP spid="2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Impulse of a Moment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648200"/>
              </a:xfrm>
            </p:spPr>
            <p:txBody>
              <a:bodyPr>
                <a:normAutofit fontScale="77500" lnSpcReduction="20000"/>
              </a:bodyPr>
              <a:lstStyle/>
              <a:p>
                <a:r>
                  <a:rPr lang="en-US" dirty="0"/>
                  <a:t>The impulse of a constant moment over a set time will be equal to the magnitude of the force time the duration of the time.</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m:rPr>
                              <m:sty m:val="p"/>
                            </m:rPr>
                            <a:rPr lang="en-US" b="0" i="0" smtClean="0">
                              <a:latin typeface="Cambria Math" panose="02040503050406030204" pitchFamily="18" charset="0"/>
                            </a:rPr>
                            <m:t>K</m:t>
                          </m:r>
                        </m:e>
                      </m:acc>
                      <m:r>
                        <a:rPr lang="en-US" b="0" i="1" smtClean="0">
                          <a:latin typeface="Cambria Math"/>
                        </a:rPr>
                        <m:t>=</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d>
                      <m:d>
                        <m:dPr>
                          <m:ctrlPr>
                            <a:rPr lang="en-US" b="0" i="1" smtClean="0">
                              <a:latin typeface="Cambria Math" panose="02040503050406030204" pitchFamily="18" charset="0"/>
                            </a:rPr>
                          </m:ctrlPr>
                        </m:dPr>
                        <m:e>
                          <m:r>
                            <a:rPr lang="en-US" b="0" i="1" smtClean="0">
                              <a:latin typeface="Cambria Math"/>
                            </a:rPr>
                            <m:t>𝑡</m:t>
                          </m:r>
                        </m:e>
                      </m:d>
                    </m:oMath>
                  </m:oMathPara>
                </a14:m>
                <a:endParaRPr lang="en-US" b="0" dirty="0"/>
              </a:p>
              <a:p>
                <a:r>
                  <a:rPr lang="en-US" dirty="0"/>
                  <a:t>More generally, the impulse by any moment (which may change over time) is equal to the integral of the moment over some set time period.</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m:rPr>
                              <m:sty m:val="p"/>
                            </m:rPr>
                            <a:rPr lang="en-US" b="0" i="0" smtClean="0">
                              <a:latin typeface="Cambria Math" panose="02040503050406030204" pitchFamily="18" charset="0"/>
                            </a:rPr>
                            <m:t>K</m:t>
                          </m:r>
                        </m:e>
                      </m:acc>
                      <m:r>
                        <a:rPr lang="en-US" i="1">
                          <a:latin typeface="Cambria Math"/>
                        </a:rPr>
                        <m:t>=</m:t>
                      </m:r>
                      <m:nary>
                        <m:naryPr>
                          <m:ctrlPr>
                            <a:rPr lang="en-US" i="1" smtClean="0">
                              <a:latin typeface="Cambria Math" panose="02040503050406030204" pitchFamily="18" charset="0"/>
                            </a:rPr>
                          </m:ctrlPr>
                        </m:naryPr>
                        <m:sub>
                          <m:r>
                            <m:rPr>
                              <m:brk m:alnAt="23"/>
                            </m:rPr>
                            <a:rPr lang="en-US" b="0" i="1" smtClean="0">
                              <a:latin typeface="Cambria Math"/>
                            </a:rPr>
                            <m:t>𝑡</m:t>
                          </m:r>
                          <m:r>
                            <a:rPr lang="en-US" b="0" i="1" smtClean="0">
                              <a:latin typeface="Cambria Math"/>
                            </a:rPr>
                            <m:t>1</m:t>
                          </m:r>
                        </m:sub>
                        <m:sup>
                          <m:r>
                            <a:rPr lang="en-US" b="0" i="1" smtClean="0">
                              <a:latin typeface="Cambria Math"/>
                            </a:rPr>
                            <m:t>𝑡</m:t>
                          </m:r>
                          <m:r>
                            <a:rPr lang="en-US" b="0" i="1" smtClean="0">
                              <a:latin typeface="Cambria Math"/>
                            </a:rPr>
                            <m:t>2</m:t>
                          </m:r>
                        </m:sup>
                        <m:e>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a:rPr>
                                <m:t>𝑡</m:t>
                              </m:r>
                            </m:e>
                          </m:d>
                          <m:r>
                            <a:rPr lang="en-US" b="0" i="1" smtClean="0">
                              <a:latin typeface="Cambria Math"/>
                            </a:rPr>
                            <m:t>𝑑𝑡</m:t>
                          </m:r>
                        </m:e>
                      </m:nary>
                    </m:oMath>
                  </m:oMathPara>
                </a14:m>
                <a:endParaRPr lang="en-US" dirty="0"/>
              </a:p>
              <a:p>
                <a:r>
                  <a:rPr lang="en-US" dirty="0"/>
                  <a:t>In addition to a magnitude, an impulse will also have a direction.  Assuming the moment has a constant direction, the direction of the moment will be the direction of the impulse.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648200"/>
              </a:xfrm>
              <a:blipFill>
                <a:blip r:embed="rId2"/>
                <a:stretch>
                  <a:fillRect l="-1037" t="-2493" b="-236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spTree>
    <p:extLst>
      <p:ext uri="{BB962C8B-B14F-4D97-AF65-F5344CB8AC3E}">
        <p14:creationId xmlns:p14="http://schemas.microsoft.com/office/powerpoint/2010/main" val="305448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Momentum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The angular momentum of a body at any given instant will be the mass moment of inertia of the body times the angular  velocity of that body.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panose="02040503050406030204" pitchFamily="18" charset="0"/>
                              <a:ea typeface="Cambria Math" panose="02040503050406030204" pitchFamily="18" charset="0"/>
                            </a:rPr>
                            <m:t>ω</m:t>
                          </m:r>
                        </m:e>
                      </m:acc>
                    </m:oMath>
                  </m:oMathPara>
                </a14:m>
                <a:endParaRPr lang="en-US" b="0" dirty="0"/>
              </a:p>
              <a:p>
                <a:r>
                  <a:rPr lang="en-US" dirty="0"/>
                  <a:t>This can be taken about a fixed axis of rotation, or about the center of mass of a body.</a:t>
                </a:r>
              </a:p>
              <a:p>
                <a:pPr lvl="1"/>
                <a:r>
                  <a:rPr lang="en-US" dirty="0"/>
                  <a:t>Be sure to take moments and the mass moment of inertia about the same point.</a:t>
                </a:r>
              </a:p>
              <a:p>
                <a:r>
                  <a:rPr lang="en-US" dirty="0"/>
                  <a:t>The angular momentum has a direction as well.  The direction of the momentum will be the instantaneous direction of the angular velocity.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1" t="-3504" r="-2444" b="-9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5</a:t>
            </a:fld>
            <a:endParaRPr lang="en-US"/>
          </a:p>
        </p:txBody>
      </p:sp>
    </p:spTree>
    <p:extLst>
      <p:ext uri="{BB962C8B-B14F-4D97-AF65-F5344CB8AC3E}">
        <p14:creationId xmlns:p14="http://schemas.microsoft.com/office/powerpoint/2010/main" val="303730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5747-9B28-409F-9F4F-5434B1D51DDA}"/>
              </a:ext>
            </a:extLst>
          </p:cNvPr>
          <p:cNvSpPr>
            <a:spLocks noGrp="1"/>
          </p:cNvSpPr>
          <p:nvPr>
            <p:ph type="title"/>
          </p:nvPr>
        </p:nvSpPr>
        <p:spPr/>
        <p:txBody>
          <a:bodyPr>
            <a:normAutofit fontScale="90000"/>
          </a:bodyPr>
          <a:lstStyle/>
          <a:p>
            <a:r>
              <a:rPr lang="en-US" dirty="0"/>
              <a:t>Fixed Axis Rotation with the Impulse Momentum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8D5CB3-9B97-4805-BD68-D9957C12EF5F}"/>
                  </a:ext>
                </a:extLst>
              </p:cNvPr>
              <p:cNvSpPr>
                <a:spLocks noGrp="1"/>
              </p:cNvSpPr>
              <p:nvPr>
                <p:ph idx="1"/>
              </p:nvPr>
            </p:nvSpPr>
            <p:spPr>
              <a:xfrm>
                <a:off x="457200" y="1600200"/>
                <a:ext cx="5105400" cy="4756150"/>
              </a:xfrm>
            </p:spPr>
            <p:txBody>
              <a:bodyPr>
                <a:normAutofit fontScale="77500" lnSpcReduction="20000"/>
              </a:bodyPr>
              <a:lstStyle/>
              <a:p>
                <a:r>
                  <a:rPr lang="en-US" dirty="0"/>
                  <a:t>When examining a fixed axis system, we will just use the rotational impulse momentum equation, balancing the impulse with the change in momentum.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m:t>
                      </m:r>
                      <m:r>
                        <a:rPr lang="en-US" i="1">
                          <a:latin typeface="Cambria Math"/>
                        </a:rPr>
                        <m:t>=</m:t>
                      </m:r>
                      <m:r>
                        <a:rPr lang="en-US" i="1">
                          <a:latin typeface="Cambria Math" panose="02040503050406030204" pitchFamily="18" charset="0"/>
                        </a:rPr>
                        <m:t>𝐼</m:t>
                      </m:r>
                      <m:sSub>
                        <m:sSubPr>
                          <m:ctrlPr>
                            <a:rPr lang="en-US" i="1">
                              <a:latin typeface="Cambria Math" panose="02040503050406030204" pitchFamily="18" charset="0"/>
                            </a:rPr>
                          </m:ctrlPr>
                        </m:sSubPr>
                        <m:e>
                          <m:r>
                            <m:rPr>
                              <m:sty m:val="p"/>
                            </m:rPr>
                            <a:rPr lang="en-US">
                              <a:latin typeface="Cambria Math"/>
                              <a:ea typeface="Cambria Math" panose="02040503050406030204" pitchFamily="18" charset="0"/>
                            </a:rPr>
                            <m:t>ω</m:t>
                          </m:r>
                        </m:e>
                        <m:sub>
                          <m:r>
                            <m:rPr>
                              <m:sty m:val="p"/>
                            </m:rPr>
                            <a:rPr lang="en-US">
                              <a:latin typeface="Cambria Math"/>
                            </a:rPr>
                            <m:t>f</m:t>
                          </m:r>
                        </m:sub>
                      </m:sSub>
                      <m:r>
                        <a:rPr lang="en-US" i="1">
                          <a:latin typeface="Cambria Math"/>
                        </a:rPr>
                        <m:t>−</m:t>
                      </m:r>
                      <m:r>
                        <a:rPr lang="en-US" i="1">
                          <a:latin typeface="Cambria Math" panose="02040503050406030204" pitchFamily="18" charset="0"/>
                        </a:rPr>
                        <m:t>𝐼</m:t>
                      </m:r>
                      <m:sSub>
                        <m:sSubPr>
                          <m:ctrlPr>
                            <a:rPr lang="en-US" i="1">
                              <a:latin typeface="Cambria Math" panose="02040503050406030204" pitchFamily="18" charset="0"/>
                            </a:rPr>
                          </m:ctrlPr>
                        </m:sSubPr>
                        <m:e>
                          <m:r>
                            <m:rPr>
                              <m:sty m:val="p"/>
                            </m:rPr>
                            <a:rPr lang="en-US">
                              <a:latin typeface="Cambria Math"/>
                              <a:ea typeface="Cambria Math" panose="02040503050406030204" pitchFamily="18" charset="0"/>
                            </a:rPr>
                            <m:t>ω</m:t>
                          </m:r>
                        </m:e>
                        <m:sub>
                          <m:r>
                            <m:rPr>
                              <m:sty m:val="p"/>
                            </m:rPr>
                            <a:rPr lang="en-US" b="0" i="0" smtClean="0">
                              <a:latin typeface="Cambria Math" panose="02040503050406030204" pitchFamily="18" charset="0"/>
                              <a:ea typeface="Cambria Math" panose="02040503050406030204" pitchFamily="18" charset="0"/>
                            </a:rPr>
                            <m:t>i</m:t>
                          </m:r>
                        </m:sub>
                      </m:sSub>
                    </m:oMath>
                  </m:oMathPara>
                </a14:m>
                <a:endParaRPr lang="en-US" dirty="0"/>
              </a:p>
              <a:p>
                <a:r>
                  <a:rPr lang="en-US" dirty="0"/>
                  <a:t>It is important to note that if a body changes shape it will change its mass moment of inertia.</a:t>
                </a:r>
              </a:p>
              <a:p>
                <a:pPr lvl="1"/>
                <a:r>
                  <a:rPr lang="en-US" dirty="0"/>
                  <a:t>For example, when the figure skater on the right pulls in her arms she reduces her mass moment of inertia. In the absence of an angular impulse, this will lead to an increase in angular velocity.</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838D5CB3-9B97-4805-BD68-D9957C12EF5F}"/>
                  </a:ext>
                </a:extLst>
              </p:cNvPr>
              <p:cNvSpPr>
                <a:spLocks noGrp="1" noRot="1" noChangeAspect="1" noMove="1" noResize="1" noEditPoints="1" noAdjustHandles="1" noChangeArrowheads="1" noChangeShapeType="1" noTextEdit="1"/>
              </p:cNvSpPr>
              <p:nvPr>
                <p:ph idx="1"/>
              </p:nvPr>
            </p:nvSpPr>
            <p:spPr>
              <a:xfrm>
                <a:off x="457200" y="1600200"/>
                <a:ext cx="5105400" cy="4756150"/>
              </a:xfrm>
              <a:blipFill>
                <a:blip r:embed="rId2"/>
                <a:stretch>
                  <a:fillRect l="-1671" t="-2436" r="-955" b="-76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64CA324-CB8A-4F89-9389-9F3372C83D2F}"/>
              </a:ext>
            </a:extLst>
          </p:cNvPr>
          <p:cNvSpPr>
            <a:spLocks noGrp="1"/>
          </p:cNvSpPr>
          <p:nvPr>
            <p:ph type="sldNum" sz="quarter" idx="12"/>
          </p:nvPr>
        </p:nvSpPr>
        <p:spPr/>
        <p:txBody>
          <a:bodyPr/>
          <a:lstStyle/>
          <a:p>
            <a:fld id="{929262FE-7F58-4A1E-8AF3-5A510A86DEBD}" type="slidenum">
              <a:rPr lang="en-US" smtClean="0"/>
              <a:t>6</a:t>
            </a:fld>
            <a:endParaRPr lang="en-US" dirty="0"/>
          </a:p>
        </p:txBody>
      </p:sp>
      <p:pic>
        <p:nvPicPr>
          <p:cNvPr id="2050" name="Picture 2" descr="A figure skater in a spin">
            <a:extLst>
              <a:ext uri="{FF2B5EF4-FFF2-40B4-BE49-F238E27FC236}">
                <a16:creationId xmlns:a16="http://schemas.microsoft.com/office/drawing/2014/main" id="{1325DB7D-4F5B-4C0A-A726-5096EF02ED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4930" y="1870074"/>
            <a:ext cx="2381250" cy="38766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3DADEA6-0EED-4A96-A981-49A490B3724B}"/>
              </a:ext>
            </a:extLst>
          </p:cNvPr>
          <p:cNvSpPr txBox="1"/>
          <p:nvPr/>
        </p:nvSpPr>
        <p:spPr>
          <a:xfrm>
            <a:off x="5562600" y="5802868"/>
            <a:ext cx="3325910" cy="369332"/>
          </a:xfrm>
          <a:prstGeom prst="rect">
            <a:avLst/>
          </a:prstGeom>
          <a:noFill/>
        </p:spPr>
        <p:txBody>
          <a:bodyPr wrap="none" rtlCol="0">
            <a:spAutoFit/>
          </a:bodyPr>
          <a:lstStyle/>
          <a:p>
            <a:r>
              <a:rPr lang="en-US" dirty="0"/>
              <a:t>Public Domain image by </a:t>
            </a:r>
            <a:r>
              <a:rPr lang="en-US" dirty="0" err="1"/>
              <a:t>deerstop</a:t>
            </a:r>
            <a:endParaRPr lang="en-US" dirty="0"/>
          </a:p>
        </p:txBody>
      </p:sp>
    </p:spTree>
    <p:extLst>
      <p:ext uri="{BB962C8B-B14F-4D97-AF65-F5344CB8AC3E}">
        <p14:creationId xmlns:p14="http://schemas.microsoft.com/office/powerpoint/2010/main" val="303431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animEffect transition="in" filter="fade">
                                      <p:cBhvr>
                                        <p:cTn id="21" dur="500"/>
                                        <p:tgtEl>
                                          <p:spTgt spid="205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5747-9B28-409F-9F4F-5434B1D51DDA}"/>
              </a:ext>
            </a:extLst>
          </p:cNvPr>
          <p:cNvSpPr>
            <a:spLocks noGrp="1"/>
          </p:cNvSpPr>
          <p:nvPr>
            <p:ph type="title"/>
          </p:nvPr>
        </p:nvSpPr>
        <p:spPr/>
        <p:txBody>
          <a:bodyPr>
            <a:normAutofit fontScale="90000"/>
          </a:bodyPr>
          <a:lstStyle/>
          <a:p>
            <a:r>
              <a:rPr lang="en-US" dirty="0"/>
              <a:t>General Planar Motion with the Impulse Momentum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8D5CB3-9B97-4805-BD68-D9957C12EF5F}"/>
                  </a:ext>
                </a:extLst>
              </p:cNvPr>
              <p:cNvSpPr>
                <a:spLocks noGrp="1"/>
              </p:cNvSpPr>
              <p:nvPr>
                <p:ph idx="1"/>
              </p:nvPr>
            </p:nvSpPr>
            <p:spPr>
              <a:xfrm>
                <a:off x="457200" y="1600200"/>
                <a:ext cx="8153400" cy="4525963"/>
              </a:xfrm>
            </p:spPr>
            <p:txBody>
              <a:bodyPr>
                <a:normAutofit fontScale="85000" lnSpcReduction="10000"/>
              </a:bodyPr>
              <a:lstStyle/>
              <a:p>
                <a:r>
                  <a:rPr lang="en-US" dirty="0"/>
                  <a:t>When examining a body is both translating and rotating, we can use both the translational impulse momentum equations…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J</m:t>
                          </m:r>
                        </m:e>
                        <m:sub>
                          <m:r>
                            <m:rPr>
                              <m:sty m:val="p"/>
                            </m:rPr>
                            <a:rPr lang="en-US">
                              <a:latin typeface="Cambria Math"/>
                            </a:rPr>
                            <m:t>x</m:t>
                          </m:r>
                        </m:sub>
                      </m:sSub>
                      <m:r>
                        <a:rPr lang="en-US" i="1">
                          <a:latin typeface="Cambria Math"/>
                        </a:rPr>
                        <m:t>=</m:t>
                      </m:r>
                      <m:r>
                        <a:rPr lang="en-US" i="1">
                          <a:latin typeface="Cambria Math"/>
                        </a:rPr>
                        <m:t>𝑚</m:t>
                      </m:r>
                      <m:sSub>
                        <m:sSubPr>
                          <m:ctrlPr>
                            <a:rPr lang="en-US" i="1">
                              <a:latin typeface="Cambria Math" panose="02040503050406030204" pitchFamily="18" charset="0"/>
                            </a:rPr>
                          </m:ctrlPr>
                        </m:sSubPr>
                        <m:e>
                          <m:r>
                            <a:rPr lang="en-US" i="1">
                              <a:latin typeface="Cambria Math"/>
                            </a:rPr>
                            <m:t>𝑣</m:t>
                          </m:r>
                        </m:e>
                        <m:sub>
                          <m:r>
                            <a:rPr lang="en-US" i="1">
                              <a:latin typeface="Cambria Math"/>
                            </a:rPr>
                            <m:t>𝑓𝑥</m:t>
                          </m:r>
                        </m:sub>
                      </m:sSub>
                      <m:r>
                        <a:rPr lang="en-US" i="1">
                          <a:latin typeface="Cambria Math"/>
                        </a:rPr>
                        <m:t>−</m:t>
                      </m:r>
                      <m:r>
                        <a:rPr lang="en-US" i="1">
                          <a:latin typeface="Cambria Math"/>
                        </a:rPr>
                        <m:t>𝑚</m:t>
                      </m:r>
                      <m:sSub>
                        <m:sSubPr>
                          <m:ctrlPr>
                            <a:rPr lang="en-US" i="1">
                              <a:latin typeface="Cambria Math" panose="02040503050406030204" pitchFamily="18" charset="0"/>
                            </a:rPr>
                          </m:ctrlPr>
                        </m:sSubPr>
                        <m:e>
                          <m:r>
                            <a:rPr lang="en-US" i="1">
                              <a:latin typeface="Cambria Math"/>
                            </a:rPr>
                            <m:t>𝑣</m:t>
                          </m:r>
                        </m:e>
                        <m:sub>
                          <m:r>
                            <a:rPr lang="en-US" i="1">
                              <a:latin typeface="Cambria Math"/>
                            </a:rPr>
                            <m:t>𝑖𝑥</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J</m:t>
                          </m:r>
                        </m:e>
                        <m:sub>
                          <m:r>
                            <m:rPr>
                              <m:sty m:val="p"/>
                            </m:rPr>
                            <a:rPr lang="en-US">
                              <a:latin typeface="Cambria Math"/>
                            </a:rPr>
                            <m:t>y</m:t>
                          </m:r>
                        </m:sub>
                      </m:sSub>
                      <m:r>
                        <a:rPr lang="en-US" i="1">
                          <a:latin typeface="Cambria Math"/>
                        </a:rPr>
                        <m:t>=</m:t>
                      </m:r>
                      <m:r>
                        <a:rPr lang="en-US" i="1">
                          <a:latin typeface="Cambria Math"/>
                        </a:rPr>
                        <m:t>𝑚</m:t>
                      </m:r>
                      <m:sSub>
                        <m:sSubPr>
                          <m:ctrlPr>
                            <a:rPr lang="en-US" i="1">
                              <a:latin typeface="Cambria Math" panose="02040503050406030204" pitchFamily="18" charset="0"/>
                            </a:rPr>
                          </m:ctrlPr>
                        </m:sSubPr>
                        <m:e>
                          <m:r>
                            <a:rPr lang="en-US" i="1">
                              <a:latin typeface="Cambria Math"/>
                            </a:rPr>
                            <m:t>𝑣</m:t>
                          </m:r>
                        </m:e>
                        <m:sub>
                          <m:r>
                            <a:rPr lang="en-US" i="1">
                              <a:latin typeface="Cambria Math"/>
                            </a:rPr>
                            <m:t>𝑓𝑦</m:t>
                          </m:r>
                        </m:sub>
                      </m:sSub>
                      <m:r>
                        <a:rPr lang="en-US" i="1">
                          <a:latin typeface="Cambria Math"/>
                        </a:rPr>
                        <m:t>−</m:t>
                      </m:r>
                      <m:r>
                        <a:rPr lang="en-US" i="1">
                          <a:latin typeface="Cambria Math"/>
                        </a:rPr>
                        <m:t>𝑚</m:t>
                      </m:r>
                      <m:sSub>
                        <m:sSubPr>
                          <m:ctrlPr>
                            <a:rPr lang="en-US" i="1">
                              <a:latin typeface="Cambria Math" panose="02040503050406030204" pitchFamily="18" charset="0"/>
                            </a:rPr>
                          </m:ctrlPr>
                        </m:sSubPr>
                        <m:e>
                          <m:r>
                            <a:rPr lang="en-US" i="1">
                              <a:latin typeface="Cambria Math"/>
                            </a:rPr>
                            <m:t>𝑣</m:t>
                          </m:r>
                        </m:e>
                        <m:sub>
                          <m:r>
                            <a:rPr lang="en-US" i="1">
                              <a:latin typeface="Cambria Math"/>
                            </a:rPr>
                            <m:t>𝑖𝑦</m:t>
                          </m:r>
                        </m:sub>
                      </m:sSub>
                    </m:oMath>
                  </m:oMathPara>
                </a14:m>
                <a:endParaRPr lang="en-US" dirty="0"/>
              </a:p>
              <a:p>
                <a:r>
                  <a:rPr lang="en-US" dirty="0"/>
                  <a:t>And the rotational impulse momentum equation…</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𝐾</m:t>
                      </m:r>
                      <m:r>
                        <a:rPr lang="en-US" i="1">
                          <a:latin typeface="Cambria Math"/>
                        </a:rPr>
                        <m:t>=</m:t>
                      </m:r>
                      <m:r>
                        <a:rPr lang="en-US" i="1">
                          <a:latin typeface="Cambria Math" panose="02040503050406030204" pitchFamily="18" charset="0"/>
                        </a:rPr>
                        <m:t>𝐼</m:t>
                      </m:r>
                      <m:sSub>
                        <m:sSubPr>
                          <m:ctrlPr>
                            <a:rPr lang="en-US" i="1">
                              <a:latin typeface="Cambria Math" panose="02040503050406030204" pitchFamily="18" charset="0"/>
                            </a:rPr>
                          </m:ctrlPr>
                        </m:sSubPr>
                        <m:e>
                          <m:r>
                            <m:rPr>
                              <m:sty m:val="p"/>
                            </m:rPr>
                            <a:rPr lang="en-US">
                              <a:latin typeface="Cambria Math"/>
                              <a:ea typeface="Cambria Math" panose="02040503050406030204" pitchFamily="18" charset="0"/>
                            </a:rPr>
                            <m:t>ω</m:t>
                          </m:r>
                        </m:e>
                        <m:sub>
                          <m:r>
                            <m:rPr>
                              <m:sty m:val="p"/>
                            </m:rPr>
                            <a:rPr lang="en-US">
                              <a:latin typeface="Cambria Math"/>
                            </a:rPr>
                            <m:t>f</m:t>
                          </m:r>
                        </m:sub>
                      </m:sSub>
                      <m:r>
                        <a:rPr lang="en-US" i="1">
                          <a:latin typeface="Cambria Math"/>
                        </a:rPr>
                        <m:t>−</m:t>
                      </m:r>
                      <m:r>
                        <a:rPr lang="en-US" i="1">
                          <a:latin typeface="Cambria Math" panose="02040503050406030204" pitchFamily="18" charset="0"/>
                        </a:rPr>
                        <m:t>𝐼</m:t>
                      </m:r>
                      <m:sSub>
                        <m:sSubPr>
                          <m:ctrlPr>
                            <a:rPr lang="en-US" i="1">
                              <a:latin typeface="Cambria Math" panose="02040503050406030204" pitchFamily="18" charset="0"/>
                            </a:rPr>
                          </m:ctrlPr>
                        </m:sSubPr>
                        <m:e>
                          <m:r>
                            <m:rPr>
                              <m:sty m:val="p"/>
                            </m:rPr>
                            <a:rPr lang="en-US">
                              <a:latin typeface="Cambria Math"/>
                              <a:ea typeface="Cambria Math" panose="02040503050406030204" pitchFamily="18" charset="0"/>
                            </a:rPr>
                            <m:t>ω</m:t>
                          </m:r>
                        </m:e>
                        <m:sub>
                          <m:r>
                            <m:rPr>
                              <m:sty m:val="p"/>
                            </m:rPr>
                            <a:rPr lang="en-US">
                              <a:latin typeface="Cambria Math" panose="02040503050406030204" pitchFamily="18" charset="0"/>
                              <a:ea typeface="Cambria Math" panose="02040503050406030204" pitchFamily="18" charset="0"/>
                            </a:rPr>
                            <m:t>i</m:t>
                          </m:r>
                        </m:sub>
                      </m:sSub>
                    </m:oMath>
                  </m:oMathPara>
                </a14:m>
                <a:endParaRPr lang="en-US" dirty="0"/>
              </a:p>
              <a:p>
                <a:r>
                  <a:rPr lang="en-US" dirty="0"/>
                  <a:t>In these cases, it is important to use the velocity of the </a:t>
                </a:r>
                <a:r>
                  <a:rPr lang="en-US" b="1" dirty="0"/>
                  <a:t>center of mass </a:t>
                </a:r>
                <a:r>
                  <a:rPr lang="en-US" dirty="0"/>
                  <a:t>of the body, and to take all moments and mass moments of inertia about the center of mass of the body.</a:t>
                </a:r>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38D5CB3-9B97-4805-BD68-D9957C12EF5F}"/>
                  </a:ext>
                </a:extLst>
              </p:cNvPr>
              <p:cNvSpPr>
                <a:spLocks noGrp="1" noRot="1" noChangeAspect="1" noMove="1" noResize="1" noEditPoints="1" noAdjustHandles="1" noChangeArrowheads="1" noChangeShapeType="1" noTextEdit="1"/>
              </p:cNvSpPr>
              <p:nvPr>
                <p:ph idx="1"/>
              </p:nvPr>
            </p:nvSpPr>
            <p:spPr>
              <a:xfrm>
                <a:off x="457200" y="1600200"/>
                <a:ext cx="8153400" cy="4525963"/>
              </a:xfrm>
              <a:blipFill>
                <a:blip r:embed="rId2"/>
                <a:stretch>
                  <a:fillRect l="-1271" t="-2156" r="-2018" b="-35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64CA324-CB8A-4F89-9389-9F3372C83D2F}"/>
              </a:ext>
            </a:extLst>
          </p:cNvPr>
          <p:cNvSpPr>
            <a:spLocks noGrp="1"/>
          </p:cNvSpPr>
          <p:nvPr>
            <p:ph type="sldNum" sz="quarter" idx="12"/>
          </p:nvPr>
        </p:nvSpPr>
        <p:spPr/>
        <p:txBody>
          <a:bodyPr/>
          <a:lstStyle/>
          <a:p>
            <a:fld id="{929262FE-7F58-4A1E-8AF3-5A510A86DEBD}" type="slidenum">
              <a:rPr lang="en-US" smtClean="0"/>
              <a:t>7</a:t>
            </a:fld>
            <a:endParaRPr lang="en-US" dirty="0"/>
          </a:p>
        </p:txBody>
      </p:sp>
    </p:spTree>
    <p:extLst>
      <p:ext uri="{BB962C8B-B14F-4D97-AF65-F5344CB8AC3E}">
        <p14:creationId xmlns:p14="http://schemas.microsoft.com/office/powerpoint/2010/main" val="336326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7C29-9A58-4871-BDC5-A36C637901C2}"/>
              </a:ext>
            </a:extLst>
          </p:cNvPr>
          <p:cNvSpPr>
            <a:spLocks noGrp="1"/>
          </p:cNvSpPr>
          <p:nvPr>
            <p:ph type="title"/>
          </p:nvPr>
        </p:nvSpPr>
        <p:spPr/>
        <p:txBody>
          <a:bodyPr>
            <a:normAutofit fontScale="90000"/>
          </a:bodyPr>
          <a:lstStyle/>
          <a:p>
            <a:r>
              <a:rPr lang="en-US" dirty="0"/>
              <a:t>Solving a Impulse Momentum Problem</a:t>
            </a:r>
            <a:br>
              <a:rPr lang="en-US" dirty="0"/>
            </a:br>
            <a:r>
              <a:rPr lang="en-US" dirty="0"/>
              <a:t>(The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280897-CDB5-4D78-9300-B055EC7031D9}"/>
                  </a:ext>
                </a:extLst>
              </p:cNvPr>
              <p:cNvSpPr>
                <a:spLocks noGrp="1"/>
              </p:cNvSpPr>
              <p:nvPr>
                <p:ph idx="1"/>
              </p:nvPr>
            </p:nvSpPr>
            <p:spPr>
              <a:xfrm>
                <a:off x="457200" y="1600200"/>
                <a:ext cx="8229600" cy="4648200"/>
              </a:xfrm>
            </p:spPr>
            <p:txBody>
              <a:bodyPr>
                <a:normAutofit fontScale="62500" lnSpcReduction="20000"/>
              </a:bodyPr>
              <a:lstStyle/>
              <a:p>
                <a:r>
                  <a:rPr lang="en-US" dirty="0"/>
                  <a:t>Solving impulse momentum involves three steps, carefully accounting for the factors at play between some initial state and some final state.</a:t>
                </a:r>
              </a:p>
              <a:p>
                <a:pPr marL="514350" indent="-514350">
                  <a:buFont typeface="+mj-lt"/>
                  <a:buAutoNum type="arabicPeriod"/>
                </a:pPr>
                <a:r>
                  <a:rPr lang="en-US" dirty="0"/>
                  <a:t>Set up one diagram showing the initial state and set up some other diagram for the final state.</a:t>
                </a:r>
              </a:p>
              <a:p>
                <a:pPr marL="914400" lvl="1" indent="-514350"/>
                <a:r>
                  <a:rPr lang="en-US" dirty="0"/>
                  <a:t>Identify any </a:t>
                </a:r>
                <a:r>
                  <a:rPr lang="en-US" dirty="0">
                    <a:solidFill>
                      <a:srgbClr val="FF0000"/>
                    </a:solidFill>
                  </a:rPr>
                  <a:t>external</a:t>
                </a:r>
                <a:r>
                  <a:rPr lang="en-US" dirty="0"/>
                  <a:t> </a:t>
                </a:r>
                <a:r>
                  <a:rPr lang="en-US" dirty="0">
                    <a:solidFill>
                      <a:srgbClr val="FF0000"/>
                    </a:solidFill>
                  </a:rPr>
                  <a:t>forces</a:t>
                </a:r>
                <a:r>
                  <a:rPr lang="en-US" dirty="0"/>
                  <a:t> or </a:t>
                </a:r>
                <a:r>
                  <a:rPr lang="en-US" dirty="0">
                    <a:solidFill>
                      <a:srgbClr val="FF0000"/>
                    </a:solidFill>
                  </a:rPr>
                  <a:t>external moments </a:t>
                </a:r>
                <a:r>
                  <a:rPr lang="en-US" dirty="0"/>
                  <a:t>that will act on the body between the two states</a:t>
                </a:r>
              </a:p>
              <a:p>
                <a:pPr marL="914400" lvl="1" indent="-514350"/>
                <a:r>
                  <a:rPr lang="en-US" dirty="0"/>
                  <a:t>Identify the known or unknown </a:t>
                </a:r>
                <a:r>
                  <a:rPr lang="en-US" dirty="0">
                    <a:solidFill>
                      <a:schemeClr val="accent1"/>
                    </a:solidFill>
                  </a:rPr>
                  <a:t>velocities</a:t>
                </a:r>
                <a:r>
                  <a:rPr lang="en-US" dirty="0"/>
                  <a:t> and </a:t>
                </a:r>
                <a:r>
                  <a:rPr lang="en-US" dirty="0">
                    <a:solidFill>
                      <a:schemeClr val="accent1"/>
                    </a:solidFill>
                  </a:rPr>
                  <a:t>angular velocities </a:t>
                </a:r>
                <a:r>
                  <a:rPr lang="en-US" dirty="0"/>
                  <a:t>in each state</a:t>
                </a:r>
              </a:p>
              <a:p>
                <a:pPr marL="514350" indent="-514350">
                  <a:buFont typeface="+mj-lt"/>
                  <a:buAutoNum type="arabicPeriod"/>
                </a:pPr>
                <a:r>
                  <a:rPr lang="en-US" dirty="0"/>
                  <a:t>Use the diagram to put together the impulse momentum equation, with included known and unknown values.</a:t>
                </a:r>
              </a:p>
              <a:p>
                <a:pPr marL="914400" lvl="1" indent="-514350"/>
                <a14:m>
                  <m:oMath xmlns:m="http://schemas.openxmlformats.org/officeDocument/2006/math">
                    <m:acc>
                      <m:accPr>
                        <m:chr m:val="⃑"/>
                        <m:ctrlPr>
                          <a:rPr lang="en-US" i="1">
                            <a:latin typeface="Cambria Math" panose="02040503050406030204" pitchFamily="18" charset="0"/>
                          </a:rPr>
                        </m:ctrlPr>
                      </m:accPr>
                      <m:e>
                        <m:r>
                          <m:rPr>
                            <m:sty m:val="p"/>
                          </m:rPr>
                          <a:rPr lang="en-US">
                            <a:latin typeface="Cambria Math" panose="02040503050406030204" pitchFamily="18" charset="0"/>
                          </a:rPr>
                          <m:t>J</m:t>
                        </m:r>
                      </m:e>
                    </m:acc>
                    <m:r>
                      <a:rPr lang="en-US" i="1">
                        <a:latin typeface="Cambria Math"/>
                      </a:rPr>
                      <m:t>=</m:t>
                    </m:r>
                    <m:r>
                      <a:rPr lang="en-US" i="1">
                        <a:latin typeface="Cambria Math"/>
                      </a:rPr>
                      <m:t>𝑚</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rPr>
                              <m:t>v</m:t>
                            </m:r>
                          </m:e>
                          <m:sub>
                            <m:r>
                              <m:rPr>
                                <m:sty m:val="p"/>
                              </m:rPr>
                              <a:rPr lang="en-US">
                                <a:latin typeface="Cambria Math"/>
                              </a:rPr>
                              <m:t>f</m:t>
                            </m:r>
                          </m:sub>
                        </m:sSub>
                      </m:e>
                    </m:acc>
                    <m:r>
                      <a:rPr lang="en-US" i="1">
                        <a:latin typeface="Cambria Math"/>
                      </a:rPr>
                      <m:t>−</m:t>
                    </m:r>
                    <m:r>
                      <a:rPr lang="en-US" i="1">
                        <a:latin typeface="Cambria Math"/>
                      </a:rPr>
                      <m:t>𝑚</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rPr>
                              <m:t>v</m:t>
                            </m:r>
                          </m:e>
                          <m:sub>
                            <m:r>
                              <m:rPr>
                                <m:sty m:val="p"/>
                              </m:rPr>
                              <a:rPr lang="en-US">
                                <a:latin typeface="Cambria Math" panose="02040503050406030204" pitchFamily="18" charset="0"/>
                              </a:rPr>
                              <m:t>i</m:t>
                            </m:r>
                          </m:sub>
                        </m:sSub>
                      </m:e>
                    </m:acc>
                  </m:oMath>
                </a14:m>
                <a:endParaRPr lang="en-US" dirty="0"/>
              </a:p>
              <a:p>
                <a:pPr marL="914400" lvl="1" indent="-514350"/>
                <a14:m>
                  <m:oMath xmlns:m="http://schemas.openxmlformats.org/officeDocument/2006/math">
                    <m:acc>
                      <m:accPr>
                        <m:chr m:val="⃑"/>
                        <m:ctrlPr>
                          <a:rPr lang="en-US" i="1">
                            <a:latin typeface="Cambria Math" panose="02040503050406030204" pitchFamily="18" charset="0"/>
                          </a:rPr>
                        </m:ctrlPr>
                      </m:accPr>
                      <m:e>
                        <m:r>
                          <m:rPr>
                            <m:sty m:val="p"/>
                          </m:rPr>
                          <a:rPr lang="en-US">
                            <a:latin typeface="Cambria Math" panose="02040503050406030204" pitchFamily="18" charset="0"/>
                          </a:rPr>
                          <m:t>K</m:t>
                        </m:r>
                      </m:e>
                    </m:acc>
                    <m:r>
                      <a:rPr lang="en-US" i="1">
                        <a:latin typeface="Cambria Math"/>
                      </a:rPr>
                      <m:t>=</m:t>
                    </m:r>
                    <m:r>
                      <a:rPr lang="en-US" i="1">
                        <a:latin typeface="Cambria Math" panose="02040503050406030204" pitchFamily="18" charset="0"/>
                      </a:rPr>
                      <m:t>𝐼</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ea typeface="Cambria Math" panose="02040503050406030204" pitchFamily="18" charset="0"/>
                              </a:rPr>
                              <m:t>ω</m:t>
                            </m:r>
                          </m:e>
                          <m:sub>
                            <m:r>
                              <m:rPr>
                                <m:sty m:val="p"/>
                              </m:rPr>
                              <a:rPr lang="en-US">
                                <a:latin typeface="Cambria Math"/>
                              </a:rPr>
                              <m:t>f</m:t>
                            </m:r>
                          </m:sub>
                        </m:sSub>
                      </m:e>
                    </m:acc>
                    <m:r>
                      <a:rPr lang="en-US" i="1">
                        <a:latin typeface="Cambria Math"/>
                      </a:rPr>
                      <m:t>−</m:t>
                    </m:r>
                    <m:r>
                      <a:rPr lang="en-US" i="1">
                        <a:latin typeface="Cambria Math" panose="02040503050406030204" pitchFamily="18" charset="0"/>
                      </a:rPr>
                      <m:t>𝐼</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ea typeface="Cambria Math" panose="02040503050406030204" pitchFamily="18" charset="0"/>
                              </a:rPr>
                              <m:t>ω</m:t>
                            </m:r>
                          </m:e>
                          <m:sub>
                            <m:r>
                              <m:rPr>
                                <m:sty m:val="p"/>
                              </m:rPr>
                              <a:rPr lang="en-US">
                                <a:latin typeface="Cambria Math" panose="02040503050406030204" pitchFamily="18" charset="0"/>
                              </a:rPr>
                              <m:t>i</m:t>
                            </m:r>
                          </m:sub>
                        </m:sSub>
                      </m:e>
                    </m:acc>
                  </m:oMath>
                </a14:m>
                <a:endParaRPr lang="en-US" dirty="0"/>
              </a:p>
              <a:p>
                <a:pPr marL="914400" lvl="1" indent="-514350"/>
                <a:r>
                  <a:rPr lang="en-US" dirty="0"/>
                  <a:t>Split these equation into x and y components if appropriate</a:t>
                </a:r>
              </a:p>
              <a:p>
                <a:pPr marL="514350" indent="-514350">
                  <a:buFont typeface="+mj-lt"/>
                  <a:buAutoNum type="arabicPeriod"/>
                </a:pPr>
                <a:r>
                  <a:rPr lang="en-US" dirty="0"/>
                  <a:t>Solve the equations for the unknown quantities</a:t>
                </a:r>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A0280897-CDB5-4D78-9300-B055EC7031D9}"/>
                  </a:ext>
                </a:extLst>
              </p:cNvPr>
              <p:cNvSpPr>
                <a:spLocks noGrp="1" noRot="1" noChangeAspect="1" noMove="1" noResize="1" noEditPoints="1" noAdjustHandles="1" noChangeArrowheads="1" noChangeShapeType="1" noTextEdit="1"/>
              </p:cNvSpPr>
              <p:nvPr>
                <p:ph idx="1"/>
              </p:nvPr>
            </p:nvSpPr>
            <p:spPr>
              <a:xfrm>
                <a:off x="457200" y="1600200"/>
                <a:ext cx="8229600" cy="4648200"/>
              </a:xfrm>
              <a:blipFill>
                <a:blip r:embed="rId2"/>
                <a:stretch>
                  <a:fillRect l="-815" t="-1969" r="-296"/>
                </a:stretch>
              </a:blipFill>
            </p:spPr>
            <p:txBody>
              <a:bodyPr/>
              <a:lstStyle/>
              <a:p>
                <a:r>
                  <a:rPr lang="en-US">
                    <a:noFill/>
                  </a:rPr>
                  <a:t> </a:t>
                </a:r>
              </a:p>
            </p:txBody>
          </p:sp>
        </mc:Fallback>
      </mc:AlternateContent>
    </p:spTree>
    <p:extLst>
      <p:ext uri="{BB962C8B-B14F-4D97-AF65-F5344CB8AC3E}">
        <p14:creationId xmlns:p14="http://schemas.microsoft.com/office/powerpoint/2010/main" val="217547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1811</TotalTime>
  <Words>1417</Words>
  <Application>Microsoft Office PowerPoint</Application>
  <PresentationFormat>On-screen Show (4:3)</PresentationFormat>
  <Paragraphs>92</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Cambria Math</vt:lpstr>
      <vt:lpstr>MA_Template</vt:lpstr>
      <vt:lpstr>Impulse and Momentum in a Rigid Body</vt:lpstr>
      <vt:lpstr>Impulse and Momentum in Rigid Bodies</vt:lpstr>
      <vt:lpstr>Impulse and Momentum in a Rigid Body</vt:lpstr>
      <vt:lpstr>Impulse of a Moment</vt:lpstr>
      <vt:lpstr>Angular Momentum</vt:lpstr>
      <vt:lpstr>Fixed Axis Rotation with the Impulse Momentum Equations</vt:lpstr>
      <vt:lpstr>General Planar Motion with the Impulse Momentum Equations</vt:lpstr>
      <vt:lpstr>Solving a Impulse Momentum Problem (The Process)</vt:lpstr>
      <vt:lpstr>Thanks for Watching</vt:lpstr>
      <vt:lpstr>Worked Example</vt:lpstr>
      <vt:lpstr>Worked Example</vt:lpstr>
      <vt:lpstr>Worked Example</vt:lpstr>
      <vt:lpstr>Worked Example</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52</cp:revision>
  <dcterms:created xsi:type="dcterms:W3CDTF">2020-08-21T15:23:22Z</dcterms:created>
  <dcterms:modified xsi:type="dcterms:W3CDTF">2022-01-13T17:43:24Z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