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288" r:id="rId6"/>
    <p:sldId id="263" r:id="rId7"/>
    <p:sldId id="289" r:id="rId8"/>
    <p:sldId id="290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114" d="100"/>
          <a:sy n="114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for Particle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4F9-7F4C-42CF-8E91-D4F15CCD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Work, Power, and Energy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6DF8-C2C0-4F3E-9160-D3F5555B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0211"/>
            <a:ext cx="8477250" cy="2184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we discuss efficiency, we need to discuss the concept of energy transfer.</a:t>
            </a:r>
          </a:p>
          <a:p>
            <a:r>
              <a:rPr lang="en-US" dirty="0"/>
              <a:t>Energy can’t be created or destroyed (first law of thermodynamics), but many engineering devices convert energy from one form to another. This is an energy transfer.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246-274A-4C42-B75F-723FFEC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496E6-2F35-4AF4-8011-A1C614AF6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/>
          <a:stretch/>
        </p:blipFill>
        <p:spPr bwMode="auto">
          <a:xfrm>
            <a:off x="140626" y="3919823"/>
            <a:ext cx="2983574" cy="16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85342-4F5B-42B3-9CFB-BA01732DFBB5}"/>
              </a:ext>
            </a:extLst>
          </p:cNvPr>
          <p:cNvSpPr txBox="1"/>
          <p:nvPr/>
        </p:nvSpPr>
        <p:spPr>
          <a:xfrm>
            <a:off x="209550" y="5644959"/>
            <a:ext cx="29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</a:t>
            </a:r>
            <a:r>
              <a:rPr lang="en-US" dirty="0" err="1"/>
              <a:t>AleSpa</a:t>
            </a:r>
            <a:r>
              <a:rPr lang="en-US" dirty="0"/>
              <a:t> CC-BY-SA 3.0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E906C4-57F9-4362-862E-7AFC4008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3"/>
          <a:stretch/>
        </p:blipFill>
        <p:spPr bwMode="auto">
          <a:xfrm>
            <a:off x="3276600" y="3615718"/>
            <a:ext cx="2282667" cy="26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22411-1973-4A37-A9AE-AAC77F6D152C}"/>
              </a:ext>
            </a:extLst>
          </p:cNvPr>
          <p:cNvSpPr txBox="1"/>
          <p:nvPr/>
        </p:nvSpPr>
        <p:spPr>
          <a:xfrm>
            <a:off x="2871612" y="6329222"/>
            <a:ext cx="30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</a:t>
            </a:r>
            <a:r>
              <a:rPr lang="en-US" dirty="0" err="1"/>
              <a:t>Mj</a:t>
            </a:r>
            <a:r>
              <a:rPr lang="en-US" dirty="0"/>
              <a:t>-bird CC-BY-SA 3.0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C15226-9B5D-472E-A92C-3886FD369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11863" r="5708" b="9460"/>
          <a:stretch/>
        </p:blipFill>
        <p:spPr bwMode="auto">
          <a:xfrm>
            <a:off x="5726774" y="3881133"/>
            <a:ext cx="3276600" cy="209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4BE4B-3CB0-4530-B1D8-C76DC3ABAD75}"/>
              </a:ext>
            </a:extLst>
          </p:cNvPr>
          <p:cNvSpPr txBox="1"/>
          <p:nvPr/>
        </p:nvSpPr>
        <p:spPr>
          <a:xfrm>
            <a:off x="5827894" y="5979132"/>
            <a:ext cx="310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Johannes Maximilian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38271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efficiency of a device is the percentage of the </a:t>
                </a:r>
                <a:r>
                  <a:rPr lang="en-US" b="1" dirty="0"/>
                  <a:t>useful</a:t>
                </a:r>
                <a:r>
                  <a:rPr lang="en-US" dirty="0"/>
                  <a:t> energy, work, or power in that makes it from the input to the output.</a:t>
                </a:r>
              </a:p>
              <a:p>
                <a:r>
                  <a:rPr lang="en-US" dirty="0"/>
                  <a:t>It can be measured by taking the output energy, work, or power divided by the input energy, work, or power.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DA3-9829-469E-9B27-7793CF32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4AB4-D711-41E6-8A85-F162A044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By rearranging the previous equations, we can use the input along with a known efficiency to predict the output of a system.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mechanical systems, kinematics will usually constrain the motion, meaning that losses will play out as a loss of force rather than a loss of distance/velocity.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4AB4-D711-41E6-8A85-F162A044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3422B-D61B-4619-A27E-D4610946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EDE5-C6E8-4D51-B522-6BAC9ED0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DE19-1D27-4AF3-8787-20E0DE29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energy cannot be destroyed, the “lost” energy doesn’t really go away, it is just converted to a non-useful form, such as </a:t>
            </a:r>
            <a:r>
              <a:rPr lang="en-US" b="1" dirty="0"/>
              <a:t>heat</a:t>
            </a:r>
            <a:r>
              <a:rPr lang="en-US" dirty="0"/>
              <a:t>.</a:t>
            </a:r>
          </a:p>
          <a:p>
            <a:r>
              <a:rPr lang="en-US" dirty="0"/>
              <a:t>In some systems, this built-up heat can further decrease the efficiency, compounding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107B9-0061-421A-9F3E-0CD6588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Smoke 32 Free Stock Photo - Public Domain Pictures">
            <a:extLst>
              <a:ext uri="{FF2B5EF4-FFF2-40B4-BE49-F238E27FC236}">
                <a16:creationId xmlns:a16="http://schemas.microsoft.com/office/drawing/2014/main" id="{D04BBD95-82B4-4940-9A0F-BE647886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0651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281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MA_Template</vt:lpstr>
      <vt:lpstr>Efficiency for Particle Systems</vt:lpstr>
      <vt:lpstr>Work, Power, and Energy Transfer</vt:lpstr>
      <vt:lpstr>Efficiency</vt:lpstr>
      <vt:lpstr>Efficiency </vt:lpstr>
      <vt:lpstr>Problems with Inefficiency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27</cp:revision>
  <dcterms:created xsi:type="dcterms:W3CDTF">2020-08-21T15:23:22Z</dcterms:created>
  <dcterms:modified xsi:type="dcterms:W3CDTF">2021-08-02T18:29:55Z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