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5"/>
  </p:notesMasterIdLst>
  <p:sldIdLst>
    <p:sldId id="256" r:id="rId5"/>
    <p:sldId id="304" r:id="rId6"/>
    <p:sldId id="305" r:id="rId7"/>
    <p:sldId id="306" r:id="rId8"/>
    <p:sldId id="308" r:id="rId9"/>
    <p:sldId id="309" r:id="rId10"/>
    <p:sldId id="287" r:id="rId11"/>
    <p:sldId id="310" r:id="rId12"/>
    <p:sldId id="312" r:id="rId13"/>
    <p:sldId id="31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23704D-2A41-49B2-A57E-754CA07360DE}" v="896" dt="2020-06-15T20:51:52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54101" autoAdjust="0"/>
  </p:normalViewPr>
  <p:slideViewPr>
    <p:cSldViewPr>
      <p:cViewPr varScale="1">
        <p:scale>
          <a:sx n="63" d="100"/>
          <a:sy n="63" d="100"/>
        </p:scale>
        <p:origin x="138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Jacob Preston" userId="fdd3fd0f-c483-48c9-988d-7deb216763fd" providerId="ADAL" clId="{8412BBB5-718A-4A1E-9530-FE34D9B95D36}"/>
    <pc:docChg chg="undo custSel addSld delSld modSld">
      <pc:chgData name="Moore, Jacob Preston" userId="fdd3fd0f-c483-48c9-988d-7deb216763fd" providerId="ADAL" clId="{8412BBB5-718A-4A1E-9530-FE34D9B95D36}" dt="2020-06-15T20:53:04.996" v="1004" actId="20577"/>
      <pc:docMkLst>
        <pc:docMk/>
      </pc:docMkLst>
      <pc:sldChg chg="modSp">
        <pc:chgData name="Moore, Jacob Preston" userId="fdd3fd0f-c483-48c9-988d-7deb216763fd" providerId="ADAL" clId="{8412BBB5-718A-4A1E-9530-FE34D9B95D36}" dt="2020-06-15T20:07:49.543" v="38" actId="20577"/>
        <pc:sldMkLst>
          <pc:docMk/>
          <pc:sldMk cId="3080430471" sldId="256"/>
        </pc:sldMkLst>
        <pc:spChg chg="mod">
          <ac:chgData name="Moore, Jacob Preston" userId="fdd3fd0f-c483-48c9-988d-7deb216763fd" providerId="ADAL" clId="{8412BBB5-718A-4A1E-9530-FE34D9B95D36}" dt="2020-06-15T20:07:49.543" v="38" actId="20577"/>
          <ac:spMkLst>
            <pc:docMk/>
            <pc:sldMk cId="3080430471" sldId="256"/>
            <ac:spMk id="2" creationId="{00000000-0000-0000-0000-000000000000}"/>
          </ac:spMkLst>
        </pc:spChg>
      </pc:sldChg>
      <pc:sldChg chg="del">
        <pc:chgData name="Moore, Jacob Preston" userId="fdd3fd0f-c483-48c9-988d-7deb216763fd" providerId="ADAL" clId="{8412BBB5-718A-4A1E-9530-FE34D9B95D36}" dt="2020-06-15T20:09:56.803" v="41" actId="2696"/>
        <pc:sldMkLst>
          <pc:docMk/>
          <pc:sldMk cId="2262817947" sldId="288"/>
        </pc:sldMkLst>
      </pc:sldChg>
      <pc:sldChg chg="del">
        <pc:chgData name="Moore, Jacob Preston" userId="fdd3fd0f-c483-48c9-988d-7deb216763fd" providerId="ADAL" clId="{8412BBB5-718A-4A1E-9530-FE34D9B95D36}" dt="2020-06-15T20:09:56.851" v="42" actId="2696"/>
        <pc:sldMkLst>
          <pc:docMk/>
          <pc:sldMk cId="3280455699" sldId="290"/>
        </pc:sldMkLst>
      </pc:sldChg>
      <pc:sldChg chg="del">
        <pc:chgData name="Moore, Jacob Preston" userId="fdd3fd0f-c483-48c9-988d-7deb216763fd" providerId="ADAL" clId="{8412BBB5-718A-4A1E-9530-FE34D9B95D36}" dt="2020-06-15T20:09:56.877" v="44" actId="2696"/>
        <pc:sldMkLst>
          <pc:docMk/>
          <pc:sldMk cId="3170764740" sldId="291"/>
        </pc:sldMkLst>
      </pc:sldChg>
      <pc:sldChg chg="del">
        <pc:chgData name="Moore, Jacob Preston" userId="fdd3fd0f-c483-48c9-988d-7deb216763fd" providerId="ADAL" clId="{8412BBB5-718A-4A1E-9530-FE34D9B95D36}" dt="2020-06-15T20:09:56.865" v="43" actId="2696"/>
        <pc:sldMkLst>
          <pc:docMk/>
          <pc:sldMk cId="4072046257" sldId="292"/>
        </pc:sldMkLst>
      </pc:sldChg>
      <pc:sldChg chg="del">
        <pc:chgData name="Moore, Jacob Preston" userId="fdd3fd0f-c483-48c9-988d-7deb216763fd" providerId="ADAL" clId="{8412BBB5-718A-4A1E-9530-FE34D9B95D36}" dt="2020-06-15T20:09:56.885" v="45" actId="2696"/>
        <pc:sldMkLst>
          <pc:docMk/>
          <pc:sldMk cId="3263735308" sldId="298"/>
        </pc:sldMkLst>
      </pc:sldChg>
      <pc:sldChg chg="del">
        <pc:chgData name="Moore, Jacob Preston" userId="fdd3fd0f-c483-48c9-988d-7deb216763fd" providerId="ADAL" clId="{8412BBB5-718A-4A1E-9530-FE34D9B95D36}" dt="2020-06-15T20:09:56.580" v="39" actId="2696"/>
        <pc:sldMkLst>
          <pc:docMk/>
          <pc:sldMk cId="2166507814" sldId="299"/>
        </pc:sldMkLst>
      </pc:sldChg>
      <pc:sldChg chg="del">
        <pc:chgData name="Moore, Jacob Preston" userId="fdd3fd0f-c483-48c9-988d-7deb216763fd" providerId="ADAL" clId="{8412BBB5-718A-4A1E-9530-FE34D9B95D36}" dt="2020-06-15T20:09:56.686" v="40" actId="2696"/>
        <pc:sldMkLst>
          <pc:docMk/>
          <pc:sldMk cId="274837541" sldId="300"/>
        </pc:sldMkLst>
      </pc:sldChg>
      <pc:sldChg chg="modSp add modAnim">
        <pc:chgData name="Moore, Jacob Preston" userId="fdd3fd0f-c483-48c9-988d-7deb216763fd" providerId="ADAL" clId="{8412BBB5-718A-4A1E-9530-FE34D9B95D36}" dt="2020-06-15T20:29:01.856" v="248"/>
        <pc:sldMkLst>
          <pc:docMk/>
          <pc:sldMk cId="4210885638" sldId="304"/>
        </pc:sldMkLst>
        <pc:spChg chg="mod">
          <ac:chgData name="Moore, Jacob Preston" userId="fdd3fd0f-c483-48c9-988d-7deb216763fd" providerId="ADAL" clId="{8412BBB5-718A-4A1E-9530-FE34D9B95D36}" dt="2020-06-15T20:28:18.741" v="245" actId="20577"/>
          <ac:spMkLst>
            <pc:docMk/>
            <pc:sldMk cId="4210885638" sldId="304"/>
            <ac:spMk id="3" creationId="{00000000-0000-0000-0000-000000000000}"/>
          </ac:spMkLst>
        </pc:spChg>
        <pc:spChg chg="mod">
          <ac:chgData name="Moore, Jacob Preston" userId="fdd3fd0f-c483-48c9-988d-7deb216763fd" providerId="ADAL" clId="{8412BBB5-718A-4A1E-9530-FE34D9B95D36}" dt="2020-06-15T20:11:57.061" v="58" actId="5793"/>
          <ac:spMkLst>
            <pc:docMk/>
            <pc:sldMk cId="4210885638" sldId="304"/>
            <ac:spMk id="7" creationId="{00000000-0000-0000-0000-000000000000}"/>
          </ac:spMkLst>
        </pc:spChg>
        <pc:spChg chg="mod">
          <ac:chgData name="Moore, Jacob Preston" userId="fdd3fd0f-c483-48c9-988d-7deb216763fd" providerId="ADAL" clId="{8412BBB5-718A-4A1E-9530-FE34D9B95D36}" dt="2020-06-15T20:12:04.557" v="64" actId="20577"/>
          <ac:spMkLst>
            <pc:docMk/>
            <pc:sldMk cId="4210885638" sldId="304"/>
            <ac:spMk id="8" creationId="{00000000-0000-0000-0000-000000000000}"/>
          </ac:spMkLst>
        </pc:spChg>
      </pc:sldChg>
      <pc:sldChg chg="modSp add modAnim">
        <pc:chgData name="Moore, Jacob Preston" userId="fdd3fd0f-c483-48c9-988d-7deb216763fd" providerId="ADAL" clId="{8412BBB5-718A-4A1E-9530-FE34D9B95D36}" dt="2020-06-15T20:30:42.284" v="275" actId="27636"/>
        <pc:sldMkLst>
          <pc:docMk/>
          <pc:sldMk cId="1211165108" sldId="305"/>
        </pc:sldMkLst>
        <pc:spChg chg="mod">
          <ac:chgData name="Moore, Jacob Preston" userId="fdd3fd0f-c483-48c9-988d-7deb216763fd" providerId="ADAL" clId="{8412BBB5-718A-4A1E-9530-FE34D9B95D36}" dt="2020-06-15T20:30:42.284" v="275" actId="27636"/>
          <ac:spMkLst>
            <pc:docMk/>
            <pc:sldMk cId="1211165108" sldId="305"/>
            <ac:spMk id="3" creationId="{00000000-0000-0000-0000-000000000000}"/>
          </ac:spMkLst>
        </pc:spChg>
      </pc:sldChg>
      <pc:sldChg chg="modSp add modAnim">
        <pc:chgData name="Moore, Jacob Preston" userId="fdd3fd0f-c483-48c9-988d-7deb216763fd" providerId="ADAL" clId="{8412BBB5-718A-4A1E-9530-FE34D9B95D36}" dt="2020-06-15T20:51:52.969" v="982" actId="113"/>
        <pc:sldMkLst>
          <pc:docMk/>
          <pc:sldMk cId="1932660425" sldId="306"/>
        </pc:sldMkLst>
        <pc:spChg chg="mod">
          <ac:chgData name="Moore, Jacob Preston" userId="fdd3fd0f-c483-48c9-988d-7deb216763fd" providerId="ADAL" clId="{8412BBB5-718A-4A1E-9530-FE34D9B95D36}" dt="2020-06-15T20:34:21.559" v="294" actId="20577"/>
          <ac:spMkLst>
            <pc:docMk/>
            <pc:sldMk cId="1932660425" sldId="306"/>
            <ac:spMk id="2" creationId="{00000000-0000-0000-0000-000000000000}"/>
          </ac:spMkLst>
        </pc:spChg>
        <pc:spChg chg="mod">
          <ac:chgData name="Moore, Jacob Preston" userId="fdd3fd0f-c483-48c9-988d-7deb216763fd" providerId="ADAL" clId="{8412BBB5-718A-4A1E-9530-FE34D9B95D36}" dt="2020-06-15T20:51:52.969" v="982" actId="113"/>
          <ac:spMkLst>
            <pc:docMk/>
            <pc:sldMk cId="1932660425" sldId="306"/>
            <ac:spMk id="3" creationId="{00000000-0000-0000-0000-000000000000}"/>
          </ac:spMkLst>
        </pc:spChg>
      </pc:sldChg>
      <pc:sldChg chg="add del">
        <pc:chgData name="Moore, Jacob Preston" userId="fdd3fd0f-c483-48c9-988d-7deb216763fd" providerId="ADAL" clId="{8412BBB5-718A-4A1E-9530-FE34D9B95D36}" dt="2020-06-15T20:34:08.452" v="276" actId="2696"/>
        <pc:sldMkLst>
          <pc:docMk/>
          <pc:sldMk cId="55919607" sldId="307"/>
        </pc:sldMkLst>
      </pc:sldChg>
      <pc:sldChg chg="modSp add">
        <pc:chgData name="Moore, Jacob Preston" userId="fdd3fd0f-c483-48c9-988d-7deb216763fd" providerId="ADAL" clId="{8412BBB5-718A-4A1E-9530-FE34D9B95D36}" dt="2020-06-15T20:52:57.668" v="995" actId="20577"/>
        <pc:sldMkLst>
          <pc:docMk/>
          <pc:sldMk cId="322233803" sldId="308"/>
        </pc:sldMkLst>
        <pc:spChg chg="mod">
          <ac:chgData name="Moore, Jacob Preston" userId="fdd3fd0f-c483-48c9-988d-7deb216763fd" providerId="ADAL" clId="{8412BBB5-718A-4A1E-9530-FE34D9B95D36}" dt="2020-06-15T20:52:57.668" v="995" actId="20577"/>
          <ac:spMkLst>
            <pc:docMk/>
            <pc:sldMk cId="322233803" sldId="308"/>
            <ac:spMk id="29" creationId="{00000000-0000-0000-0000-000000000000}"/>
          </ac:spMkLst>
        </pc:spChg>
        <pc:cxnChg chg="mod">
          <ac:chgData name="Moore, Jacob Preston" userId="fdd3fd0f-c483-48c9-988d-7deb216763fd" providerId="ADAL" clId="{8412BBB5-718A-4A1E-9530-FE34D9B95D36}" dt="2020-06-15T20:11:23.400" v="52" actId="1076"/>
          <ac:cxnSpMkLst>
            <pc:docMk/>
            <pc:sldMk cId="322233803" sldId="308"/>
            <ac:cxnSpMk id="15" creationId="{00000000-0000-0000-0000-000000000000}"/>
          </ac:cxnSpMkLst>
        </pc:cxnChg>
      </pc:sldChg>
      <pc:sldChg chg="modSp add">
        <pc:chgData name="Moore, Jacob Preston" userId="fdd3fd0f-c483-48c9-988d-7deb216763fd" providerId="ADAL" clId="{8412BBB5-718A-4A1E-9530-FE34D9B95D36}" dt="2020-06-15T20:53:04.996" v="1004" actId="20577"/>
        <pc:sldMkLst>
          <pc:docMk/>
          <pc:sldMk cId="3705377359" sldId="309"/>
        </pc:sldMkLst>
        <pc:spChg chg="mod">
          <ac:chgData name="Moore, Jacob Preston" userId="fdd3fd0f-c483-48c9-988d-7deb216763fd" providerId="ADAL" clId="{8412BBB5-718A-4A1E-9530-FE34D9B95D36}" dt="2020-06-15T20:53:04.996" v="1004" actId="20577"/>
          <ac:spMkLst>
            <pc:docMk/>
            <pc:sldMk cId="3705377359" sldId="309"/>
            <ac:spMk id="26" creationId="{00000000-0000-0000-0000-000000000000}"/>
          </ac:spMkLst>
        </pc:spChg>
      </pc:sldChg>
      <pc:sldChg chg="add del">
        <pc:chgData name="Moore, Jacob Preston" userId="fdd3fd0f-c483-48c9-988d-7deb216763fd" providerId="ADAL" clId="{8412BBB5-718A-4A1E-9530-FE34D9B95D36}" dt="2020-06-15T20:10:57.047" v="47" actId="2696"/>
        <pc:sldMkLst>
          <pc:docMk/>
          <pc:sldMk cId="243242380" sldId="310"/>
        </pc:sldMkLst>
      </pc:sldChg>
      <pc:sldChg chg="add">
        <pc:chgData name="Moore, Jacob Preston" userId="fdd3fd0f-c483-48c9-988d-7deb216763fd" providerId="ADAL" clId="{8412BBB5-718A-4A1E-9530-FE34D9B95D36}" dt="2020-06-15T20:10:59.724" v="50"/>
        <pc:sldMkLst>
          <pc:docMk/>
          <pc:sldMk cId="2127250440" sldId="310"/>
        </pc:sldMkLst>
      </pc:sldChg>
      <pc:sldChg chg="add">
        <pc:chgData name="Moore, Jacob Preston" userId="fdd3fd0f-c483-48c9-988d-7deb216763fd" providerId="ADAL" clId="{8412BBB5-718A-4A1E-9530-FE34D9B95D36}" dt="2020-06-15T20:10:59.724" v="50"/>
        <pc:sldMkLst>
          <pc:docMk/>
          <pc:sldMk cId="1529476472" sldId="311"/>
        </pc:sldMkLst>
      </pc:sldChg>
      <pc:sldChg chg="add del">
        <pc:chgData name="Moore, Jacob Preston" userId="fdd3fd0f-c483-48c9-988d-7deb216763fd" providerId="ADAL" clId="{8412BBB5-718A-4A1E-9530-FE34D9B95D36}" dt="2020-06-15T20:10:57.056" v="48" actId="2696"/>
        <pc:sldMkLst>
          <pc:docMk/>
          <pc:sldMk cId="3256458727" sldId="311"/>
        </pc:sldMkLst>
      </pc:sldChg>
      <pc:sldChg chg="add del">
        <pc:chgData name="Moore, Jacob Preston" userId="fdd3fd0f-c483-48c9-988d-7deb216763fd" providerId="ADAL" clId="{8412BBB5-718A-4A1E-9530-FE34D9B95D36}" dt="2020-06-15T20:10:57.062" v="49" actId="2696"/>
        <pc:sldMkLst>
          <pc:docMk/>
          <pc:sldMk cId="1350373713" sldId="312"/>
        </pc:sldMkLst>
      </pc:sldChg>
      <pc:sldChg chg="add">
        <pc:chgData name="Moore, Jacob Preston" userId="fdd3fd0f-c483-48c9-988d-7deb216763fd" providerId="ADAL" clId="{8412BBB5-718A-4A1E-9530-FE34D9B95D36}" dt="2020-06-15T20:10:59.724" v="50"/>
        <pc:sldMkLst>
          <pc:docMk/>
          <pc:sldMk cId="3158853481" sldId="3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Centroid of an Area via Integration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Mechanical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Centroid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/>
              <a:t>Find the centroid of the shape shown below.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12148" y="58790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4485" y="254618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85887" y="6068396"/>
            <a:ext cx="51293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198916" y="3080266"/>
            <a:ext cx="10884" cy="29935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2209800" y="6408434"/>
            <a:ext cx="41242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09800" y="6111268"/>
            <a:ext cx="0" cy="594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324600" y="6125796"/>
            <a:ext cx="0" cy="594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cxnSpLocks/>
          </p:cNvCxnSpPr>
          <p:nvPr/>
        </p:nvCxnSpPr>
        <p:spPr>
          <a:xfrm>
            <a:off x="3505200" y="3309648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781800" y="3309648"/>
            <a:ext cx="0" cy="2743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512853" y="4191002"/>
            <a:ext cx="55197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 in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419825" y="6238296"/>
            <a:ext cx="55197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 in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343400" y="6237516"/>
            <a:ext cx="55197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 in</a:t>
            </a:r>
          </a:p>
        </p:txBody>
      </p:sp>
      <p:sp>
        <p:nvSpPr>
          <p:cNvPr id="9" name="L-Shape 8"/>
          <p:cNvSpPr/>
          <p:nvPr/>
        </p:nvSpPr>
        <p:spPr>
          <a:xfrm>
            <a:off x="2219234" y="3309648"/>
            <a:ext cx="4114800" cy="2743200"/>
          </a:xfrm>
          <a:prstGeom prst="corner">
            <a:avLst>
              <a:gd name="adj1" fmla="val 29365"/>
              <a:gd name="adj2" fmla="val 3650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3135086" y="6117772"/>
            <a:ext cx="0" cy="594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400800" y="5257800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509658" y="5498068"/>
            <a:ext cx="55197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 in</a:t>
            </a:r>
          </a:p>
        </p:txBody>
      </p:sp>
    </p:spTree>
    <p:extLst>
      <p:ext uri="{BB962C8B-B14F-4D97-AF65-F5344CB8AC3E}">
        <p14:creationId xmlns:p14="http://schemas.microsoft.com/office/powerpoint/2010/main" val="1529476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centroid of an area is the geometric center of that shape.</a:t>
            </a:r>
          </a:p>
          <a:p>
            <a:pPr lvl="1"/>
            <a:r>
              <a:rPr lang="en-US" dirty="0"/>
              <a:t>There is an equal amount of area to the left and right of that point.</a:t>
            </a:r>
          </a:p>
          <a:p>
            <a:pPr lvl="1"/>
            <a:r>
              <a:rPr lang="en-US" dirty="0"/>
              <a:t>There is an equal amount of area above and below that point.</a:t>
            </a:r>
          </a:p>
          <a:p>
            <a:r>
              <a:rPr lang="en-US" dirty="0"/>
              <a:t>It is used in various calculations in mechanics courses, but for now you can think of it as the center of mass of a thin sheet of material in the given shape.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2286000" y="4267200"/>
            <a:ext cx="4191000" cy="2133600"/>
          </a:xfrm>
          <a:prstGeom prst="triangle">
            <a:avLst>
              <a:gd name="adj" fmla="val 10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318760" y="56388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09205" y="5149334"/>
            <a:ext cx="1310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Centroid (C)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04108" y="5802868"/>
            <a:ext cx="1938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Center of Mass (G)</a:t>
            </a:r>
          </a:p>
        </p:txBody>
      </p:sp>
    </p:spTree>
    <p:extLst>
      <p:ext uri="{BB962C8B-B14F-4D97-AF65-F5344CB8AC3E}">
        <p14:creationId xmlns:p14="http://schemas.microsoft.com/office/powerpoint/2010/main" val="421088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Centroid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The centroid of a 2D shape has an x and a y coordinate, each of which we will need to solve for.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centroid is by definition the geometric center of the shape so...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x</m:t>
                        </m:r>
                      </m:e>
                    </m:acc>
                  </m:oMath>
                </a14:m>
                <a:r>
                  <a:rPr lang="en-US" dirty="0"/>
                  <a:t> is average x coordinate for the area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dirty="0"/>
                  <a:t> is average y coordinate for the area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6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Centroid via Integration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3433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To find the </a:t>
                </a:r>
                <a:r>
                  <a:rPr lang="en-US" b="1" dirty="0"/>
                  <a:t>average x coordinate</a:t>
                </a:r>
                <a:r>
                  <a:rPr lang="en-US" dirty="0"/>
                  <a:t> of a number of points, we would </a:t>
                </a:r>
                <a:r>
                  <a:rPr lang="en-US" b="1" dirty="0"/>
                  <a:t>sum</a:t>
                </a:r>
                <a:r>
                  <a:rPr lang="en-US" dirty="0"/>
                  <a:t> up all the x coordinates and then </a:t>
                </a:r>
                <a:r>
                  <a:rPr lang="en-US" b="1" dirty="0"/>
                  <a:t>divide by the total number of points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If we treat a shape as a collection of small areas, we can replace the sum with the </a:t>
                </a:r>
                <a:r>
                  <a:rPr lang="en-US" b="1" dirty="0"/>
                  <a:t>first area moment integral</a:t>
                </a:r>
                <a:r>
                  <a:rPr lang="en-US" dirty="0"/>
                  <a:t>, and we can replace the total number of points with the </a:t>
                </a:r>
                <a:r>
                  <a:rPr lang="en-US" b="1" dirty="0"/>
                  <a:t>total area</a:t>
                </a:r>
                <a:r>
                  <a:rPr lang="en-US" dirty="0"/>
                  <a:t> of the shape.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𝑑𝐴</m:t>
                              </m:r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343399"/>
              </a:xfrm>
              <a:blipFill>
                <a:blip r:embed="rId2"/>
                <a:stretch>
                  <a:fillRect l="-1259" t="-2949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6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Centroid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78723" y="443556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163950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88739" y="4626457"/>
            <a:ext cx="35215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88739" y="1824167"/>
            <a:ext cx="0" cy="28077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Pie 8"/>
          <p:cNvSpPr/>
          <p:nvPr/>
        </p:nvSpPr>
        <p:spPr>
          <a:xfrm>
            <a:off x="488739" y="2454756"/>
            <a:ext cx="2819400" cy="4310743"/>
          </a:xfrm>
          <a:prstGeom prst="pie">
            <a:avLst>
              <a:gd name="adj1" fmla="val 10800000"/>
              <a:gd name="adj2" fmla="val 21599262"/>
            </a:avLst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06286" y="2629710"/>
            <a:ext cx="76200" cy="19695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089348" y="2008442"/>
                <a:ext cx="5100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/>
                        </a:rPr>
                        <m:t>d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A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348" y="2008442"/>
                <a:ext cx="510076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573134" y="285831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09600" y="334091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09600" y="382351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09600" y="4306110"/>
            <a:ext cx="1676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719673" y="2933336"/>
                <a:ext cx="3351880" cy="11751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/>
                            </a:rPr>
                            <m:t>x</m:t>
                          </m:r>
                        </m:e>
                      </m:acc>
                      <m:r>
                        <a:rPr lang="en-US" sz="3200" i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en-US" sz="3200" b="0" i="0" smtClean="0">
                                  <a:latin typeface="Cambria Math"/>
                                </a:rPr>
                                <m:t>x</m:t>
                              </m:r>
                              <m:r>
                                <a:rPr lang="en-US" sz="32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</a:rPr>
                                <m:t>min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</a:rPr>
                                <m:t>x</m:t>
                              </m:r>
                              <m:r>
                                <a:rPr lang="en-US" sz="32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</a:rPr>
                                <m:t>max</m:t>
                              </m:r>
                              <m:r>
                                <a:rPr lang="en-US" sz="3200" i="0">
                                  <a:latin typeface="Cambria Math"/>
                                </a:rPr>
                                <m:t> 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sz="3200" i="0">
                                  <a:latin typeface="Cambria Math"/>
                                </a:rPr>
                                <m:t>dA</m:t>
                              </m:r>
                              <m:r>
                                <a:rPr lang="en-US" sz="3200" i="0">
                                  <a:latin typeface="Cambria Math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sz="3200" i="0">
                                  <a:latin typeface="Cambria Math"/>
                                </a:rPr>
                                <m:t>x</m:t>
                              </m:r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/>
                            </a:rPr>
                            <m:t>A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673" y="2933336"/>
                <a:ext cx="3351880" cy="11751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7076226" y="2454756"/>
            <a:ext cx="162774" cy="620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820154" y="4237874"/>
            <a:ext cx="418846" cy="611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029200" y="3891476"/>
            <a:ext cx="1" cy="8710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096001" y="3760851"/>
            <a:ext cx="11396" cy="1840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040033" y="2454756"/>
            <a:ext cx="67364" cy="478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26736" y="4849225"/>
            <a:ext cx="1604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x position of the centroid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04933" y="5657671"/>
            <a:ext cx="1604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x position of the leftmost point on your shape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48200" y="1553980"/>
            <a:ext cx="2097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x position of the rightmost point on your shape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478972" y="4740755"/>
            <a:ext cx="0" cy="291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2623" y="5156285"/>
            <a:ext cx="89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 min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62023" y="5127172"/>
            <a:ext cx="89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 max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86600" y="1029510"/>
            <a:ext cx="171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equation describing the height of the shape at any given value of x times dx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09860" y="4854864"/>
            <a:ext cx="1604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total area of the shape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3298370" y="4757056"/>
            <a:ext cx="0" cy="2919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33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Centroid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35548" y="432162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524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41139" y="4510956"/>
            <a:ext cx="352159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641139" y="1708666"/>
            <a:ext cx="0" cy="28077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Pie 8"/>
          <p:cNvSpPr/>
          <p:nvPr/>
        </p:nvSpPr>
        <p:spPr>
          <a:xfrm>
            <a:off x="641139" y="2339255"/>
            <a:ext cx="2819400" cy="4310743"/>
          </a:xfrm>
          <a:prstGeom prst="pie">
            <a:avLst>
              <a:gd name="adj1" fmla="val 10800000"/>
              <a:gd name="adj2" fmla="val 21599262"/>
            </a:avLst>
          </a:prstGeom>
          <a:solidFill>
            <a:schemeClr val="accent1">
              <a:alpha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0" y="3581400"/>
            <a:ext cx="25908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460539" y="3396734"/>
                <a:ext cx="5100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/>
                        </a:rPr>
                        <m:t>dA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539" y="3396734"/>
                <a:ext cx="510075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V="1">
            <a:off x="990600" y="2819400"/>
            <a:ext cx="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524000" y="2819400"/>
            <a:ext cx="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057400" y="2819400"/>
            <a:ext cx="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590800" y="2819400"/>
            <a:ext cx="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124200" y="2819400"/>
            <a:ext cx="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719673" y="2742026"/>
                <a:ext cx="3310201" cy="12391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/>
                            </a:rPr>
                            <m:t>y</m:t>
                          </m:r>
                        </m:e>
                      </m:acc>
                      <m:r>
                        <a:rPr lang="en-US" sz="3200" i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</a:rPr>
                                <m:t>y</m:t>
                              </m:r>
                              <m:r>
                                <m:rPr>
                                  <m:brk m:alnAt="23"/>
                                </m:rPr>
                                <a:rPr lang="en-US" sz="32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</a:rPr>
                                <m:t>min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</a:rPr>
                                <m:t>y</m:t>
                              </m:r>
                              <m:r>
                                <a:rPr lang="en-US" sz="3200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</a:rPr>
                                <m:t>max</m:t>
                              </m:r>
                              <m:r>
                                <a:rPr lang="en-US" sz="3200" i="0">
                                  <a:latin typeface="Cambria Math"/>
                                </a:rPr>
                                <m:t> 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sz="3200" i="0">
                                  <a:latin typeface="Cambria Math"/>
                                </a:rPr>
                                <m:t>dA</m:t>
                              </m:r>
                              <m:r>
                                <a:rPr lang="en-US" sz="3200" i="0">
                                  <a:latin typeface="Cambria Math"/>
                                </a:rPr>
                                <m:t>∗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/>
                                </a:rPr>
                                <m:t>y</m:t>
                              </m:r>
                            </m:e>
                          </m:nary>
                        </m:num>
                        <m:den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/>
                            </a:rPr>
                            <m:t>A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673" y="2742026"/>
                <a:ext cx="3310201" cy="12391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H="1">
            <a:off x="7076226" y="2263446"/>
            <a:ext cx="162774" cy="6208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6820154" y="4046564"/>
            <a:ext cx="418846" cy="6113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029200" y="3700166"/>
            <a:ext cx="1" cy="8710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6096001" y="3569541"/>
            <a:ext cx="11396" cy="1840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040033" y="2263446"/>
            <a:ext cx="67364" cy="478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226736" y="4657915"/>
            <a:ext cx="1604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y position of the centroid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29200" y="5466361"/>
            <a:ext cx="2190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y position of the bottommost point on your shape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48200" y="1362670"/>
            <a:ext cx="2097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y position of the topmost point on your shape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86600" y="838200"/>
            <a:ext cx="171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equation describing the width of the shape at any given value of y times </a:t>
            </a:r>
            <a:r>
              <a:rPr lang="en-US" dirty="0" err="1"/>
              <a:t>dy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909860" y="4663554"/>
            <a:ext cx="1604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total area of the shape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192981" y="4440590"/>
            <a:ext cx="89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 min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2295309" y="2262664"/>
            <a:ext cx="1450298" cy="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16781" y="1894114"/>
            <a:ext cx="89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 max</a:t>
            </a:r>
          </a:p>
        </p:txBody>
      </p:sp>
    </p:spTree>
    <p:extLst>
      <p:ext uri="{BB962C8B-B14F-4D97-AF65-F5344CB8AC3E}">
        <p14:creationId xmlns:p14="http://schemas.microsoft.com/office/powerpoint/2010/main" val="3705377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the Centroid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/>
              <a:t>Find the centroid of the shape shown below.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12148" y="58790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2452" y="2895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85887" y="6068396"/>
            <a:ext cx="51293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198916" y="3266106"/>
            <a:ext cx="0" cy="28077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Isosceles Triangle 10"/>
          <p:cNvSpPr/>
          <p:nvPr/>
        </p:nvSpPr>
        <p:spPr>
          <a:xfrm>
            <a:off x="2206883" y="3962400"/>
            <a:ext cx="4114800" cy="2079172"/>
          </a:xfrm>
          <a:prstGeom prst="triangle">
            <a:avLst>
              <a:gd name="adj" fmla="val 10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209800" y="6408434"/>
            <a:ext cx="41118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09800" y="6111268"/>
            <a:ext cx="0" cy="594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321683" y="6111268"/>
            <a:ext cx="0" cy="594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400800" y="3962400"/>
            <a:ext cx="511629" cy="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020025" y="6237516"/>
            <a:ext cx="55197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 in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6676787" y="3963182"/>
            <a:ext cx="0" cy="2110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14881" y="4876800"/>
            <a:ext cx="55197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 in</a:t>
            </a:r>
          </a:p>
        </p:txBody>
      </p:sp>
    </p:spTree>
    <p:extLst>
      <p:ext uri="{BB962C8B-B14F-4D97-AF65-F5344CB8AC3E}">
        <p14:creationId xmlns:p14="http://schemas.microsoft.com/office/powerpoint/2010/main" val="2127250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Centroid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9600"/>
          </a:xfrm>
        </p:spPr>
        <p:txBody>
          <a:bodyPr/>
          <a:lstStyle/>
          <a:p>
            <a:r>
              <a:rPr lang="en-US" dirty="0"/>
              <a:t>Find the centroid of the shape shown below.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12148" y="58790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2452" y="2895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185887" y="6068396"/>
            <a:ext cx="512931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198916" y="3266106"/>
            <a:ext cx="0" cy="28077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Isosceles Triangle 10"/>
          <p:cNvSpPr/>
          <p:nvPr/>
        </p:nvSpPr>
        <p:spPr>
          <a:xfrm>
            <a:off x="2206883" y="4669972"/>
            <a:ext cx="4114800" cy="1371600"/>
          </a:xfrm>
          <a:prstGeom prst="triangle">
            <a:avLst>
              <a:gd name="adj" fmla="val 3354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209800" y="6408434"/>
            <a:ext cx="41118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09800" y="6111268"/>
            <a:ext cx="0" cy="594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592286" y="4800600"/>
            <a:ext cx="0" cy="190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321683" y="6111268"/>
            <a:ext cx="0" cy="594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760623" y="4669972"/>
            <a:ext cx="30211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6553200" y="4669972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284255" y="5171106"/>
            <a:ext cx="66082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cm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667000" y="6238296"/>
            <a:ext cx="69377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cm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705825" y="6237516"/>
            <a:ext cx="70437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 cm</a:t>
            </a:r>
          </a:p>
        </p:txBody>
      </p:sp>
    </p:spTree>
    <p:extLst>
      <p:ext uri="{BB962C8B-B14F-4D97-AF65-F5344CB8AC3E}">
        <p14:creationId xmlns:p14="http://schemas.microsoft.com/office/powerpoint/2010/main" val="3158853481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EB1464-66D1-425A-BBB5-7A9312BBE9C4}">
  <ds:schemaRefs>
    <ds:schemaRef ds:uri="b4eab9fa-dbb0-4082-8491-8bd54207a265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90d05cb5-950f-4f68-bc2c-e17794455b9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MA_Template</Template>
  <TotalTime>2077</TotalTime>
  <Words>457</Words>
  <Application>Microsoft Office PowerPoint</Application>
  <PresentationFormat>On-screen Show (4:3)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MA_Template</vt:lpstr>
      <vt:lpstr>Centroid of an Area via Integration</vt:lpstr>
      <vt:lpstr>Centroid</vt:lpstr>
      <vt:lpstr>Finding the Centroid</vt:lpstr>
      <vt:lpstr>Finding the Centroid via Integration</vt:lpstr>
      <vt:lpstr>Finding the Centroid</vt:lpstr>
      <vt:lpstr>Finding the Centroid</vt:lpstr>
      <vt:lpstr>Thanks for Watching</vt:lpstr>
      <vt:lpstr>Finding the Centroid Worked Example</vt:lpstr>
      <vt:lpstr>Centroid Worked Example</vt:lpstr>
      <vt:lpstr>Centroid Worked Example</vt:lpstr>
    </vt:vector>
  </TitlesOfParts>
  <Company>The Pennsylvania State University at Mont Alto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MCH 212 (Dynamics)</dc:title>
  <dc:creator>Jacob Moore</dc:creator>
  <cp:lastModifiedBy>Moore, Jacob Preston</cp:lastModifiedBy>
  <cp:revision>132</cp:revision>
  <dcterms:created xsi:type="dcterms:W3CDTF">2014-01-09T21:04:08Z</dcterms:created>
  <dcterms:modified xsi:type="dcterms:W3CDTF">2025-07-11T17:04:29Z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