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301" r:id="rId6"/>
    <p:sldId id="296" r:id="rId7"/>
    <p:sldId id="320" r:id="rId8"/>
    <p:sldId id="299" r:id="rId9"/>
    <p:sldId id="287" r:id="rId10"/>
    <p:sldId id="298" r:id="rId11"/>
    <p:sldId id="321" r:id="rId12"/>
    <p:sldId id="30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3" d="100"/>
          <a:sy n="63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Centroids of Volumes and the Center of Mass via Composite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7B0B-0075-4196-9260-73162A8C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Centroid of a Volume via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centroid calculation for a volume follows the same process as for areas except we will use </a:t>
                </a:r>
                <a:r>
                  <a:rPr lang="en-US" sz="3600" b="1" dirty="0"/>
                  <a:t>volumes</a:t>
                </a:r>
                <a:r>
                  <a:rPr lang="en-US" sz="3600" dirty="0"/>
                  <a:t> in place of the areas, and we will use and be finding coordinates in </a:t>
                </a:r>
                <a:r>
                  <a:rPr lang="en-US" sz="3600" b="1" dirty="0"/>
                  <a:t>three dimensions</a:t>
                </a:r>
                <a:r>
                  <a:rPr lang="en-US" sz="3600" dirty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1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73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 the volume down into shapes we can look up in our table of centroids.</a:t>
            </a:r>
          </a:p>
          <a:p>
            <a:pPr lvl="1"/>
            <a:r>
              <a:rPr lang="en-US" dirty="0"/>
              <a:t>Cutouts and holes are represented by negative volumes</a:t>
            </a:r>
          </a:p>
          <a:p>
            <a:pPr lvl="1"/>
            <a:r>
              <a:rPr lang="en-US" dirty="0"/>
              <a:t>Remember to take into account the orientation and placement of the different pieces.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Volu</a:t>
                          </a:r>
                          <a:r>
                            <a:rPr lang="en-US" sz="2000" baseline="0" dirty="0"/>
                            <a:t>me</a:t>
                          </a:r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48" r="-248810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48" r="-205109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48" r="-103623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48" r="-2878" b="-19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01C75C8-1BD8-4B6E-93C0-3AC9640CCA61}"/>
              </a:ext>
            </a:extLst>
          </p:cNvPr>
          <p:cNvGrpSpPr/>
          <p:nvPr/>
        </p:nvGrpSpPr>
        <p:grpSpPr>
          <a:xfrm>
            <a:off x="2057400" y="3429000"/>
            <a:ext cx="1066800" cy="2026920"/>
            <a:chOff x="1741714" y="3200400"/>
            <a:chExt cx="1306286" cy="2590800"/>
          </a:xfrm>
        </p:grpSpPr>
        <p:sp>
          <p:nvSpPr>
            <p:cNvPr id="8" name="Can 7"/>
            <p:cNvSpPr/>
            <p:nvPr/>
          </p:nvSpPr>
          <p:spPr>
            <a:xfrm>
              <a:off x="1752600" y="4114800"/>
              <a:ext cx="1295400" cy="1676400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741714" y="3211286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400300" y="3200400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334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570" y="488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/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/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/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5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AF3F-AEBA-4BF5-89B4-448FB48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A3A-A353-4DB6-BE43-9DA2FC8D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center of mass calculation with the method of composite parts is the same as the centroid of a volume calculation, except we will be using </a:t>
            </a:r>
            <a:r>
              <a:rPr lang="en-US" b="1" dirty="0"/>
              <a:t>mass</a:t>
            </a:r>
            <a:r>
              <a:rPr lang="en-US" dirty="0"/>
              <a:t> in place of the </a:t>
            </a:r>
            <a:r>
              <a:rPr lang="en-US" b="1" dirty="0"/>
              <a:t>volume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8D82-4EAF-4C31-89B5-CC2652C1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1752600" y="3962400"/>
            <a:ext cx="1295400" cy="16764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747316" y="3057498"/>
            <a:ext cx="1300684" cy="1243044"/>
          </a:xfrm>
          <a:custGeom>
            <a:avLst/>
            <a:gdLst>
              <a:gd name="connsiteX0" fmla="*/ 652984 w 1300684"/>
              <a:gd name="connsiteY0" fmla="*/ 27 h 1243044"/>
              <a:gd name="connsiteX1" fmla="*/ 633934 w 1300684"/>
              <a:gd name="connsiteY1" fmla="*/ 23840 h 1243044"/>
              <a:gd name="connsiteX2" fmla="*/ 624409 w 1300684"/>
              <a:gd name="connsiteY2" fmla="*/ 38127 h 1243044"/>
              <a:gd name="connsiteX3" fmla="*/ 610122 w 1300684"/>
              <a:gd name="connsiteY3" fmla="*/ 47652 h 1243044"/>
              <a:gd name="connsiteX4" fmla="*/ 605359 w 1300684"/>
              <a:gd name="connsiteY4" fmla="*/ 61940 h 1243044"/>
              <a:gd name="connsiteX5" fmla="*/ 595834 w 1300684"/>
              <a:gd name="connsiteY5" fmla="*/ 100040 h 1243044"/>
              <a:gd name="connsiteX6" fmla="*/ 576784 w 1300684"/>
              <a:gd name="connsiteY6" fmla="*/ 133377 h 1243044"/>
              <a:gd name="connsiteX7" fmla="*/ 562497 w 1300684"/>
              <a:gd name="connsiteY7" fmla="*/ 161952 h 1243044"/>
              <a:gd name="connsiteX8" fmla="*/ 557734 w 1300684"/>
              <a:gd name="connsiteY8" fmla="*/ 176240 h 1243044"/>
              <a:gd name="connsiteX9" fmla="*/ 524397 w 1300684"/>
              <a:gd name="connsiteY9" fmla="*/ 209577 h 1243044"/>
              <a:gd name="connsiteX10" fmla="*/ 495822 w 1300684"/>
              <a:gd name="connsiteY10" fmla="*/ 257202 h 1243044"/>
              <a:gd name="connsiteX11" fmla="*/ 481534 w 1300684"/>
              <a:gd name="connsiteY11" fmla="*/ 281015 h 1243044"/>
              <a:gd name="connsiteX12" fmla="*/ 472009 w 1300684"/>
              <a:gd name="connsiteY12" fmla="*/ 295302 h 1243044"/>
              <a:gd name="connsiteX13" fmla="*/ 457722 w 1300684"/>
              <a:gd name="connsiteY13" fmla="*/ 304827 h 1243044"/>
              <a:gd name="connsiteX14" fmla="*/ 452959 w 1300684"/>
              <a:gd name="connsiteY14" fmla="*/ 323877 h 1243044"/>
              <a:gd name="connsiteX15" fmla="*/ 438672 w 1300684"/>
              <a:gd name="connsiteY15" fmla="*/ 338165 h 1243044"/>
              <a:gd name="connsiteX16" fmla="*/ 424384 w 1300684"/>
              <a:gd name="connsiteY16" fmla="*/ 357215 h 1243044"/>
              <a:gd name="connsiteX17" fmla="*/ 414859 w 1300684"/>
              <a:gd name="connsiteY17" fmla="*/ 376265 h 1243044"/>
              <a:gd name="connsiteX18" fmla="*/ 395809 w 1300684"/>
              <a:gd name="connsiteY18" fmla="*/ 404840 h 1243044"/>
              <a:gd name="connsiteX19" fmla="*/ 386284 w 1300684"/>
              <a:gd name="connsiteY19" fmla="*/ 419127 h 1243044"/>
              <a:gd name="connsiteX20" fmla="*/ 371997 w 1300684"/>
              <a:gd name="connsiteY20" fmla="*/ 442940 h 1243044"/>
              <a:gd name="connsiteX21" fmla="*/ 357709 w 1300684"/>
              <a:gd name="connsiteY21" fmla="*/ 481040 h 1243044"/>
              <a:gd name="connsiteX22" fmla="*/ 352947 w 1300684"/>
              <a:gd name="connsiteY22" fmla="*/ 500090 h 1243044"/>
              <a:gd name="connsiteX23" fmla="*/ 338659 w 1300684"/>
              <a:gd name="connsiteY23" fmla="*/ 514377 h 1243044"/>
              <a:gd name="connsiteX24" fmla="*/ 329134 w 1300684"/>
              <a:gd name="connsiteY24" fmla="*/ 533427 h 1243044"/>
              <a:gd name="connsiteX25" fmla="*/ 319609 w 1300684"/>
              <a:gd name="connsiteY25" fmla="*/ 557240 h 1243044"/>
              <a:gd name="connsiteX26" fmla="*/ 310084 w 1300684"/>
              <a:gd name="connsiteY26" fmla="*/ 571527 h 1243044"/>
              <a:gd name="connsiteX27" fmla="*/ 276747 w 1300684"/>
              <a:gd name="connsiteY27" fmla="*/ 623915 h 1243044"/>
              <a:gd name="connsiteX28" fmla="*/ 257697 w 1300684"/>
              <a:gd name="connsiteY28" fmla="*/ 647727 h 1243044"/>
              <a:gd name="connsiteX29" fmla="*/ 238647 w 1300684"/>
              <a:gd name="connsiteY29" fmla="*/ 676302 h 1243044"/>
              <a:gd name="connsiteX30" fmla="*/ 219597 w 1300684"/>
              <a:gd name="connsiteY30" fmla="*/ 695352 h 1243044"/>
              <a:gd name="connsiteX31" fmla="*/ 205309 w 1300684"/>
              <a:gd name="connsiteY31" fmla="*/ 714402 h 1243044"/>
              <a:gd name="connsiteX32" fmla="*/ 186259 w 1300684"/>
              <a:gd name="connsiteY32" fmla="*/ 733452 h 1243044"/>
              <a:gd name="connsiteX33" fmla="*/ 176734 w 1300684"/>
              <a:gd name="connsiteY33" fmla="*/ 752502 h 1243044"/>
              <a:gd name="connsiteX34" fmla="*/ 167209 w 1300684"/>
              <a:gd name="connsiteY34" fmla="*/ 766790 h 1243044"/>
              <a:gd name="connsiteX35" fmla="*/ 143397 w 1300684"/>
              <a:gd name="connsiteY35" fmla="*/ 800127 h 1243044"/>
              <a:gd name="connsiteX36" fmla="*/ 119584 w 1300684"/>
              <a:gd name="connsiteY36" fmla="*/ 828702 h 1243044"/>
              <a:gd name="connsiteX37" fmla="*/ 100534 w 1300684"/>
              <a:gd name="connsiteY37" fmla="*/ 857277 h 1243044"/>
              <a:gd name="connsiteX38" fmla="*/ 91009 w 1300684"/>
              <a:gd name="connsiteY38" fmla="*/ 871565 h 1243044"/>
              <a:gd name="connsiteX39" fmla="*/ 81484 w 1300684"/>
              <a:gd name="connsiteY39" fmla="*/ 885852 h 1243044"/>
              <a:gd name="connsiteX40" fmla="*/ 71959 w 1300684"/>
              <a:gd name="connsiteY40" fmla="*/ 900140 h 1243044"/>
              <a:gd name="connsiteX41" fmla="*/ 57672 w 1300684"/>
              <a:gd name="connsiteY41" fmla="*/ 933477 h 1243044"/>
              <a:gd name="connsiteX42" fmla="*/ 48147 w 1300684"/>
              <a:gd name="connsiteY42" fmla="*/ 962052 h 1243044"/>
              <a:gd name="connsiteX43" fmla="*/ 43384 w 1300684"/>
              <a:gd name="connsiteY43" fmla="*/ 976340 h 1243044"/>
              <a:gd name="connsiteX44" fmla="*/ 29097 w 1300684"/>
              <a:gd name="connsiteY44" fmla="*/ 1023965 h 1243044"/>
              <a:gd name="connsiteX45" fmla="*/ 10047 w 1300684"/>
              <a:gd name="connsiteY45" fmla="*/ 1057302 h 1243044"/>
              <a:gd name="connsiteX46" fmla="*/ 5284 w 1300684"/>
              <a:gd name="connsiteY46" fmla="*/ 1076352 h 1243044"/>
              <a:gd name="connsiteX47" fmla="*/ 522 w 1300684"/>
              <a:gd name="connsiteY47" fmla="*/ 1090640 h 1243044"/>
              <a:gd name="connsiteX48" fmla="*/ 14809 w 1300684"/>
              <a:gd name="connsiteY48" fmla="*/ 1095402 h 1243044"/>
              <a:gd name="connsiteX49" fmla="*/ 38622 w 1300684"/>
              <a:gd name="connsiteY49" fmla="*/ 1114452 h 1243044"/>
              <a:gd name="connsiteX50" fmla="*/ 48147 w 1300684"/>
              <a:gd name="connsiteY50" fmla="*/ 1128740 h 1243044"/>
              <a:gd name="connsiteX51" fmla="*/ 62434 w 1300684"/>
              <a:gd name="connsiteY51" fmla="*/ 1133502 h 1243044"/>
              <a:gd name="connsiteX52" fmla="*/ 105297 w 1300684"/>
              <a:gd name="connsiteY52" fmla="*/ 1152552 h 1243044"/>
              <a:gd name="connsiteX53" fmla="*/ 124347 w 1300684"/>
              <a:gd name="connsiteY53" fmla="*/ 1162077 h 1243044"/>
              <a:gd name="connsiteX54" fmla="*/ 152922 w 1300684"/>
              <a:gd name="connsiteY54" fmla="*/ 1171602 h 1243044"/>
              <a:gd name="connsiteX55" fmla="*/ 233884 w 1300684"/>
              <a:gd name="connsiteY55" fmla="*/ 1181127 h 1243044"/>
              <a:gd name="connsiteX56" fmla="*/ 238647 w 1300684"/>
              <a:gd name="connsiteY56" fmla="*/ 1195415 h 1243044"/>
              <a:gd name="connsiteX57" fmla="*/ 281509 w 1300684"/>
              <a:gd name="connsiteY57" fmla="*/ 1219227 h 1243044"/>
              <a:gd name="connsiteX58" fmla="*/ 300559 w 1300684"/>
              <a:gd name="connsiteY58" fmla="*/ 1223990 h 1243044"/>
              <a:gd name="connsiteX59" fmla="*/ 314847 w 1300684"/>
              <a:gd name="connsiteY59" fmla="*/ 1228752 h 1243044"/>
              <a:gd name="connsiteX60" fmla="*/ 552972 w 1300684"/>
              <a:gd name="connsiteY60" fmla="*/ 1233515 h 1243044"/>
              <a:gd name="connsiteX61" fmla="*/ 676797 w 1300684"/>
              <a:gd name="connsiteY61" fmla="*/ 1243040 h 1243044"/>
              <a:gd name="connsiteX62" fmla="*/ 933972 w 1300684"/>
              <a:gd name="connsiteY62" fmla="*/ 1238277 h 1243044"/>
              <a:gd name="connsiteX63" fmla="*/ 976834 w 1300684"/>
              <a:gd name="connsiteY63" fmla="*/ 1223990 h 1243044"/>
              <a:gd name="connsiteX64" fmla="*/ 991122 w 1300684"/>
              <a:gd name="connsiteY64" fmla="*/ 1219227 h 1243044"/>
              <a:gd name="connsiteX65" fmla="*/ 1019697 w 1300684"/>
              <a:gd name="connsiteY65" fmla="*/ 1214465 h 1243044"/>
              <a:gd name="connsiteX66" fmla="*/ 1048272 w 1300684"/>
              <a:gd name="connsiteY66" fmla="*/ 1204940 h 1243044"/>
              <a:gd name="connsiteX67" fmla="*/ 1081609 w 1300684"/>
              <a:gd name="connsiteY67" fmla="*/ 1185890 h 1243044"/>
              <a:gd name="connsiteX68" fmla="*/ 1095897 w 1300684"/>
              <a:gd name="connsiteY68" fmla="*/ 1176365 h 1243044"/>
              <a:gd name="connsiteX69" fmla="*/ 1114947 w 1300684"/>
              <a:gd name="connsiteY69" fmla="*/ 1171602 h 1243044"/>
              <a:gd name="connsiteX70" fmla="*/ 1195909 w 1300684"/>
              <a:gd name="connsiteY70" fmla="*/ 1166840 h 1243044"/>
              <a:gd name="connsiteX71" fmla="*/ 1224484 w 1300684"/>
              <a:gd name="connsiteY71" fmla="*/ 1162077 h 1243044"/>
              <a:gd name="connsiteX72" fmla="*/ 1257822 w 1300684"/>
              <a:gd name="connsiteY72" fmla="*/ 1152552 h 1243044"/>
              <a:gd name="connsiteX73" fmla="*/ 1267347 w 1300684"/>
              <a:gd name="connsiteY73" fmla="*/ 1138265 h 1243044"/>
              <a:gd name="connsiteX74" fmla="*/ 1272109 w 1300684"/>
              <a:gd name="connsiteY74" fmla="*/ 1119215 h 1243044"/>
              <a:gd name="connsiteX75" fmla="*/ 1286397 w 1300684"/>
              <a:gd name="connsiteY75" fmla="*/ 1109690 h 1243044"/>
              <a:gd name="connsiteX76" fmla="*/ 1295922 w 1300684"/>
              <a:gd name="connsiteY76" fmla="*/ 1095402 h 1243044"/>
              <a:gd name="connsiteX77" fmla="*/ 1300684 w 1300684"/>
              <a:gd name="connsiteY77" fmla="*/ 1076352 h 1243044"/>
              <a:gd name="connsiteX78" fmla="*/ 1286397 w 1300684"/>
              <a:gd name="connsiteY78" fmla="*/ 1043015 h 1243044"/>
              <a:gd name="connsiteX79" fmla="*/ 1272109 w 1300684"/>
              <a:gd name="connsiteY79" fmla="*/ 1033490 h 1243044"/>
              <a:gd name="connsiteX80" fmla="*/ 1257822 w 1300684"/>
              <a:gd name="connsiteY80" fmla="*/ 990627 h 1243044"/>
              <a:gd name="connsiteX81" fmla="*/ 1253059 w 1300684"/>
              <a:gd name="connsiteY81" fmla="*/ 976340 h 1243044"/>
              <a:gd name="connsiteX82" fmla="*/ 1243534 w 1300684"/>
              <a:gd name="connsiteY82" fmla="*/ 943002 h 1243044"/>
              <a:gd name="connsiteX83" fmla="*/ 1219722 w 1300684"/>
              <a:gd name="connsiteY83" fmla="*/ 914427 h 1243044"/>
              <a:gd name="connsiteX84" fmla="*/ 1205434 w 1300684"/>
              <a:gd name="connsiteY84" fmla="*/ 909665 h 1243044"/>
              <a:gd name="connsiteX85" fmla="*/ 1172097 w 1300684"/>
              <a:gd name="connsiteY85" fmla="*/ 876327 h 1243044"/>
              <a:gd name="connsiteX86" fmla="*/ 1162572 w 1300684"/>
              <a:gd name="connsiteY86" fmla="*/ 828702 h 1243044"/>
              <a:gd name="connsiteX87" fmla="*/ 1157809 w 1300684"/>
              <a:gd name="connsiteY87" fmla="*/ 814415 h 1243044"/>
              <a:gd name="connsiteX88" fmla="*/ 1153047 w 1300684"/>
              <a:gd name="connsiteY88" fmla="*/ 795365 h 1243044"/>
              <a:gd name="connsiteX89" fmla="*/ 1143522 w 1300684"/>
              <a:gd name="connsiteY89" fmla="*/ 766790 h 1243044"/>
              <a:gd name="connsiteX90" fmla="*/ 1124472 w 1300684"/>
              <a:gd name="connsiteY90" fmla="*/ 738215 h 1243044"/>
              <a:gd name="connsiteX91" fmla="*/ 1076847 w 1300684"/>
              <a:gd name="connsiteY91" fmla="*/ 738215 h 1243044"/>
              <a:gd name="connsiteX92" fmla="*/ 1062559 w 1300684"/>
              <a:gd name="connsiteY92" fmla="*/ 685827 h 1243044"/>
              <a:gd name="connsiteX93" fmla="*/ 1057797 w 1300684"/>
              <a:gd name="connsiteY93" fmla="*/ 671540 h 1243044"/>
              <a:gd name="connsiteX94" fmla="*/ 1043509 w 1300684"/>
              <a:gd name="connsiteY94" fmla="*/ 662015 h 1243044"/>
              <a:gd name="connsiteX95" fmla="*/ 1033984 w 1300684"/>
              <a:gd name="connsiteY95" fmla="*/ 633440 h 1243044"/>
              <a:gd name="connsiteX96" fmla="*/ 1014934 w 1300684"/>
              <a:gd name="connsiteY96" fmla="*/ 604865 h 1243044"/>
              <a:gd name="connsiteX97" fmla="*/ 1000647 w 1300684"/>
              <a:gd name="connsiteY97" fmla="*/ 571527 h 1243044"/>
              <a:gd name="connsiteX98" fmla="*/ 986359 w 1300684"/>
              <a:gd name="connsiteY98" fmla="*/ 562002 h 1243044"/>
              <a:gd name="connsiteX99" fmla="*/ 972072 w 1300684"/>
              <a:gd name="connsiteY99" fmla="*/ 519140 h 1243044"/>
              <a:gd name="connsiteX100" fmla="*/ 967309 w 1300684"/>
              <a:gd name="connsiteY100" fmla="*/ 504852 h 1243044"/>
              <a:gd name="connsiteX101" fmla="*/ 957784 w 1300684"/>
              <a:gd name="connsiteY101" fmla="*/ 490565 h 1243044"/>
              <a:gd name="connsiteX102" fmla="*/ 948259 w 1300684"/>
              <a:gd name="connsiteY102" fmla="*/ 457227 h 1243044"/>
              <a:gd name="connsiteX103" fmla="*/ 919684 w 1300684"/>
              <a:gd name="connsiteY103" fmla="*/ 433415 h 1243044"/>
              <a:gd name="connsiteX104" fmla="*/ 910159 w 1300684"/>
              <a:gd name="connsiteY104" fmla="*/ 414365 h 1243044"/>
              <a:gd name="connsiteX105" fmla="*/ 886347 w 1300684"/>
              <a:gd name="connsiteY105" fmla="*/ 385790 h 1243044"/>
              <a:gd name="connsiteX106" fmla="*/ 876822 w 1300684"/>
              <a:gd name="connsiteY106" fmla="*/ 357215 h 1243044"/>
              <a:gd name="connsiteX107" fmla="*/ 872059 w 1300684"/>
              <a:gd name="connsiteY107" fmla="*/ 342927 h 1243044"/>
              <a:gd name="connsiteX108" fmla="*/ 867297 w 1300684"/>
              <a:gd name="connsiteY108" fmla="*/ 328640 h 1243044"/>
              <a:gd name="connsiteX109" fmla="*/ 848247 w 1300684"/>
              <a:gd name="connsiteY109" fmla="*/ 300065 h 1243044"/>
              <a:gd name="connsiteX110" fmla="*/ 833959 w 1300684"/>
              <a:gd name="connsiteY110" fmla="*/ 271490 h 1243044"/>
              <a:gd name="connsiteX111" fmla="*/ 819672 w 1300684"/>
              <a:gd name="connsiteY111" fmla="*/ 266727 h 1243044"/>
              <a:gd name="connsiteX112" fmla="*/ 810147 w 1300684"/>
              <a:gd name="connsiteY112" fmla="*/ 252440 h 1243044"/>
              <a:gd name="connsiteX113" fmla="*/ 791097 w 1300684"/>
              <a:gd name="connsiteY113" fmla="*/ 238152 h 1243044"/>
              <a:gd name="connsiteX114" fmla="*/ 781572 w 1300684"/>
              <a:gd name="connsiteY114" fmla="*/ 204815 h 1243044"/>
              <a:gd name="connsiteX115" fmla="*/ 752997 w 1300684"/>
              <a:gd name="connsiteY115" fmla="*/ 147665 h 1243044"/>
              <a:gd name="connsiteX116" fmla="*/ 738709 w 1300684"/>
              <a:gd name="connsiteY116" fmla="*/ 138140 h 1243044"/>
              <a:gd name="connsiteX117" fmla="*/ 710134 w 1300684"/>
              <a:gd name="connsiteY117" fmla="*/ 104802 h 1243044"/>
              <a:gd name="connsiteX118" fmla="*/ 695847 w 1300684"/>
              <a:gd name="connsiteY118" fmla="*/ 90515 h 1243044"/>
              <a:gd name="connsiteX119" fmla="*/ 691084 w 1300684"/>
              <a:gd name="connsiteY119" fmla="*/ 76227 h 1243044"/>
              <a:gd name="connsiteX120" fmla="*/ 681559 w 1300684"/>
              <a:gd name="connsiteY120" fmla="*/ 61940 h 1243044"/>
              <a:gd name="connsiteX121" fmla="*/ 672034 w 1300684"/>
              <a:gd name="connsiteY121" fmla="*/ 28602 h 1243044"/>
              <a:gd name="connsiteX122" fmla="*/ 652984 w 1300684"/>
              <a:gd name="connsiteY122" fmla="*/ 27 h 124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0684" h="1243044">
                <a:moveTo>
                  <a:pt x="652984" y="27"/>
                </a:moveTo>
                <a:cubicBezTo>
                  <a:pt x="646634" y="-767"/>
                  <a:pt x="640033" y="15708"/>
                  <a:pt x="633934" y="23840"/>
                </a:cubicBezTo>
                <a:cubicBezTo>
                  <a:pt x="630500" y="28419"/>
                  <a:pt x="628456" y="34080"/>
                  <a:pt x="624409" y="38127"/>
                </a:cubicBezTo>
                <a:cubicBezTo>
                  <a:pt x="620362" y="42174"/>
                  <a:pt x="614884" y="44477"/>
                  <a:pt x="610122" y="47652"/>
                </a:cubicBezTo>
                <a:cubicBezTo>
                  <a:pt x="608534" y="52415"/>
                  <a:pt x="606577" y="57070"/>
                  <a:pt x="605359" y="61940"/>
                </a:cubicBezTo>
                <a:cubicBezTo>
                  <a:pt x="600885" y="79837"/>
                  <a:pt x="602368" y="84795"/>
                  <a:pt x="595834" y="100040"/>
                </a:cubicBezTo>
                <a:cubicBezTo>
                  <a:pt x="588582" y="116960"/>
                  <a:pt x="586351" y="119028"/>
                  <a:pt x="576784" y="133377"/>
                </a:cubicBezTo>
                <a:cubicBezTo>
                  <a:pt x="564817" y="169284"/>
                  <a:pt x="580958" y="125030"/>
                  <a:pt x="562497" y="161952"/>
                </a:cubicBezTo>
                <a:cubicBezTo>
                  <a:pt x="560252" y="166442"/>
                  <a:pt x="560870" y="172320"/>
                  <a:pt x="557734" y="176240"/>
                </a:cubicBezTo>
                <a:cubicBezTo>
                  <a:pt x="547917" y="188512"/>
                  <a:pt x="532482" y="196101"/>
                  <a:pt x="524397" y="209577"/>
                </a:cubicBezTo>
                <a:lnTo>
                  <a:pt x="495822" y="257202"/>
                </a:lnTo>
                <a:cubicBezTo>
                  <a:pt x="491059" y="265140"/>
                  <a:pt x="486669" y="273313"/>
                  <a:pt x="481534" y="281015"/>
                </a:cubicBezTo>
                <a:cubicBezTo>
                  <a:pt x="478359" y="285777"/>
                  <a:pt x="476056" y="291255"/>
                  <a:pt x="472009" y="295302"/>
                </a:cubicBezTo>
                <a:cubicBezTo>
                  <a:pt x="467962" y="299349"/>
                  <a:pt x="462484" y="301652"/>
                  <a:pt x="457722" y="304827"/>
                </a:cubicBezTo>
                <a:cubicBezTo>
                  <a:pt x="456134" y="311177"/>
                  <a:pt x="456206" y="318194"/>
                  <a:pt x="452959" y="323877"/>
                </a:cubicBezTo>
                <a:cubicBezTo>
                  <a:pt x="449617" y="329725"/>
                  <a:pt x="443055" y="333051"/>
                  <a:pt x="438672" y="338165"/>
                </a:cubicBezTo>
                <a:cubicBezTo>
                  <a:pt x="433506" y="344192"/>
                  <a:pt x="428591" y="350484"/>
                  <a:pt x="424384" y="357215"/>
                </a:cubicBezTo>
                <a:cubicBezTo>
                  <a:pt x="420621" y="363235"/>
                  <a:pt x="418512" y="370177"/>
                  <a:pt x="414859" y="376265"/>
                </a:cubicBezTo>
                <a:cubicBezTo>
                  <a:pt x="408969" y="386081"/>
                  <a:pt x="402159" y="395315"/>
                  <a:pt x="395809" y="404840"/>
                </a:cubicBezTo>
                <a:cubicBezTo>
                  <a:pt x="392634" y="409602"/>
                  <a:pt x="389229" y="414219"/>
                  <a:pt x="386284" y="419127"/>
                </a:cubicBezTo>
                <a:lnTo>
                  <a:pt x="371997" y="442940"/>
                </a:lnTo>
                <a:cubicBezTo>
                  <a:pt x="359769" y="491848"/>
                  <a:pt x="376391" y="431221"/>
                  <a:pt x="357709" y="481040"/>
                </a:cubicBezTo>
                <a:cubicBezTo>
                  <a:pt x="355411" y="487169"/>
                  <a:pt x="356194" y="494407"/>
                  <a:pt x="352947" y="500090"/>
                </a:cubicBezTo>
                <a:cubicBezTo>
                  <a:pt x="349605" y="505938"/>
                  <a:pt x="343422" y="509615"/>
                  <a:pt x="338659" y="514377"/>
                </a:cubicBezTo>
                <a:cubicBezTo>
                  <a:pt x="335484" y="520727"/>
                  <a:pt x="332017" y="526939"/>
                  <a:pt x="329134" y="533427"/>
                </a:cubicBezTo>
                <a:cubicBezTo>
                  <a:pt x="325662" y="541239"/>
                  <a:pt x="323432" y="549593"/>
                  <a:pt x="319609" y="557240"/>
                </a:cubicBezTo>
                <a:cubicBezTo>
                  <a:pt x="317049" y="562359"/>
                  <a:pt x="313117" y="566673"/>
                  <a:pt x="310084" y="571527"/>
                </a:cubicBezTo>
                <a:cubicBezTo>
                  <a:pt x="294789" y="596000"/>
                  <a:pt x="294895" y="598961"/>
                  <a:pt x="276747" y="623915"/>
                </a:cubicBezTo>
                <a:cubicBezTo>
                  <a:pt x="270768" y="632136"/>
                  <a:pt x="263676" y="639506"/>
                  <a:pt x="257697" y="647727"/>
                </a:cubicBezTo>
                <a:cubicBezTo>
                  <a:pt x="250964" y="656985"/>
                  <a:pt x="245798" y="667363"/>
                  <a:pt x="238647" y="676302"/>
                </a:cubicBezTo>
                <a:cubicBezTo>
                  <a:pt x="233037" y="683314"/>
                  <a:pt x="225511" y="688594"/>
                  <a:pt x="219597" y="695352"/>
                </a:cubicBezTo>
                <a:cubicBezTo>
                  <a:pt x="214370" y="701326"/>
                  <a:pt x="210536" y="708428"/>
                  <a:pt x="205309" y="714402"/>
                </a:cubicBezTo>
                <a:cubicBezTo>
                  <a:pt x="199395" y="721160"/>
                  <a:pt x="191647" y="726268"/>
                  <a:pt x="186259" y="733452"/>
                </a:cubicBezTo>
                <a:cubicBezTo>
                  <a:pt x="181999" y="739132"/>
                  <a:pt x="180256" y="746338"/>
                  <a:pt x="176734" y="752502"/>
                </a:cubicBezTo>
                <a:cubicBezTo>
                  <a:pt x="173894" y="757472"/>
                  <a:pt x="170384" y="762027"/>
                  <a:pt x="167209" y="766790"/>
                </a:cubicBezTo>
                <a:cubicBezTo>
                  <a:pt x="156097" y="800127"/>
                  <a:pt x="167209" y="792190"/>
                  <a:pt x="143397" y="800127"/>
                </a:cubicBezTo>
                <a:cubicBezTo>
                  <a:pt x="119954" y="815755"/>
                  <a:pt x="135697" y="801847"/>
                  <a:pt x="119584" y="828702"/>
                </a:cubicBezTo>
                <a:cubicBezTo>
                  <a:pt x="113694" y="838518"/>
                  <a:pt x="106884" y="847752"/>
                  <a:pt x="100534" y="857277"/>
                </a:cubicBezTo>
                <a:lnTo>
                  <a:pt x="91009" y="871565"/>
                </a:lnTo>
                <a:lnTo>
                  <a:pt x="81484" y="885852"/>
                </a:lnTo>
                <a:lnTo>
                  <a:pt x="71959" y="900140"/>
                </a:lnTo>
                <a:cubicBezTo>
                  <a:pt x="56633" y="946120"/>
                  <a:pt x="81207" y="874640"/>
                  <a:pt x="57672" y="933477"/>
                </a:cubicBezTo>
                <a:cubicBezTo>
                  <a:pt x="53943" y="942799"/>
                  <a:pt x="51322" y="952527"/>
                  <a:pt x="48147" y="962052"/>
                </a:cubicBezTo>
                <a:lnTo>
                  <a:pt x="43384" y="976340"/>
                </a:lnTo>
                <a:cubicBezTo>
                  <a:pt x="32298" y="1053949"/>
                  <a:pt x="47660" y="980651"/>
                  <a:pt x="29097" y="1023965"/>
                </a:cubicBezTo>
                <a:cubicBezTo>
                  <a:pt x="14706" y="1057543"/>
                  <a:pt x="37188" y="1030161"/>
                  <a:pt x="10047" y="1057302"/>
                </a:cubicBezTo>
                <a:cubicBezTo>
                  <a:pt x="8459" y="1063652"/>
                  <a:pt x="7082" y="1070058"/>
                  <a:pt x="5284" y="1076352"/>
                </a:cubicBezTo>
                <a:cubicBezTo>
                  <a:pt x="3905" y="1081179"/>
                  <a:pt x="-1723" y="1086150"/>
                  <a:pt x="522" y="1090640"/>
                </a:cubicBezTo>
                <a:cubicBezTo>
                  <a:pt x="2767" y="1095130"/>
                  <a:pt x="10047" y="1093815"/>
                  <a:pt x="14809" y="1095402"/>
                </a:cubicBezTo>
                <a:cubicBezTo>
                  <a:pt x="42106" y="1136350"/>
                  <a:pt x="5759" y="1088162"/>
                  <a:pt x="38622" y="1114452"/>
                </a:cubicBezTo>
                <a:cubicBezTo>
                  <a:pt x="43092" y="1118028"/>
                  <a:pt x="43677" y="1125164"/>
                  <a:pt x="48147" y="1128740"/>
                </a:cubicBezTo>
                <a:cubicBezTo>
                  <a:pt x="52067" y="1131876"/>
                  <a:pt x="57944" y="1131257"/>
                  <a:pt x="62434" y="1133502"/>
                </a:cubicBezTo>
                <a:cubicBezTo>
                  <a:pt x="103630" y="1154100"/>
                  <a:pt x="68944" y="1143465"/>
                  <a:pt x="105297" y="1152552"/>
                </a:cubicBezTo>
                <a:cubicBezTo>
                  <a:pt x="111647" y="1155727"/>
                  <a:pt x="117755" y="1159440"/>
                  <a:pt x="124347" y="1162077"/>
                </a:cubicBezTo>
                <a:cubicBezTo>
                  <a:pt x="133669" y="1165806"/>
                  <a:pt x="143397" y="1168427"/>
                  <a:pt x="152922" y="1171602"/>
                </a:cubicBezTo>
                <a:cubicBezTo>
                  <a:pt x="188351" y="1183412"/>
                  <a:pt x="162183" y="1176006"/>
                  <a:pt x="233884" y="1181127"/>
                </a:cubicBezTo>
                <a:cubicBezTo>
                  <a:pt x="235472" y="1185890"/>
                  <a:pt x="235097" y="1191865"/>
                  <a:pt x="238647" y="1195415"/>
                </a:cubicBezTo>
                <a:cubicBezTo>
                  <a:pt x="252294" y="1209062"/>
                  <a:pt x="264740" y="1214436"/>
                  <a:pt x="281509" y="1219227"/>
                </a:cubicBezTo>
                <a:cubicBezTo>
                  <a:pt x="287803" y="1221025"/>
                  <a:pt x="294265" y="1222192"/>
                  <a:pt x="300559" y="1223990"/>
                </a:cubicBezTo>
                <a:cubicBezTo>
                  <a:pt x="305386" y="1225369"/>
                  <a:pt x="309830" y="1228563"/>
                  <a:pt x="314847" y="1228752"/>
                </a:cubicBezTo>
                <a:cubicBezTo>
                  <a:pt x="394181" y="1231746"/>
                  <a:pt x="473597" y="1231927"/>
                  <a:pt x="552972" y="1233515"/>
                </a:cubicBezTo>
                <a:cubicBezTo>
                  <a:pt x="603268" y="1243573"/>
                  <a:pt x="594441" y="1243040"/>
                  <a:pt x="676797" y="1243040"/>
                </a:cubicBezTo>
                <a:cubicBezTo>
                  <a:pt x="762537" y="1243040"/>
                  <a:pt x="848247" y="1239865"/>
                  <a:pt x="933972" y="1238277"/>
                </a:cubicBezTo>
                <a:lnTo>
                  <a:pt x="976834" y="1223990"/>
                </a:lnTo>
                <a:cubicBezTo>
                  <a:pt x="981597" y="1222402"/>
                  <a:pt x="986170" y="1220052"/>
                  <a:pt x="991122" y="1219227"/>
                </a:cubicBezTo>
                <a:lnTo>
                  <a:pt x="1019697" y="1214465"/>
                </a:lnTo>
                <a:cubicBezTo>
                  <a:pt x="1029222" y="1211290"/>
                  <a:pt x="1039918" y="1210509"/>
                  <a:pt x="1048272" y="1204940"/>
                </a:cubicBezTo>
                <a:cubicBezTo>
                  <a:pt x="1083074" y="1181738"/>
                  <a:pt x="1039321" y="1210054"/>
                  <a:pt x="1081609" y="1185890"/>
                </a:cubicBezTo>
                <a:cubicBezTo>
                  <a:pt x="1086579" y="1183050"/>
                  <a:pt x="1090636" y="1178620"/>
                  <a:pt x="1095897" y="1176365"/>
                </a:cubicBezTo>
                <a:cubicBezTo>
                  <a:pt x="1101913" y="1173787"/>
                  <a:pt x="1108431" y="1172223"/>
                  <a:pt x="1114947" y="1171602"/>
                </a:cubicBezTo>
                <a:cubicBezTo>
                  <a:pt x="1141859" y="1169039"/>
                  <a:pt x="1168922" y="1168427"/>
                  <a:pt x="1195909" y="1166840"/>
                </a:cubicBezTo>
                <a:cubicBezTo>
                  <a:pt x="1205434" y="1165252"/>
                  <a:pt x="1215015" y="1163971"/>
                  <a:pt x="1224484" y="1162077"/>
                </a:cubicBezTo>
                <a:cubicBezTo>
                  <a:pt x="1239441" y="1159086"/>
                  <a:pt x="1244200" y="1157093"/>
                  <a:pt x="1257822" y="1152552"/>
                </a:cubicBezTo>
                <a:cubicBezTo>
                  <a:pt x="1260997" y="1147790"/>
                  <a:pt x="1265092" y="1143526"/>
                  <a:pt x="1267347" y="1138265"/>
                </a:cubicBezTo>
                <a:cubicBezTo>
                  <a:pt x="1269925" y="1132249"/>
                  <a:pt x="1268478" y="1124661"/>
                  <a:pt x="1272109" y="1119215"/>
                </a:cubicBezTo>
                <a:cubicBezTo>
                  <a:pt x="1275284" y="1114452"/>
                  <a:pt x="1281634" y="1112865"/>
                  <a:pt x="1286397" y="1109690"/>
                </a:cubicBezTo>
                <a:cubicBezTo>
                  <a:pt x="1289572" y="1104927"/>
                  <a:pt x="1293667" y="1100663"/>
                  <a:pt x="1295922" y="1095402"/>
                </a:cubicBezTo>
                <a:cubicBezTo>
                  <a:pt x="1298500" y="1089386"/>
                  <a:pt x="1300684" y="1082897"/>
                  <a:pt x="1300684" y="1076352"/>
                </a:cubicBezTo>
                <a:cubicBezTo>
                  <a:pt x="1300684" y="1065421"/>
                  <a:pt x="1294175" y="1050793"/>
                  <a:pt x="1286397" y="1043015"/>
                </a:cubicBezTo>
                <a:cubicBezTo>
                  <a:pt x="1282349" y="1038968"/>
                  <a:pt x="1276872" y="1036665"/>
                  <a:pt x="1272109" y="1033490"/>
                </a:cubicBezTo>
                <a:lnTo>
                  <a:pt x="1257822" y="990627"/>
                </a:lnTo>
                <a:cubicBezTo>
                  <a:pt x="1256235" y="985865"/>
                  <a:pt x="1254276" y="981210"/>
                  <a:pt x="1253059" y="976340"/>
                </a:cubicBezTo>
                <a:cubicBezTo>
                  <a:pt x="1251532" y="970232"/>
                  <a:pt x="1246952" y="949837"/>
                  <a:pt x="1243534" y="943002"/>
                </a:cubicBezTo>
                <a:cubicBezTo>
                  <a:pt x="1239142" y="934218"/>
                  <a:pt x="1227620" y="919692"/>
                  <a:pt x="1219722" y="914427"/>
                </a:cubicBezTo>
                <a:cubicBezTo>
                  <a:pt x="1215545" y="911642"/>
                  <a:pt x="1210197" y="911252"/>
                  <a:pt x="1205434" y="909665"/>
                </a:cubicBezTo>
                <a:cubicBezTo>
                  <a:pt x="1183599" y="876913"/>
                  <a:pt x="1197244" y="884711"/>
                  <a:pt x="1172097" y="876327"/>
                </a:cubicBezTo>
                <a:cubicBezTo>
                  <a:pt x="1161336" y="844049"/>
                  <a:pt x="1173517" y="883426"/>
                  <a:pt x="1162572" y="828702"/>
                </a:cubicBezTo>
                <a:cubicBezTo>
                  <a:pt x="1161587" y="823779"/>
                  <a:pt x="1159188" y="819242"/>
                  <a:pt x="1157809" y="814415"/>
                </a:cubicBezTo>
                <a:cubicBezTo>
                  <a:pt x="1156011" y="808121"/>
                  <a:pt x="1154928" y="801634"/>
                  <a:pt x="1153047" y="795365"/>
                </a:cubicBezTo>
                <a:cubicBezTo>
                  <a:pt x="1150162" y="785748"/>
                  <a:pt x="1145957" y="776530"/>
                  <a:pt x="1143522" y="766790"/>
                </a:cubicBezTo>
                <a:cubicBezTo>
                  <a:pt x="1137371" y="742187"/>
                  <a:pt x="1144205" y="751371"/>
                  <a:pt x="1124472" y="738215"/>
                </a:cubicBezTo>
                <a:cubicBezTo>
                  <a:pt x="1113890" y="740331"/>
                  <a:pt x="1087429" y="748797"/>
                  <a:pt x="1076847" y="738215"/>
                </a:cubicBezTo>
                <a:cubicBezTo>
                  <a:pt x="1070037" y="731405"/>
                  <a:pt x="1065039" y="695746"/>
                  <a:pt x="1062559" y="685827"/>
                </a:cubicBezTo>
                <a:cubicBezTo>
                  <a:pt x="1061341" y="680957"/>
                  <a:pt x="1060933" y="675460"/>
                  <a:pt x="1057797" y="671540"/>
                </a:cubicBezTo>
                <a:cubicBezTo>
                  <a:pt x="1054221" y="667070"/>
                  <a:pt x="1048272" y="665190"/>
                  <a:pt x="1043509" y="662015"/>
                </a:cubicBezTo>
                <a:cubicBezTo>
                  <a:pt x="1040334" y="652490"/>
                  <a:pt x="1039553" y="641794"/>
                  <a:pt x="1033984" y="633440"/>
                </a:cubicBezTo>
                <a:lnTo>
                  <a:pt x="1014934" y="604865"/>
                </a:lnTo>
                <a:cubicBezTo>
                  <a:pt x="1011625" y="594938"/>
                  <a:pt x="1007187" y="579375"/>
                  <a:pt x="1000647" y="571527"/>
                </a:cubicBezTo>
                <a:cubicBezTo>
                  <a:pt x="996983" y="567130"/>
                  <a:pt x="991122" y="565177"/>
                  <a:pt x="986359" y="562002"/>
                </a:cubicBezTo>
                <a:lnTo>
                  <a:pt x="972072" y="519140"/>
                </a:lnTo>
                <a:cubicBezTo>
                  <a:pt x="970484" y="514377"/>
                  <a:pt x="970094" y="509029"/>
                  <a:pt x="967309" y="504852"/>
                </a:cubicBezTo>
                <a:lnTo>
                  <a:pt x="957784" y="490565"/>
                </a:lnTo>
                <a:cubicBezTo>
                  <a:pt x="957148" y="488021"/>
                  <a:pt x="950993" y="461329"/>
                  <a:pt x="948259" y="457227"/>
                </a:cubicBezTo>
                <a:cubicBezTo>
                  <a:pt x="940925" y="446226"/>
                  <a:pt x="930227" y="440443"/>
                  <a:pt x="919684" y="433415"/>
                </a:cubicBezTo>
                <a:cubicBezTo>
                  <a:pt x="916509" y="427065"/>
                  <a:pt x="914285" y="420142"/>
                  <a:pt x="910159" y="414365"/>
                </a:cubicBezTo>
                <a:cubicBezTo>
                  <a:pt x="896967" y="395896"/>
                  <a:pt x="895238" y="405795"/>
                  <a:pt x="886347" y="385790"/>
                </a:cubicBezTo>
                <a:cubicBezTo>
                  <a:pt x="882269" y="376615"/>
                  <a:pt x="879997" y="366740"/>
                  <a:pt x="876822" y="357215"/>
                </a:cubicBezTo>
                <a:lnTo>
                  <a:pt x="872059" y="342927"/>
                </a:lnTo>
                <a:cubicBezTo>
                  <a:pt x="870472" y="338165"/>
                  <a:pt x="870082" y="332817"/>
                  <a:pt x="867297" y="328640"/>
                </a:cubicBezTo>
                <a:cubicBezTo>
                  <a:pt x="860947" y="319115"/>
                  <a:pt x="851867" y="310925"/>
                  <a:pt x="848247" y="300065"/>
                </a:cubicBezTo>
                <a:cubicBezTo>
                  <a:pt x="845109" y="290653"/>
                  <a:pt x="842352" y="278205"/>
                  <a:pt x="833959" y="271490"/>
                </a:cubicBezTo>
                <a:cubicBezTo>
                  <a:pt x="830039" y="268354"/>
                  <a:pt x="824434" y="268315"/>
                  <a:pt x="819672" y="266727"/>
                </a:cubicBezTo>
                <a:cubicBezTo>
                  <a:pt x="816497" y="261965"/>
                  <a:pt x="814194" y="256487"/>
                  <a:pt x="810147" y="252440"/>
                </a:cubicBezTo>
                <a:cubicBezTo>
                  <a:pt x="804534" y="246827"/>
                  <a:pt x="796179" y="244250"/>
                  <a:pt x="791097" y="238152"/>
                </a:cubicBezTo>
                <a:cubicBezTo>
                  <a:pt x="788594" y="235148"/>
                  <a:pt x="781906" y="205927"/>
                  <a:pt x="781572" y="204815"/>
                </a:cubicBezTo>
                <a:cubicBezTo>
                  <a:pt x="776818" y="188968"/>
                  <a:pt x="768049" y="157699"/>
                  <a:pt x="752997" y="147665"/>
                </a:cubicBezTo>
                <a:lnTo>
                  <a:pt x="738709" y="138140"/>
                </a:lnTo>
                <a:cubicBezTo>
                  <a:pt x="727114" y="103355"/>
                  <a:pt x="738924" y="112000"/>
                  <a:pt x="710134" y="104802"/>
                </a:cubicBezTo>
                <a:cubicBezTo>
                  <a:pt x="705372" y="100040"/>
                  <a:pt x="699583" y="96119"/>
                  <a:pt x="695847" y="90515"/>
                </a:cubicBezTo>
                <a:cubicBezTo>
                  <a:pt x="693062" y="86338"/>
                  <a:pt x="693329" y="80717"/>
                  <a:pt x="691084" y="76227"/>
                </a:cubicBezTo>
                <a:cubicBezTo>
                  <a:pt x="688524" y="71108"/>
                  <a:pt x="684734" y="66702"/>
                  <a:pt x="681559" y="61940"/>
                </a:cubicBezTo>
                <a:cubicBezTo>
                  <a:pt x="680032" y="55832"/>
                  <a:pt x="675452" y="35437"/>
                  <a:pt x="672034" y="28602"/>
                </a:cubicBezTo>
                <a:cubicBezTo>
                  <a:pt x="661628" y="7791"/>
                  <a:pt x="659334" y="821"/>
                  <a:pt x="652984" y="27"/>
                </a:cubicBezTo>
                <a:close/>
              </a:path>
            </a:pathLst>
          </a:cu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the Center of Mass we will use pretty much the same process except...</a:t>
            </a:r>
          </a:p>
          <a:p>
            <a:pPr lvl="1"/>
            <a:r>
              <a:rPr lang="en-US" dirty="0"/>
              <a:t>We will use the mass of each part in our table, which may be calculated as density times volume.</a:t>
            </a:r>
          </a:p>
          <a:p>
            <a:pPr lvl="1"/>
            <a:r>
              <a:rPr lang="en-US" dirty="0"/>
              <a:t>The mass of a cutout is the mass of material that would be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657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Mass</a:t>
                          </a:r>
                          <a:endParaRPr lang="en-US" sz="2000" baseline="0" dirty="0"/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10" r="-248810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10" r="-205109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10" r="-10362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10" r="-2878" b="-1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1741714" y="30588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00300" y="3048000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34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557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752600" y="3964768"/>
            <a:ext cx="1295400" cy="32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0999"/>
          </a:xfrm>
        </p:spPr>
        <p:txBody>
          <a:bodyPr/>
          <a:lstStyle/>
          <a:p>
            <a:r>
              <a:rPr lang="en-US" dirty="0"/>
              <a:t>The shape shown to the right consists of a solid hemisphere on top of a hollowed-out cylinder. Determine the centroid coordinates of this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944387" cy="43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ylinder 8">
            <a:extLst>
              <a:ext uri="{FF2B5EF4-FFF2-40B4-BE49-F238E27FC236}">
                <a16:creationId xmlns:a16="http://schemas.microsoft.com/office/drawing/2014/main" id="{540E369F-17ED-AB25-E695-B76E4B89B3A0}"/>
              </a:ext>
            </a:extLst>
          </p:cNvPr>
          <p:cNvSpPr/>
          <p:nvPr/>
        </p:nvSpPr>
        <p:spPr>
          <a:xfrm rot="16200000">
            <a:off x="3911361" y="2599570"/>
            <a:ext cx="818358" cy="4841240"/>
          </a:xfrm>
          <a:prstGeom prst="can">
            <a:avLst>
              <a:gd name="adj" fmla="val 361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1458F-654C-B16F-BC6E-3630A1AC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AD3D4-532F-0F48-6179-791AAC7C7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floating raft consists of a rectangular aluminum platform (assume negligible thickness) with a mass of 60 kg, on top of two plastic cylinders, each with a mass of 40 kg. Given the dimensions below, determine the location of the center of mass for the raft.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51293-7F92-562E-2BC1-AB7314B3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70E9363-A95F-783C-C655-3646D66288B4}"/>
              </a:ext>
            </a:extLst>
          </p:cNvPr>
          <p:cNvSpPr/>
          <p:nvPr/>
        </p:nvSpPr>
        <p:spPr>
          <a:xfrm rot="16200000">
            <a:off x="4922280" y="3521470"/>
            <a:ext cx="818358" cy="4902202"/>
          </a:xfrm>
          <a:prstGeom prst="can">
            <a:avLst>
              <a:gd name="adj" fmla="val 3617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EF36048-6426-83CD-43F1-DB2D9E9EAD44}"/>
              </a:ext>
            </a:extLst>
          </p:cNvPr>
          <p:cNvSpPr/>
          <p:nvPr/>
        </p:nvSpPr>
        <p:spPr>
          <a:xfrm flipH="1">
            <a:off x="2057399" y="4477146"/>
            <a:ext cx="5638799" cy="1085449"/>
          </a:xfrm>
          <a:prstGeom prst="cube">
            <a:avLst>
              <a:gd name="adj" fmla="val 90146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2D95FA-4A11-1776-6DE0-40628E23A22D}"/>
              </a:ext>
            </a:extLst>
          </p:cNvPr>
          <p:cNvCxnSpPr>
            <a:cxnSpLocks/>
          </p:cNvCxnSpPr>
          <p:nvPr/>
        </p:nvCxnSpPr>
        <p:spPr>
          <a:xfrm flipV="1">
            <a:off x="6720840" y="359156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841A5-215F-B163-B069-8B66E40D7F7C}"/>
              </a:ext>
            </a:extLst>
          </p:cNvPr>
          <p:cNvCxnSpPr>
            <a:cxnSpLocks/>
          </p:cNvCxnSpPr>
          <p:nvPr/>
        </p:nvCxnSpPr>
        <p:spPr>
          <a:xfrm flipV="1">
            <a:off x="2067559" y="366446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F7780-6297-AC99-16F0-182CA75294FF}"/>
              </a:ext>
            </a:extLst>
          </p:cNvPr>
          <p:cNvCxnSpPr>
            <a:cxnSpLocks/>
          </p:cNvCxnSpPr>
          <p:nvPr/>
        </p:nvCxnSpPr>
        <p:spPr>
          <a:xfrm flipV="1">
            <a:off x="7696198" y="4477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C915-0DC7-07EE-23E9-8CBD6600921A}"/>
              </a:ext>
            </a:extLst>
          </p:cNvPr>
          <p:cNvCxnSpPr>
            <a:cxnSpLocks/>
          </p:cNvCxnSpPr>
          <p:nvPr/>
        </p:nvCxnSpPr>
        <p:spPr>
          <a:xfrm flipH="1">
            <a:off x="2057399" y="3962400"/>
            <a:ext cx="468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D79F5-F435-2C05-9DAD-ADF3E41F75AA}"/>
              </a:ext>
            </a:extLst>
          </p:cNvPr>
          <p:cNvCxnSpPr>
            <a:cxnSpLocks/>
          </p:cNvCxnSpPr>
          <p:nvPr/>
        </p:nvCxnSpPr>
        <p:spPr>
          <a:xfrm flipH="1" flipV="1">
            <a:off x="6720840" y="3962400"/>
            <a:ext cx="975358" cy="97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7C512-112C-8FCC-1EE6-DFA53D3C9EA4}"/>
              </a:ext>
            </a:extLst>
          </p:cNvPr>
          <p:cNvSpPr/>
          <p:nvPr/>
        </p:nvSpPr>
        <p:spPr>
          <a:xfrm>
            <a:off x="4119655" y="377334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0BADE-47AE-FF13-A860-86D23EFCF803}"/>
              </a:ext>
            </a:extLst>
          </p:cNvPr>
          <p:cNvSpPr/>
          <p:nvPr/>
        </p:nvSpPr>
        <p:spPr>
          <a:xfrm>
            <a:off x="6928443" y="42283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AFEF55-FE27-4920-5601-AE07E7DB41F0}"/>
              </a:ext>
            </a:extLst>
          </p:cNvPr>
          <p:cNvCxnSpPr>
            <a:cxnSpLocks/>
          </p:cNvCxnSpPr>
          <p:nvPr/>
        </p:nvCxnSpPr>
        <p:spPr>
          <a:xfrm flipH="1">
            <a:off x="1160697" y="4597678"/>
            <a:ext cx="772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69BA2E-620B-CE4A-D2BE-0FFB7B2528D1}"/>
              </a:ext>
            </a:extLst>
          </p:cNvPr>
          <p:cNvCxnSpPr>
            <a:cxnSpLocks/>
          </p:cNvCxnSpPr>
          <p:nvPr/>
        </p:nvCxnSpPr>
        <p:spPr>
          <a:xfrm flipH="1">
            <a:off x="1127761" y="5429369"/>
            <a:ext cx="772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AB9F8-50D8-2AC6-73BD-DE4EA2B1D44A}"/>
              </a:ext>
            </a:extLst>
          </p:cNvPr>
          <p:cNvCxnSpPr>
            <a:cxnSpLocks/>
          </p:cNvCxnSpPr>
          <p:nvPr/>
        </p:nvCxnSpPr>
        <p:spPr>
          <a:xfrm>
            <a:off x="1513840" y="4597678"/>
            <a:ext cx="7536" cy="831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654F3B4-D908-7E2D-4DD9-4B9E5BB54614}"/>
              </a:ext>
            </a:extLst>
          </p:cNvPr>
          <p:cNvSpPr/>
          <p:nvPr/>
        </p:nvSpPr>
        <p:spPr>
          <a:xfrm>
            <a:off x="1127761" y="483552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.75 m</a:t>
            </a:r>
          </a:p>
        </p:txBody>
      </p:sp>
    </p:spTree>
    <p:extLst>
      <p:ext uri="{BB962C8B-B14F-4D97-AF65-F5344CB8AC3E}">
        <p14:creationId xmlns:p14="http://schemas.microsoft.com/office/powerpoint/2010/main" val="386902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spherical tank with an outside diameter of two meters and a wall thickness of .01 meters is half filled with water. Determine the mass, and the height of the center of mass, for the half-filled tank as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241" y="3808136"/>
            <a:ext cx="27599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Steel Density = 8050 kg/m</a:t>
            </a:r>
            <a:r>
              <a:rPr lang="en-US" baseline="30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3899" y="4278266"/>
            <a:ext cx="2833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Water Density = 1000 kg/m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376" y="4139767"/>
            <a:ext cx="138852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Thickness of </a:t>
            </a:r>
          </a:p>
          <a:p>
            <a:r>
              <a:rPr lang="en-US" dirty="0">
                <a:solidFill>
                  <a:srgbClr val="0070C0"/>
                </a:solidFill>
              </a:rPr>
              <a:t>tank = .01 m</a:t>
            </a:r>
          </a:p>
        </p:txBody>
      </p:sp>
      <p:sp>
        <p:nvSpPr>
          <p:cNvPr id="8" name="Oval 7"/>
          <p:cNvSpPr/>
          <p:nvPr/>
        </p:nvSpPr>
        <p:spPr>
          <a:xfrm>
            <a:off x="3170699" y="3657600"/>
            <a:ext cx="2743200" cy="2743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6419" y="3703320"/>
            <a:ext cx="2651760" cy="2651760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>
            <a:off x="3216419" y="3703320"/>
            <a:ext cx="2651760" cy="2651760"/>
          </a:xfrm>
          <a:prstGeom prst="chord">
            <a:avLst>
              <a:gd name="adj1" fmla="val 21520887"/>
              <a:gd name="adj2" fmla="val 109064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0699" y="3352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1670" y="316813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706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138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2299" y="640080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652" y="64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31413" y="5679817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2136" y="5194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1335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2493</TotalTime>
  <Words>433</Words>
  <Application>Microsoft Office PowerPoint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Centroids of Volumes and the Center of Mass via Composite Parts</vt:lpstr>
      <vt:lpstr>Centroid of a Volume via Composite Parts</vt:lpstr>
      <vt:lpstr>Centroids in 3D</vt:lpstr>
      <vt:lpstr>Center of Mass</vt:lpstr>
      <vt:lpstr>Center of Mass</vt:lpstr>
      <vt:lpstr>Thanks for Watching</vt:lpstr>
      <vt:lpstr>Worked Example</vt:lpstr>
      <vt:lpstr>Worked Example</vt:lpstr>
      <vt:lpstr>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132</cp:revision>
  <dcterms:created xsi:type="dcterms:W3CDTF">2014-01-09T21:04:08Z</dcterms:created>
  <dcterms:modified xsi:type="dcterms:W3CDTF">2025-07-21T18:50:21Z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