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56" r:id="rId5"/>
    <p:sldId id="271" r:id="rId6"/>
    <p:sldId id="294" r:id="rId7"/>
    <p:sldId id="295" r:id="rId8"/>
    <p:sldId id="289" r:id="rId9"/>
    <p:sldId id="290" r:id="rId10"/>
    <p:sldId id="304" r:id="rId11"/>
    <p:sldId id="296" r:id="rId12"/>
    <p:sldId id="297" r:id="rId13"/>
    <p:sldId id="259" r:id="rId14"/>
    <p:sldId id="260" r:id="rId15"/>
    <p:sldId id="291" r:id="rId16"/>
    <p:sldId id="265" r:id="rId17"/>
    <p:sldId id="261" r:id="rId18"/>
    <p:sldId id="268" r:id="rId19"/>
    <p:sldId id="287" r:id="rId20"/>
    <p:sldId id="262" r:id="rId21"/>
    <p:sldId id="263" r:id="rId22"/>
    <p:sldId id="298" r:id="rId23"/>
    <p:sldId id="299" r:id="rId24"/>
    <p:sldId id="300" r:id="rId25"/>
    <p:sldId id="301" r:id="rId26"/>
    <p:sldId id="302" r:id="rId27"/>
    <p:sldId id="30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102" d="100"/>
          <a:sy n="102" d="100"/>
        </p:scale>
        <p:origin x="120" y="2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8/29/2022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B1ED1-A6A8-44D7-9A75-7C99E7381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932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Conservation of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Rotational Kinetic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86418" cy="4525963"/>
              </a:xfrm>
            </p:spPr>
            <p:txBody>
              <a:bodyPr>
                <a:normAutofit fontScale="70000" lnSpcReduction="20000"/>
              </a:bodyPr>
              <a:lstStyle/>
              <a:p>
                <a:r>
                  <a:rPr lang="en-US" dirty="0"/>
                  <a:t>The rotational kinetic energy is the kinetic energy stored up the relative motions of all the parts of a spinning body.</a:t>
                </a:r>
              </a:p>
              <a:p>
                <a:r>
                  <a:rPr lang="en-US" dirty="0"/>
                  <a:t>For fixed axis rotation: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𝑜</m:t>
                          </m:r>
                        </m:sub>
                      </m:sSub>
                      <m:sSubSup>
                        <m:sSubSupPr>
                          <m:ctrlPr>
                            <a:rPr lang="en-US" b="0" i="1" smtClean="0">
                              <a:latin typeface="Cambria Math" panose="02040503050406030204" pitchFamily="18" charset="0"/>
                              <a:ea typeface="Cambria Math"/>
                            </a:rPr>
                          </m:ctrlPr>
                        </m:sSubSupPr>
                        <m:e>
                          <m:r>
                            <a:rPr lang="en-US" i="1">
                              <a:latin typeface="Cambria Math"/>
                              <a:ea typeface="Cambria Math"/>
                            </a:rPr>
                            <m:t>𝜔</m:t>
                          </m:r>
                        </m:e>
                        <m:sub/>
                        <m:sup>
                          <m:r>
                            <a:rPr lang="en-US" b="0" i="1" smtClean="0">
                              <a:latin typeface="Cambria Math"/>
                            </a:rPr>
                            <m:t>2</m:t>
                          </m:r>
                        </m:sup>
                      </m:sSubSup>
                    </m:oMath>
                  </m:oMathPara>
                </a14:m>
                <a:endParaRPr lang="en-US" dirty="0"/>
              </a:p>
              <a:p>
                <a:r>
                  <a:rPr lang="en-US" dirty="0"/>
                  <a:t>For changes in kinetic energy we have: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a:rPr>
                        <m:t>𝐾𝐸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𝑖</m:t>
                          </m:r>
                        </m:sub>
                        <m:sup>
                          <m:r>
                            <a:rPr lang="en-US" i="1">
                              <a:latin typeface="Cambria Math"/>
                            </a:rPr>
                            <m:t>2</m:t>
                          </m:r>
                        </m:sup>
                      </m:sSubSup>
                    </m:oMath>
                  </m:oMathPara>
                </a14:m>
                <a:endParaRPr lang="en-US" dirty="0"/>
              </a:p>
              <a:p>
                <a:r>
                  <a:rPr lang="en-US" dirty="0"/>
                  <a:t>For fixed axis rotation, you want to find everything relative to the center of rotation.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86418" cy="4525963"/>
              </a:xfrm>
              <a:blipFill>
                <a:blip r:embed="rId2"/>
                <a:stretch>
                  <a:fillRect l="-1372" t="-2291" r="-1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5" name="Oval 4"/>
          <p:cNvSpPr/>
          <p:nvPr/>
        </p:nvSpPr>
        <p:spPr>
          <a:xfrm>
            <a:off x="5562600" y="251460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val 5"/>
          <p:cNvSpPr/>
          <p:nvPr/>
        </p:nvSpPr>
        <p:spPr>
          <a:xfrm>
            <a:off x="6797040" y="3749040"/>
            <a:ext cx="274320" cy="27432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6"/>
          <p:cNvSpPr/>
          <p:nvPr/>
        </p:nvSpPr>
        <p:spPr>
          <a:xfrm>
            <a:off x="5334000" y="2286000"/>
            <a:ext cx="3200400" cy="32004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6705600" y="1828800"/>
                <a:ext cx="4093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6705600" y="1828800"/>
                <a:ext cx="409343" cy="369332"/>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5953041" y="5726668"/>
            <a:ext cx="2255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Center of Rotation (O)</a:t>
            </a:r>
          </a:p>
        </p:txBody>
      </p:sp>
      <p:cxnSp>
        <p:nvCxnSpPr>
          <p:cNvPr id="11" name="Straight Arrow Connector 10"/>
          <p:cNvCxnSpPr>
            <a:stCxn id="9" idx="0"/>
          </p:cNvCxnSpPr>
          <p:nvPr/>
        </p:nvCxnSpPr>
        <p:spPr>
          <a:xfrm flipH="1" flipV="1">
            <a:off x="6934200" y="3886200"/>
            <a:ext cx="146778" cy="184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Kinetic Energy for General Planar Motion (Rotation and 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030290"/>
              </a:xfrm>
            </p:spPr>
            <p:txBody>
              <a:bodyPr>
                <a:normAutofit fontScale="77500" lnSpcReduction="20000"/>
              </a:bodyPr>
              <a:lstStyle/>
              <a:p>
                <a:r>
                  <a:rPr lang="en-US" dirty="0"/>
                  <a:t>If we have both rotational and translational motion, the change kinetic energy will be the summation of the energies of the two types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𝑖</m:t>
                              </m:r>
                            </m:sub>
                            <m:sup>
                              <m:r>
                                <a:rPr lang="en-US" i="1">
                                  <a:latin typeface="Cambria Math"/>
                                </a:rPr>
                                <m:t>2</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up>
                              <m:r>
                                <a:rPr lang="en-US" i="1">
                                  <a:latin typeface="Cambria Math"/>
                                </a:rPr>
                                <m:t>2</m:t>
                              </m:r>
                            </m:sup>
                          </m:sSubSup>
                        </m:e>
                      </m:d>
                    </m:oMath>
                  </m:oMathPara>
                </a14:m>
                <a:endParaRPr lang="en-US" b="0" dirty="0"/>
              </a:p>
              <a:p>
                <a:r>
                  <a:rPr lang="en-US" dirty="0"/>
                  <a:t>Note that the velocity is the is the velocity of the center of mass and the mass moment of inertia is taken about the center of mass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030290"/>
              </a:xfrm>
              <a:blipFill>
                <a:blip r:embed="rId2"/>
                <a:stretch>
                  <a:fillRect l="-1037" t="-38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9" name="Oval 8"/>
          <p:cNvSpPr/>
          <p:nvPr/>
        </p:nvSpPr>
        <p:spPr>
          <a:xfrm>
            <a:off x="2590800" y="4995616"/>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3208020" y="5612836"/>
            <a:ext cx="137160" cy="13716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Arc 10"/>
          <p:cNvSpPr/>
          <p:nvPr/>
        </p:nvSpPr>
        <p:spPr>
          <a:xfrm flipH="1">
            <a:off x="2362200" y="4767016"/>
            <a:ext cx="1828800" cy="18288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3071230" y="4363394"/>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071230" y="4363394"/>
                <a:ext cx="410740" cy="369332"/>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276600" y="5681416"/>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6367216"/>
            <a:ext cx="9144000" cy="49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Rectangle 17"/>
              <p:cNvSpPr/>
              <p:nvPr/>
            </p:nvSpPr>
            <p:spPr>
              <a:xfrm>
                <a:off x="4366630" y="5490321"/>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a:cs typeface="+mn-cs"/>
                        </a:rPr>
                        <m:t>𝑣</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8" name="Rectangle 17"/>
              <p:cNvSpPr>
                <a:spLocks noRot="1" noChangeAspect="1" noMove="1" noResize="1" noEditPoints="1" noAdjustHandles="1" noChangeArrowheads="1" noChangeShapeType="1" noTextEdit="1"/>
              </p:cNvSpPr>
              <p:nvPr/>
            </p:nvSpPr>
            <p:spPr>
              <a:xfrm>
                <a:off x="4366630" y="5490321"/>
                <a:ext cx="41074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646-1FFA-4C5A-833B-B10F17B7CD87}"/>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9268E-08AD-40B9-BEC8-402A540D1B48}"/>
                  </a:ext>
                </a:extLst>
              </p:cNvPr>
              <p:cNvSpPr>
                <a:spLocks noGrp="1"/>
              </p:cNvSpPr>
              <p:nvPr>
                <p:ph idx="1"/>
              </p:nvPr>
            </p:nvSpPr>
            <p:spPr>
              <a:xfrm>
                <a:off x="457200" y="1600201"/>
                <a:ext cx="8229600" cy="1752600"/>
              </a:xfrm>
            </p:spPr>
            <p:txBody>
              <a:bodyPr>
                <a:normAutofit fontScale="92500" lnSpcReduction="20000"/>
              </a:bodyPr>
              <a:lstStyle/>
              <a:p>
                <a:r>
                  <a:rPr lang="en-US" dirty="0"/>
                  <a:t>For changes in gravitational potential energy it is important to measure the change in height of the center of mass of the object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r>
                        <a:rPr lang="en-US" b="0" i="1" smtClean="0">
                          <a:latin typeface="Cambria Math" panose="02040503050406030204" pitchFamily="18" charset="0"/>
                        </a:rPr>
                        <m:t>𝑚𝑔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6399268E-08AD-40B9-BEC8-402A540D1B48}"/>
                  </a:ext>
                </a:extLst>
              </p:cNvPr>
              <p:cNvSpPr>
                <a:spLocks noGrp="1" noRot="1" noChangeAspect="1" noMove="1" noResize="1" noEditPoints="1" noAdjustHandles="1" noChangeArrowheads="1" noChangeShapeType="1" noTextEdit="1"/>
              </p:cNvSpPr>
              <p:nvPr>
                <p:ph idx="1"/>
              </p:nvPr>
            </p:nvSpPr>
            <p:spPr>
              <a:xfrm>
                <a:off x="457200" y="1600201"/>
                <a:ext cx="8229600" cy="1752600"/>
              </a:xfrm>
              <a:blipFill>
                <a:blip r:embed="rId3"/>
                <a:stretch>
                  <a:fillRect l="-1481" t="-9059" r="-185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BEB3E73-3E83-4CFD-9624-AA66C8FF27CC}"/>
              </a:ext>
            </a:extLst>
          </p:cNvPr>
          <p:cNvGrpSpPr/>
          <p:nvPr/>
        </p:nvGrpSpPr>
        <p:grpSpPr>
          <a:xfrm>
            <a:off x="2489974" y="3298029"/>
            <a:ext cx="381000" cy="3276599"/>
            <a:chOff x="1752600" y="3306763"/>
            <a:chExt cx="381000" cy="3276599"/>
          </a:xfrm>
        </p:grpSpPr>
        <p:sp>
          <p:nvSpPr>
            <p:cNvPr id="4" name="Rectangle: Rounded Corners 3">
              <a:extLst>
                <a:ext uri="{FF2B5EF4-FFF2-40B4-BE49-F238E27FC236}">
                  <a16:creationId xmlns:a16="http://schemas.microsoft.com/office/drawing/2014/main" id="{96A7EFB0-FFDB-4BBD-9D34-0185568C9D1C}"/>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val 4">
              <a:extLst>
                <a:ext uri="{FF2B5EF4-FFF2-40B4-BE49-F238E27FC236}">
                  <a16:creationId xmlns:a16="http://schemas.microsoft.com/office/drawing/2014/main" id="{8B78D820-CD54-4363-89BC-15C67F167051}"/>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5B976D02-266D-45B9-9FFF-46B13497DD65}"/>
              </a:ext>
            </a:extLst>
          </p:cNvPr>
          <p:cNvGrpSpPr/>
          <p:nvPr/>
        </p:nvGrpSpPr>
        <p:grpSpPr>
          <a:xfrm rot="4221901">
            <a:off x="5836149" y="4293554"/>
            <a:ext cx="381000" cy="3276599"/>
            <a:chOff x="1752600" y="3306763"/>
            <a:chExt cx="381000" cy="3276599"/>
          </a:xfrm>
        </p:grpSpPr>
        <p:sp>
          <p:nvSpPr>
            <p:cNvPr id="8" name="Rectangle: Rounded Corners 7">
              <a:extLst>
                <a:ext uri="{FF2B5EF4-FFF2-40B4-BE49-F238E27FC236}">
                  <a16:creationId xmlns:a16="http://schemas.microsoft.com/office/drawing/2014/main" id="{D2DE4928-EDCC-41FE-861C-52A1927DDEAB}"/>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val 8">
              <a:extLst>
                <a:ext uri="{FF2B5EF4-FFF2-40B4-BE49-F238E27FC236}">
                  <a16:creationId xmlns:a16="http://schemas.microsoft.com/office/drawing/2014/main" id="{B93DE3FF-D8A0-45C8-86D3-2A2041EAB7FF}"/>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Arc 12">
            <a:extLst>
              <a:ext uri="{FF2B5EF4-FFF2-40B4-BE49-F238E27FC236}">
                <a16:creationId xmlns:a16="http://schemas.microsoft.com/office/drawing/2014/main" id="{B2C2B39A-A528-46A8-823F-34513A514D4F}"/>
              </a:ext>
            </a:extLst>
          </p:cNvPr>
          <p:cNvSpPr/>
          <p:nvPr/>
        </p:nvSpPr>
        <p:spPr>
          <a:xfrm>
            <a:off x="106908" y="4016969"/>
            <a:ext cx="6293892" cy="2867267"/>
          </a:xfrm>
          <a:prstGeom prst="arc">
            <a:avLst>
              <a:gd name="adj1" fmla="val 16200000"/>
              <a:gd name="adj2" fmla="val 21172463"/>
            </a:avLst>
          </a:prstGeom>
          <a:ln>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BD3FAD9A-9150-470B-83AE-B9AA5B73E4E3}"/>
              </a:ext>
            </a:extLst>
          </p:cNvPr>
          <p:cNvCxnSpPr>
            <a:cxnSpLocks/>
          </p:cNvCxnSpPr>
          <p:nvPr/>
        </p:nvCxnSpPr>
        <p:spPr>
          <a:xfrm>
            <a:off x="1447800" y="492108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5CC58-9D0E-4425-B91F-CE260DDD5B86}"/>
              </a:ext>
            </a:extLst>
          </p:cNvPr>
          <p:cNvCxnSpPr>
            <a:cxnSpLocks/>
          </p:cNvCxnSpPr>
          <p:nvPr/>
        </p:nvCxnSpPr>
        <p:spPr>
          <a:xfrm>
            <a:off x="1447800" y="5931853"/>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B53D-9484-4BC0-A58B-4B24967C7466}"/>
              </a:ext>
            </a:extLst>
          </p:cNvPr>
          <p:cNvCxnSpPr>
            <a:cxnSpLocks/>
          </p:cNvCxnSpPr>
          <p:nvPr/>
        </p:nvCxnSpPr>
        <p:spPr>
          <a:xfrm>
            <a:off x="1788160" y="4921088"/>
            <a:ext cx="0" cy="10107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12E0E6-CEAE-40C7-A85B-2B88E02D2BF5}"/>
                  </a:ext>
                </a:extLst>
              </p:cNvPr>
              <p:cNvSpPr txBox="1"/>
              <p:nvPr/>
            </p:nvSpPr>
            <p:spPr>
              <a:xfrm>
                <a:off x="1544500" y="5230437"/>
                <a:ext cx="50763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h</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26" name="TextBox 25">
                <a:extLst>
                  <a:ext uri="{FF2B5EF4-FFF2-40B4-BE49-F238E27FC236}">
                    <a16:creationId xmlns:a16="http://schemas.microsoft.com/office/drawing/2014/main" id="{AD12E0E6-CEAE-40C7-A85B-2B88E02D2BF5}"/>
                  </a:ext>
                </a:extLst>
              </p:cNvPr>
              <p:cNvSpPr txBox="1">
                <a:spLocks noRot="1" noChangeAspect="1" noMove="1" noResize="1" noEditPoints="1" noAdjustHandles="1" noChangeArrowheads="1" noChangeShapeType="1" noTextEdit="1"/>
              </p:cNvSpPr>
              <p:nvPr/>
            </p:nvSpPr>
            <p:spPr>
              <a:xfrm>
                <a:off x="1544500" y="5230437"/>
                <a:ext cx="50763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7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62C-7053-4531-88D8-D3808A491B65}"/>
              </a:ext>
            </a:extLst>
          </p:cNvPr>
          <p:cNvSpPr>
            <a:spLocks noGrp="1"/>
          </p:cNvSpPr>
          <p:nvPr>
            <p:ph type="title"/>
          </p:nvPr>
        </p:nvSpPr>
        <p:spPr/>
        <p:txBody>
          <a:bodyPr/>
          <a:lstStyle/>
          <a:p>
            <a:r>
              <a:rPr lang="en-US" dirty="0"/>
              <a:t>Torsional Springs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8E459-C2CB-4ADE-9BE9-9B9DE90E6E4C}"/>
                  </a:ext>
                </a:extLst>
              </p:cNvPr>
              <p:cNvSpPr>
                <a:spLocks noGrp="1"/>
              </p:cNvSpPr>
              <p:nvPr>
                <p:ph idx="1"/>
              </p:nvPr>
            </p:nvSpPr>
            <p:spPr>
              <a:xfrm>
                <a:off x="457200" y="1600200"/>
                <a:ext cx="4876800" cy="4525963"/>
              </a:xfrm>
            </p:spPr>
            <p:txBody>
              <a:bodyPr>
                <a:normAutofit fontScale="77500" lnSpcReduction="20000"/>
              </a:bodyPr>
              <a:lstStyle/>
              <a:p>
                <a:r>
                  <a:rPr lang="en-US" dirty="0"/>
                  <a:t>Finally under elastic potential energy for rigid bodies, we can have not only regular (linear) springs, but also torsional springs.</a:t>
                </a:r>
              </a:p>
              <a:p>
                <a:r>
                  <a:rPr lang="en-US" dirty="0"/>
                  <a:t>The change in elastic potential energy for a torsional spring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up>
                              <m:r>
                                <a:rPr lang="en-US" i="1">
                                  <a:latin typeface="Cambria Math"/>
                                </a:rPr>
                                <m:t>2</m:t>
                              </m:r>
                            </m:sup>
                          </m:sSubSup>
                        </m:e>
                      </m:d>
                    </m:oMath>
                  </m:oMathPara>
                </a14:m>
                <a:endParaRPr lang="en-US" dirty="0"/>
              </a:p>
              <a:p>
                <a:pPr lvl="1"/>
                <a:r>
                  <a:rPr lang="en-US" dirty="0"/>
                  <a:t>k is the spring constant of the torsional spring</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 the spring is deformed from its resting position</a:t>
                </a:r>
              </a:p>
              <a:p>
                <a:endParaRPr lang="en-US" dirty="0"/>
              </a:p>
            </p:txBody>
          </p:sp>
        </mc:Choice>
        <mc:Fallback xmlns="">
          <p:sp>
            <p:nvSpPr>
              <p:cNvPr id="3" name="Content Placeholder 2">
                <a:extLst>
                  <a:ext uri="{FF2B5EF4-FFF2-40B4-BE49-F238E27FC236}">
                    <a16:creationId xmlns:a16="http://schemas.microsoft.com/office/drawing/2014/main" id="{5248E459-C2CB-4ADE-9BE9-9B9DE90E6E4C}"/>
                  </a:ext>
                </a:extLst>
              </p:cNvPr>
              <p:cNvSpPr>
                <a:spLocks noGrp="1" noRot="1" noChangeAspect="1" noMove="1" noResize="1" noEditPoints="1" noAdjustHandles="1" noChangeArrowheads="1" noChangeShapeType="1" noTextEdit="1"/>
              </p:cNvSpPr>
              <p:nvPr>
                <p:ph idx="1"/>
              </p:nvPr>
            </p:nvSpPr>
            <p:spPr>
              <a:xfrm>
                <a:off x="457200" y="1600200"/>
                <a:ext cx="4876800" cy="4525963"/>
              </a:xfrm>
              <a:blipFill>
                <a:blip r:embed="rId2"/>
                <a:stretch>
                  <a:fillRect l="-1750" t="-2561" r="-250"/>
                </a:stretch>
              </a:blipFill>
            </p:spPr>
            <p:txBody>
              <a:bodyPr/>
              <a:lstStyle/>
              <a:p>
                <a:r>
                  <a:rPr lang="en-US">
                    <a:noFill/>
                  </a:rPr>
                  <a:t> </a:t>
                </a:r>
              </a:p>
            </p:txBody>
          </p:sp>
        </mc:Fallback>
      </mc:AlternateContent>
      <p:pic>
        <p:nvPicPr>
          <p:cNvPr id="1026" name="Picture 2" descr="A mousetrap">
            <a:extLst>
              <a:ext uri="{FF2B5EF4-FFF2-40B4-BE49-F238E27FC236}">
                <a16:creationId xmlns:a16="http://schemas.microsoft.com/office/drawing/2014/main" id="{9F9E8C42-DAB8-4947-A19B-C88A0E9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00200"/>
            <a:ext cx="2623156" cy="165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pe Measure | Stanley tape measure PERMISSION TO USE: Pleas… | Flickr">
            <a:extLst>
              <a:ext uri="{FF2B5EF4-FFF2-40B4-BE49-F238E27FC236}">
                <a16:creationId xmlns:a16="http://schemas.microsoft.com/office/drawing/2014/main" id="{A2CF3E3B-83A1-4B53-B02C-F86CF267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515" y="3605213"/>
            <a:ext cx="2778525" cy="208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17D52-C3D6-403B-8767-80AE63AB4B98}"/>
              </a:ext>
            </a:extLst>
          </p:cNvPr>
          <p:cNvSpPr txBox="1"/>
          <p:nvPr/>
        </p:nvSpPr>
        <p:spPr>
          <a:xfrm>
            <a:off x="6078817" y="5659755"/>
            <a:ext cx="24679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Image by William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Warby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CC-BY-SA 4.0 </a:t>
            </a:r>
          </a:p>
        </p:txBody>
      </p:sp>
    </p:spTree>
    <p:extLst>
      <p:ext uri="{BB962C8B-B14F-4D97-AF65-F5344CB8AC3E}">
        <p14:creationId xmlns:p14="http://schemas.microsoft.com/office/powerpoint/2010/main" val="13225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and Energy Methods and Kinematics</a:t>
            </a:r>
          </a:p>
        </p:txBody>
      </p:sp>
      <p:sp>
        <p:nvSpPr>
          <p:cNvPr id="3" name="Content Placeholder 2"/>
          <p:cNvSpPr>
            <a:spLocks noGrp="1"/>
          </p:cNvSpPr>
          <p:nvPr>
            <p:ph idx="1"/>
          </p:nvPr>
        </p:nvSpPr>
        <p:spPr/>
        <p:txBody>
          <a:bodyPr>
            <a:normAutofit lnSpcReduction="10000"/>
          </a:bodyPr>
          <a:lstStyle/>
          <a:p>
            <a:r>
              <a:rPr lang="en-US" dirty="0"/>
              <a:t>One of the primary limitations of the work and energy method, is that it only results in a single equation.</a:t>
            </a:r>
          </a:p>
          <a:p>
            <a:r>
              <a:rPr lang="en-US" dirty="0"/>
              <a:t>Because we only have a single equation to work with, it is very important to be able to relate all the motions to one another using kinematics</a:t>
            </a:r>
          </a:p>
          <a:p>
            <a:pPr lvl="1"/>
            <a:r>
              <a:rPr lang="en-US" dirty="0"/>
              <a:t>Linear and angular velocities</a:t>
            </a:r>
          </a:p>
          <a:p>
            <a:pPr lvl="1"/>
            <a:r>
              <a:rPr lang="en-US" dirty="0"/>
              <a:t>Positions and displacements for potential energies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309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Work and Energy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495800"/>
              </a:xfrm>
            </p:spPr>
            <p:txBody>
              <a:bodyPr>
                <a:normAutofit fontScale="62500" lnSpcReduction="20000"/>
              </a:bodyPr>
              <a:lstStyle/>
              <a:p>
                <a:r>
                  <a:rPr lang="en-US" dirty="0"/>
                  <a:t>Solving a work and energy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forces</a:t>
                </a:r>
                <a:r>
                  <a:rPr lang="en-US" dirty="0"/>
                  <a:t> or </a:t>
                </a:r>
                <a:r>
                  <a:rPr lang="en-US" dirty="0">
                    <a:solidFill>
                      <a:srgbClr val="FF0000"/>
                    </a:solidFill>
                  </a:rPr>
                  <a:t>moments</a:t>
                </a:r>
                <a:r>
                  <a:rPr lang="en-US" dirty="0"/>
                  <a:t> that will do work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a:t>
                </a:r>
                <a:r>
                  <a:rPr lang="en-US" dirty="0"/>
                  <a:t> in each state</a:t>
                </a:r>
              </a:p>
              <a:p>
                <a:pPr marL="914400" lvl="1" indent="-514350"/>
                <a:r>
                  <a:rPr lang="en-US" dirty="0"/>
                  <a:t>Identify the change in </a:t>
                </a:r>
                <a:r>
                  <a:rPr lang="en-US" dirty="0">
                    <a:solidFill>
                      <a:schemeClr val="accent1"/>
                    </a:solidFill>
                  </a:rPr>
                  <a:t>height</a:t>
                </a:r>
                <a:r>
                  <a:rPr lang="en-US" dirty="0"/>
                  <a:t> if applicable</a:t>
                </a:r>
              </a:p>
              <a:p>
                <a:pPr marL="914400" lvl="1" indent="-514350"/>
                <a:r>
                  <a:rPr lang="en-US" dirty="0"/>
                  <a:t>Identify the </a:t>
                </a:r>
                <a:r>
                  <a:rPr lang="en-US" dirty="0">
                    <a:solidFill>
                      <a:schemeClr val="accent1"/>
                    </a:solidFill>
                  </a:rPr>
                  <a:t>‘x’</a:t>
                </a:r>
                <a:r>
                  <a:rPr lang="en-US" dirty="0"/>
                  <a:t> and </a:t>
                </a:r>
                <a:r>
                  <a:rPr lang="en-US" dirty="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a14:m>
                <a:r>
                  <a:rPr lang="en-US" dirty="0">
                    <a:solidFill>
                      <a:schemeClr val="accent1"/>
                    </a:solidFill>
                  </a:rPr>
                  <a:t>’</a:t>
                </a:r>
                <a:r>
                  <a:rPr lang="en-US" dirty="0"/>
                  <a:t> values for springs in the initial and final states if applicable</a:t>
                </a:r>
              </a:p>
              <a:p>
                <a:pPr marL="514350" indent="-514350">
                  <a:buFont typeface="+mj-lt"/>
                  <a:buAutoNum type="arabicPeriod"/>
                </a:pPr>
                <a:r>
                  <a:rPr lang="en-US" dirty="0"/>
                  <a:t>Use the diagram to put together the single conservation of energy equation, with included known and unknown values.</a:t>
                </a:r>
              </a:p>
              <a:p>
                <a:pPr marL="914400" lvl="1" indent="-514350"/>
                <a14:m>
                  <m:oMath xmlns:m="http://schemas.openxmlformats.org/officeDocument/2006/math">
                    <m:r>
                      <m:rPr>
                        <m:sty m:val="p"/>
                      </m:rPr>
                      <a:rPr lang="en-US">
                        <a:latin typeface="Cambria Math"/>
                      </a:rPr>
                      <m:t>W</m:t>
                    </m:r>
                    <m:r>
                      <a:rPr lang="en-US">
                        <a:latin typeface="Cambria Math"/>
                      </a:rPr>
                      <m:t>=∆</m:t>
                    </m:r>
                    <m:r>
                      <m:rPr>
                        <m:sty m:val="p"/>
                      </m:rPr>
                      <a:rPr lang="en-US">
                        <a:latin typeface="Cambria Math"/>
                        <a:ea typeface="Cambria Math"/>
                      </a:rPr>
                      <m:t>KE</m:t>
                    </m:r>
                    <m:r>
                      <a:rPr lang="en-US">
                        <a:latin typeface="Cambria Math"/>
                        <a:ea typeface="Cambria Math"/>
                      </a:rPr>
                      <m:t>+∆</m:t>
                    </m:r>
                    <m:r>
                      <m:rPr>
                        <m:sty m:val="p"/>
                      </m:rPr>
                      <a:rPr lang="en-US">
                        <a:latin typeface="Cambria Math"/>
                        <a:ea typeface="Cambria Math"/>
                      </a:rPr>
                      <m:t>PE</m:t>
                    </m:r>
                  </m:oMath>
                </a14:m>
                <a:endParaRPr lang="en-US" dirty="0"/>
              </a:p>
              <a:p>
                <a:pPr marL="914400" lvl="1" indent="-514350"/>
                <a:r>
                  <a:rPr lang="en-US" dirty="0"/>
                  <a:t>If you have more than one unknown you will need to come up with additional equations relating the unknowns you have.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815" t="-2035"/>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lnSpcReduction="10000"/>
          </a:bodyPr>
          <a:lstStyle/>
          <a:p>
            <a:r>
              <a:rPr lang="en-US" b="0" i="0" dirty="0">
                <a:solidFill>
                  <a:srgbClr val="000000"/>
                </a:solidFill>
                <a:effectLst/>
                <a:latin typeface="Arial" panose="020B0604020202020204" pitchFamily="34" charset="0"/>
              </a:rPr>
              <a:t>If a couple moment M=(θ</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+2θ+2)Nm is applied to a disk, determine the work of the couple moment after the disk has rotated 4 times. What would be the sign of the work if the moment was applied in the opposite direction?</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1026" name="Picture 2" descr="Problem 3 Diagram">
            <a:extLst>
              <a:ext uri="{FF2B5EF4-FFF2-40B4-BE49-F238E27FC236}">
                <a16:creationId xmlns:a16="http://schemas.microsoft.com/office/drawing/2014/main" id="{500FF690-A72F-4CB1-9066-4FCF72749B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1960" y="1398588"/>
            <a:ext cx="362204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0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and Energy Method</a:t>
            </a:r>
          </a:p>
        </p:txBody>
      </p:sp>
      <p:sp>
        <p:nvSpPr>
          <p:cNvPr id="3" name="Content Placeholder 2"/>
          <p:cNvSpPr>
            <a:spLocks noGrp="1"/>
          </p:cNvSpPr>
          <p:nvPr>
            <p:ph idx="1"/>
          </p:nvPr>
        </p:nvSpPr>
        <p:spPr/>
        <p:txBody>
          <a:bodyPr>
            <a:normAutofit fontScale="92500" lnSpcReduction="20000"/>
          </a:bodyPr>
          <a:lstStyle/>
          <a:p>
            <a:r>
              <a:rPr lang="en-US" dirty="0"/>
              <a:t>The work energy method is best summarized as this...</a:t>
            </a:r>
          </a:p>
          <a:p>
            <a:pPr marL="0" indent="0" algn="ctr">
              <a:buNone/>
            </a:pPr>
            <a:r>
              <a:rPr lang="en-US" b="1" dirty="0"/>
              <a:t>“The work done to a system will be equal to the change in the system’s energy”</a:t>
            </a:r>
          </a:p>
          <a:p>
            <a:r>
              <a:rPr lang="en-US" dirty="0"/>
              <a:t>Work is...</a:t>
            </a:r>
          </a:p>
          <a:p>
            <a:pPr lvl="1"/>
            <a:r>
              <a:rPr lang="en-US" dirty="0"/>
              <a:t>A force applied over a distance</a:t>
            </a:r>
          </a:p>
          <a:p>
            <a:r>
              <a:rPr lang="en-US" dirty="0"/>
              <a:t>Energy is...</a:t>
            </a:r>
          </a:p>
          <a:p>
            <a:pPr lvl="1"/>
            <a:r>
              <a:rPr lang="en-US" dirty="0"/>
              <a:t>Translational or Rotational Kinetic Energy</a:t>
            </a:r>
          </a:p>
          <a:p>
            <a:pPr lvl="1"/>
            <a:r>
              <a:rPr lang="en-US" dirty="0"/>
              <a:t>Gravitational or Elastic Potential Energy (a replacement for work done by gravity forces or work done by elastic / spring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a:bodyPr>
          <a:lstStyle/>
          <a:p>
            <a:r>
              <a:rPr lang="en-US" b="0" i="0" dirty="0">
                <a:solidFill>
                  <a:srgbClr val="000000"/>
                </a:solidFill>
                <a:effectLst/>
                <a:latin typeface="Arial" panose="020B0604020202020204" pitchFamily="34" charset="0"/>
              </a:rPr>
              <a:t>A crane lifts a crate with mass 30kg using a cable. If the crane applies a force of 400N and lifts it up to a height of 5m, determine the work done by both the crane and gravity, and the crate’s final velocity if it started from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2050" name="Picture 2" descr="Problem 4 Diagram">
            <a:extLst>
              <a:ext uri="{FF2B5EF4-FFF2-40B4-BE49-F238E27FC236}">
                <a16:creationId xmlns:a16="http://schemas.microsoft.com/office/drawing/2014/main" id="{DF3EB2B5-BF6A-45A5-B9E9-FF5DF59DEE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7879" y="1438274"/>
            <a:ext cx="3257021" cy="48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96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70000" lnSpcReduction="20000"/>
          </a:bodyPr>
          <a:lstStyle/>
          <a:p>
            <a:r>
              <a:rPr lang="en-US" b="0" i="0" dirty="0">
                <a:solidFill>
                  <a:srgbClr val="000000"/>
                </a:solidFill>
                <a:effectLst/>
                <a:latin typeface="Arial" panose="020B0604020202020204" pitchFamily="34" charset="0"/>
              </a:rPr>
              <a:t>Find the potential energy at point A and at point C. Determine which location has greater potential energy. The collar has mass m=0.8kg and the spring has a constant k=600 N/m. Point A is located a horizontal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=0.6m away from the wall while point C is located a vertical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C</a:t>
            </a:r>
            <a:r>
              <a:rPr lang="en-US" b="0" i="0" dirty="0">
                <a:solidFill>
                  <a:srgbClr val="000000"/>
                </a:solidFill>
                <a:effectLst/>
                <a:latin typeface="Arial" panose="020B0604020202020204" pitchFamily="34" charset="0"/>
              </a:rPr>
              <a:t>=1.3 m below point O on the diagram. Point B is located a vertical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=0.9 m below point A and the track has a radius r=0.2 m. The unstretched length of the spring is l</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=0.12 m.</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21</a:t>
            </a:fld>
            <a:endParaRPr lang="en-US"/>
          </a:p>
        </p:txBody>
      </p:sp>
      <p:pic>
        <p:nvPicPr>
          <p:cNvPr id="3074" name="Picture 2" descr="Problem 5 Diagram">
            <a:extLst>
              <a:ext uri="{FF2B5EF4-FFF2-40B4-BE49-F238E27FC236}">
                <a16:creationId xmlns:a16="http://schemas.microsoft.com/office/drawing/2014/main" id="{D07AA8FD-D7D3-421E-AA4D-8DFAD0436B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4172" y="1981200"/>
            <a:ext cx="410125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36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077200" cy="2362201"/>
          </a:xfrm>
        </p:spPr>
        <p:txBody>
          <a:bodyPr>
            <a:normAutofit fontScale="55000" lnSpcReduction="20000"/>
          </a:bodyPr>
          <a:lstStyle/>
          <a:p>
            <a:r>
              <a:rPr lang="en-US" b="0" i="0" dirty="0">
                <a:solidFill>
                  <a:srgbClr val="000000"/>
                </a:solidFill>
                <a:effectLst/>
                <a:latin typeface="Arial" panose="020B0604020202020204" pitchFamily="34" charset="0"/>
              </a:rPr>
              <a:t>A lazy engineer is designing a robot to move things for him. He places a hub motor inside a 2.5 kg disk such that a couple moment of M=2.943 Nm is applied. If the attached package has a mass m=5 Kg and the coefficients of kinetic friction and static friction for between all objects are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=0.2 and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s</a:t>
            </a:r>
            <a:r>
              <a:rPr lang="en-US" b="0" i="0" dirty="0">
                <a:solidFill>
                  <a:srgbClr val="000000"/>
                </a:solidFill>
                <a:effectLst/>
                <a:latin typeface="Arial" panose="020B0604020202020204" pitchFamily="34" charset="0"/>
              </a:rPr>
              <a:t>=0.4 respectively, determine the angular velocity of the disk after its center of mass has travelled a distance d=0.5 m. Assume the disk rolls without slipping and the package does not tip. The disk has a radius r=0.3 m, the spring constant is k=100 N/m and the spring is unstretched originally.</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pic>
        <p:nvPicPr>
          <p:cNvPr id="4098" name="Picture 2" descr="Problem 6 Diagram">
            <a:extLst>
              <a:ext uri="{FF2B5EF4-FFF2-40B4-BE49-F238E27FC236}">
                <a16:creationId xmlns:a16="http://schemas.microsoft.com/office/drawing/2014/main" id="{7DFA6001-0F71-427D-9246-4F97C21831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814405"/>
            <a:ext cx="5257800" cy="30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5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62500" lnSpcReduction="20000"/>
          </a:bodyPr>
          <a:lstStyle/>
          <a:p>
            <a:r>
              <a:rPr lang="en-US" b="0" i="0" dirty="0">
                <a:solidFill>
                  <a:srgbClr val="000000"/>
                </a:solidFill>
                <a:effectLst/>
                <a:latin typeface="Arial" panose="020B0604020202020204" pitchFamily="34" charset="0"/>
              </a:rPr>
              <a:t>For a summer, you’ve taken a job at your uncle’s auto shop. You pull on the left side of a chain wrapped around a pulley with a force of F=50 N. The pulley has a mass m=20 Kg and a radius r=0.2 m. If the chain has a mass of 3.4 Kg/m, determine the angular velocity of the pulley after it has rotated θ=90 degrees. There is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=3 m of chain hanging off the left side and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=2 m hanging off the right side of the pulley. Assume the chain does not slip and that the system was released from rest just before you pulled on it. Assume the pulley can be modelled as a disk.</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23</a:t>
            </a:fld>
            <a:endParaRPr lang="en-US"/>
          </a:p>
        </p:txBody>
      </p:sp>
      <p:pic>
        <p:nvPicPr>
          <p:cNvPr id="5122" name="Picture 2" descr="Problem 7 Diagram">
            <a:extLst>
              <a:ext uri="{FF2B5EF4-FFF2-40B4-BE49-F238E27FC236}">
                <a16:creationId xmlns:a16="http://schemas.microsoft.com/office/drawing/2014/main" id="{F1BA0F9D-BF0F-4443-9562-6F84D5F16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417637"/>
            <a:ext cx="3276600" cy="485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40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85000" lnSpcReduction="10000"/>
          </a:bodyPr>
          <a:lstStyle/>
          <a:p>
            <a:r>
              <a:rPr lang="en-US" b="0" i="0" dirty="0">
                <a:solidFill>
                  <a:srgbClr val="000000"/>
                </a:solidFill>
                <a:effectLst/>
                <a:latin typeface="Arial" panose="020B0604020202020204" pitchFamily="34" charset="0"/>
              </a:rPr>
              <a:t>A 30kg sheet of ice with length l=1.5 m at an angle θ=30 degrees has a force F=650 N applied at B. Determine the magnitude of the angular velocity of the plank when it reaches a vertical position. Assume the sheet acts like a thin plate and that contact between the sheet and all surfaces is frictionless.</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pic>
        <p:nvPicPr>
          <p:cNvPr id="6146" name="Picture 2" descr="Problem 8 Diagram">
            <a:extLst>
              <a:ext uri="{FF2B5EF4-FFF2-40B4-BE49-F238E27FC236}">
                <a16:creationId xmlns:a16="http://schemas.microsoft.com/office/drawing/2014/main" id="{5D9997BC-C1BA-4B57-BB28-7EA72D9F21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582" y="1829594"/>
            <a:ext cx="448341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42E8-B744-45F7-A7C1-E3D5260B047A}"/>
              </a:ext>
            </a:extLst>
          </p:cNvPr>
          <p:cNvSpPr>
            <a:spLocks noGrp="1"/>
          </p:cNvSpPr>
          <p:nvPr>
            <p:ph type="title"/>
          </p:nvPr>
        </p:nvSpPr>
        <p:spPr/>
        <p:txBody>
          <a:bodyPr/>
          <a:lstStyle/>
          <a:p>
            <a:r>
              <a:rPr lang="en-US" dirty="0"/>
              <a:t>The Conservation of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D6F69-87BB-4F0B-88AD-B40B45376435}"/>
                  </a:ext>
                </a:extLst>
              </p:cNvPr>
              <p:cNvSpPr>
                <a:spLocks noGrp="1"/>
              </p:cNvSpPr>
              <p:nvPr>
                <p:ph idx="1"/>
              </p:nvPr>
            </p:nvSpPr>
            <p:spPr/>
            <p:txBody>
              <a:bodyPr>
                <a:normAutofit lnSpcReduction="10000"/>
              </a:bodyPr>
              <a:lstStyle/>
              <a:p>
                <a:r>
                  <a:rPr lang="en-US" dirty="0"/>
                  <a:t>If we put all of the pieces together in a single equation, we wind up with the conservation of energy equation.</a:t>
                </a:r>
              </a:p>
              <a:p>
                <a:pPr marL="0" indent="0">
                  <a:buNone/>
                </a:pPr>
                <a:endParaRPr lang="en-US"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3600">
                          <a:latin typeface="Cambria Math"/>
                        </a:rPr>
                        <m:t>W</m:t>
                      </m:r>
                      <m:r>
                        <a:rPr lang="en-US" sz="3600">
                          <a:latin typeface="Cambria Math"/>
                        </a:rPr>
                        <m:t>=∆</m:t>
                      </m:r>
                      <m:r>
                        <m:rPr>
                          <m:sty m:val="p"/>
                        </m:rPr>
                        <a:rPr lang="en-US" sz="3600">
                          <a:latin typeface="Cambria Math"/>
                          <a:ea typeface="Cambria Math"/>
                        </a:rPr>
                        <m:t>KE</m:t>
                      </m:r>
                      <m:r>
                        <a:rPr lang="en-US" sz="3600">
                          <a:latin typeface="Cambria Math"/>
                          <a:ea typeface="Cambria Math"/>
                        </a:rPr>
                        <m:t>+∆</m:t>
                      </m:r>
                      <m:r>
                        <m:rPr>
                          <m:sty m:val="p"/>
                        </m:rPr>
                        <a:rPr lang="en-US" sz="3600">
                          <a:latin typeface="Cambria Math"/>
                          <a:ea typeface="Cambria Math"/>
                        </a:rPr>
                        <m:t>PE</m:t>
                      </m:r>
                    </m:oMath>
                  </m:oMathPara>
                </a14:m>
                <a:endParaRPr lang="en-US" sz="3600" dirty="0"/>
              </a:p>
              <a:p>
                <a:endParaRPr lang="en-US" dirty="0"/>
              </a:p>
              <a:p>
                <a:r>
                  <a:rPr lang="en-US" dirty="0"/>
                  <a:t>All work an energy equations will start with this simple equation, which will be adapted based on what we know.</a:t>
                </a:r>
              </a:p>
              <a:p>
                <a:endParaRPr lang="en-US" dirty="0"/>
              </a:p>
            </p:txBody>
          </p:sp>
        </mc:Choice>
        <mc:Fallback xmlns="">
          <p:sp>
            <p:nvSpPr>
              <p:cNvPr id="3" name="Content Placeholder 2">
                <a:extLst>
                  <a:ext uri="{FF2B5EF4-FFF2-40B4-BE49-F238E27FC236}">
                    <a16:creationId xmlns:a16="http://schemas.microsoft.com/office/drawing/2014/main" id="{C1FD6F69-87BB-4F0B-88AD-B40B45376435}"/>
                  </a:ext>
                </a:extLst>
              </p:cNvPr>
              <p:cNvSpPr>
                <a:spLocks noGrp="1" noRot="1" noChangeAspect="1" noMove="1" noResize="1" noEditPoints="1" noAdjustHandles="1" noChangeArrowheads="1" noChangeShapeType="1" noTextEdit="1"/>
              </p:cNvSpPr>
              <p:nvPr>
                <p:ph idx="1"/>
              </p:nvPr>
            </p:nvSpPr>
            <p:spPr>
              <a:blipFill>
                <a:blip r:embed="rId2"/>
                <a:stretch>
                  <a:fillRect l="-1704" t="-2830" b="-2561"/>
                </a:stretch>
              </a:blipFill>
            </p:spPr>
            <p:txBody>
              <a:bodyPr/>
              <a:lstStyle/>
              <a:p>
                <a:r>
                  <a:rPr lang="en-US">
                    <a:noFill/>
                  </a:rPr>
                  <a:t> </a:t>
                </a:r>
              </a:p>
            </p:txBody>
          </p:sp>
        </mc:Fallback>
      </mc:AlternateContent>
    </p:spTree>
    <p:extLst>
      <p:ext uri="{BB962C8B-B14F-4D97-AF65-F5344CB8AC3E}">
        <p14:creationId xmlns:p14="http://schemas.microsoft.com/office/powerpoint/2010/main" val="16295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0983-4896-49A1-AF9D-F5FE15AC92D1}"/>
              </a:ext>
            </a:extLst>
          </p:cNvPr>
          <p:cNvSpPr>
            <a:spLocks noGrp="1"/>
          </p:cNvSpPr>
          <p:nvPr>
            <p:ph type="title"/>
          </p:nvPr>
        </p:nvSpPr>
        <p:spPr/>
        <p:txBody>
          <a:bodyPr>
            <a:normAutofit fontScale="90000"/>
          </a:bodyPr>
          <a:lstStyle/>
          <a:p>
            <a:r>
              <a:rPr lang="en-US" dirty="0"/>
              <a:t>Conservation of Energy for Particles Review</a:t>
            </a:r>
          </a:p>
        </p:txBody>
      </p:sp>
      <p:sp>
        <p:nvSpPr>
          <p:cNvPr id="3" name="Content Placeholder 2">
            <a:extLst>
              <a:ext uri="{FF2B5EF4-FFF2-40B4-BE49-F238E27FC236}">
                <a16:creationId xmlns:a16="http://schemas.microsoft.com/office/drawing/2014/main" id="{CC356B5F-8C44-457A-8920-CED107C65D94}"/>
              </a:ext>
            </a:extLst>
          </p:cNvPr>
          <p:cNvSpPr>
            <a:spLocks noGrp="1"/>
          </p:cNvSpPr>
          <p:nvPr>
            <p:ph idx="1"/>
          </p:nvPr>
        </p:nvSpPr>
        <p:spPr>
          <a:xfrm>
            <a:off x="457200" y="1600201"/>
            <a:ext cx="8229600" cy="685800"/>
          </a:xfrm>
        </p:spPr>
        <p:txBody>
          <a:bodyPr>
            <a:normAutofit fontScale="85000" lnSpcReduction="10000"/>
          </a:bodyPr>
          <a:lstStyle/>
          <a:p>
            <a:r>
              <a:rPr lang="en-US" dirty="0"/>
              <a:t>For particles, we had the following basic definitions…</a:t>
            </a:r>
          </a:p>
          <a:p>
            <a:pPr lvl="1"/>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pPr algn="ctr"/>
                          <a14:m>
                            <m:oMath xmlns:m="http://schemas.openxmlformats.org/officeDocument/2006/math">
                              <m:r>
                                <a:rPr lang="en-US" sz="2400" smtClean="0">
                                  <a:latin typeface="Cambria Math" panose="02040503050406030204" pitchFamily="18" charset="0"/>
                                </a:rPr>
                                <m:t>𝑊</m:t>
                              </m:r>
                              <m:r>
                                <a:rPr lang="en-US" sz="2400">
                                  <a:latin typeface="Cambria Math" panose="02040503050406030204" pitchFamily="18" charset="0"/>
                                </a:rPr>
                                <m:t>=</m:t>
                              </m:r>
                              <m:r>
                                <a:rPr lang="en-US" sz="2400" smtClean="0">
                                  <a:latin typeface="Cambria Math" panose="02040503050406030204" pitchFamily="18" charset="0"/>
                                </a:rPr>
                                <m:t>𝐹</m:t>
                              </m:r>
                              <m:r>
                                <a:rPr lang="en-US" sz="2400">
                                  <a:latin typeface="Cambria Math" panose="02040503050406030204" pitchFamily="18" charset="0"/>
                                </a:rPr>
                                <m:t>∗</m:t>
                              </m:r>
                              <m:r>
                                <a:rPr lang="en-US" sz="2400">
                                  <a:latin typeface="Cambria Math" panose="02040503050406030204" pitchFamily="18" charset="0"/>
                                </a:rPr>
                                <m:t>𝑑</m:t>
                              </m:r>
                            </m:oMath>
                          </a14:m>
                          <a:r>
                            <a:rPr lang="en-US" sz="2400" dirty="0"/>
                            <a:t> </a:t>
                          </a:r>
                          <a:r>
                            <a:rPr lang="en-US" sz="2400" baseline="0" dirty="0"/>
                            <a:t> </a:t>
                          </a:r>
                          <a:r>
                            <a:rPr lang="en-US" sz="2400" baseline="0" dirty="0">
                              <a:solidFill>
                                <a:schemeClr val="bg1">
                                  <a:lumMod val="75000"/>
                                </a:schemeClr>
                              </a:solidFill>
                            </a:rPr>
                            <a:t>o</a:t>
                          </a:r>
                          <a:r>
                            <a:rPr lang="en-US" sz="2400" dirty="0">
                              <a:solidFill>
                                <a:schemeClr val="bg1">
                                  <a:lumMod val="75000"/>
                                </a:schemeClr>
                              </a:solidFill>
                            </a:rPr>
                            <a:t>r</a:t>
                          </a:r>
                          <a:r>
                            <a:rPr lang="en-US" sz="2400" baseline="0" dirty="0"/>
                            <a:t>  </a:t>
                          </a:r>
                          <a14:m>
                            <m:oMath xmlns:m="http://schemas.openxmlformats.org/officeDocument/2006/math">
                              <m:r>
                                <a:rPr lang="en-US" sz="2400" b="0" i="1" smtClean="0">
                                  <a:latin typeface="Cambria Math" panose="02040503050406030204" pitchFamily="18" charset="0"/>
                                </a:rPr>
                                <m:t>𝑊</m:t>
                              </m:r>
                              <m:r>
                                <a:rPr lang="en-US" sz="2400" i="1">
                                  <a:latin typeface="Cambria Math"/>
                                </a:rPr>
                                <m:t>=</m:t>
                              </m:r>
                              <m:nary>
                                <m:naryP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a:rPr>
                                    <m:t>𝑑𝑥</m:t>
                                  </m:r>
                                </m:e>
                              </m:nary>
                            </m:oMath>
                          </a14:m>
                          <a:endParaRPr lang="en-US" sz="2400" dirty="0"/>
                        </a:p>
                      </a:txBody>
                      <a:tcPr anchor="ctr"/>
                    </a:tc>
                    <a:extLst>
                      <a:ext uri="{0D108BD9-81ED-4DB2-BD59-A6C34878D82A}">
                        <a16:rowId xmlns:a16="http://schemas.microsoft.com/office/drawing/2014/main" val="1488300803"/>
                      </a:ext>
                    </a:extLst>
                  </a:tr>
                  <a:tr h="795283">
                    <a:tc>
                      <a:txBody>
                        <a:bodyPr/>
                        <a:lstStyle/>
                        <a:p>
                          <a:pPr algn="r"/>
                          <a:r>
                            <a:rPr lang="en-US" sz="2400" dirty="0"/>
                            <a:t>Change in Kinetic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𝐾</m:t>
                                </m:r>
                                <m:r>
                                  <a:rPr lang="en-US" sz="2400" i="1">
                                    <a:latin typeface="Cambria Math"/>
                                  </a:rPr>
                                  <m:t>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𝑓</m:t>
                                        </m:r>
                                      </m:sub>
                                    </m:sSub>
                                  </m:e>
                                  <m:sup>
                                    <m:r>
                                      <a:rPr lang="en-US" sz="2400" i="1">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2856279880"/>
                      </a:ext>
                    </a:extLst>
                  </a:tr>
                  <a:tr h="795283">
                    <a:tc>
                      <a:txBody>
                        <a:bodyPr/>
                        <a:lstStyle/>
                        <a:p>
                          <a:pPr algn="r"/>
                          <a:r>
                            <a:rPr lang="en-US" sz="2400" dirty="0"/>
                            <a:t>Change in Gravitational Potential Energy: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r>
                                  <a:rPr lang="en-US" sz="2400" b="0" i="1" smtClean="0">
                                    <a:latin typeface="Cambria Math"/>
                                  </a:rPr>
                                  <m:t>𝑚𝑔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h</m:t>
                                </m:r>
                              </m:oMath>
                            </m:oMathPara>
                          </a14:m>
                          <a:endParaRPr lang="en-US" sz="2400" dirty="0"/>
                        </a:p>
                      </a:txBody>
                      <a:tcPr anchor="ctr"/>
                    </a:tc>
                    <a:extLst>
                      <a:ext uri="{0D108BD9-81ED-4DB2-BD59-A6C34878D82A}">
                        <a16:rowId xmlns:a16="http://schemas.microsoft.com/office/drawing/2014/main" val="1643601645"/>
                      </a:ext>
                    </a:extLst>
                  </a:tr>
                  <a:tr h="795283">
                    <a:tc>
                      <a:txBody>
                        <a:bodyPr/>
                        <a:lstStyle/>
                        <a:p>
                          <a:pPr algn="r"/>
                          <a:r>
                            <a:rPr lang="en-US" sz="2400" dirty="0"/>
                            <a:t>Change in Elastic Potential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2</m:t>
                                    </m:r>
                                  </m:den>
                                </m:f>
                                <m:r>
                                  <a:rPr lang="en-US" sz="2400" b="0" i="1" smtClean="0">
                                    <a:latin typeface="Cambria Math"/>
                                  </a:rPr>
                                  <m:t>𝑘</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𝑓</m:t>
                                        </m:r>
                                      </m:sub>
                                    </m:sSub>
                                  </m:e>
                                  <m:sup>
                                    <m:r>
                                      <a:rPr lang="en-US" sz="2400" b="0" i="1" smtClean="0">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𝑘</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1070927768"/>
                      </a:ext>
                    </a:extLst>
                  </a:tr>
                </a:tbl>
              </a:graphicData>
            </a:graphic>
          </p:graphicFrame>
        </mc:Choice>
        <mc:Fallback xmlns="">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211329011"/>
                  </p:ext>
                </p:extLst>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endParaRPr lang="en-US"/>
                        </a:p>
                      </a:txBody>
                      <a:tcPr anchor="ctr">
                        <a:blipFill>
                          <a:blip r:embed="rId2"/>
                          <a:stretch>
                            <a:fillRect l="-62385" t="-75969" r="-262" b="-378295"/>
                          </a:stretch>
                        </a:blipFill>
                      </a:tcPr>
                    </a:tc>
                    <a:extLst>
                      <a:ext uri="{0D108BD9-81ED-4DB2-BD59-A6C34878D82A}">
                        <a16:rowId xmlns:a16="http://schemas.microsoft.com/office/drawing/2014/main" val="1488300803"/>
                      </a:ext>
                    </a:extLst>
                  </a:tr>
                  <a:tr h="822960">
                    <a:tc>
                      <a:txBody>
                        <a:bodyPr/>
                        <a:lstStyle/>
                        <a:p>
                          <a:pPr algn="r"/>
                          <a:r>
                            <a:rPr lang="en-US" sz="2400" dirty="0"/>
                            <a:t>Change in Kinetic Energy:</a:t>
                          </a:r>
                        </a:p>
                      </a:txBody>
                      <a:tcPr anchor="ctr"/>
                    </a:tc>
                    <a:tc>
                      <a:txBody>
                        <a:bodyPr/>
                        <a:lstStyle/>
                        <a:p>
                          <a:endParaRPr lang="en-US"/>
                        </a:p>
                      </a:txBody>
                      <a:tcPr anchor="ctr">
                        <a:blipFill>
                          <a:blip r:embed="rId2"/>
                          <a:stretch>
                            <a:fillRect l="-62385" t="-168148" r="-262" b="-261481"/>
                          </a:stretch>
                        </a:blipFill>
                      </a:tcPr>
                    </a:tc>
                    <a:extLst>
                      <a:ext uri="{0D108BD9-81ED-4DB2-BD59-A6C34878D82A}">
                        <a16:rowId xmlns:a16="http://schemas.microsoft.com/office/drawing/2014/main" val="2856279880"/>
                      </a:ext>
                    </a:extLst>
                  </a:tr>
                  <a:tr h="1188720">
                    <a:tc>
                      <a:txBody>
                        <a:bodyPr/>
                        <a:lstStyle/>
                        <a:p>
                          <a:pPr algn="r"/>
                          <a:r>
                            <a:rPr lang="en-US" sz="2400" dirty="0"/>
                            <a:t>Change in Gravitational Potential Energy:</a:t>
                          </a:r>
                        </a:p>
                      </a:txBody>
                      <a:tcPr anchor="ctr"/>
                    </a:tc>
                    <a:tc>
                      <a:txBody>
                        <a:bodyPr/>
                        <a:lstStyle/>
                        <a:p>
                          <a:endParaRPr lang="en-US"/>
                        </a:p>
                      </a:txBody>
                      <a:tcPr anchor="ctr">
                        <a:blipFill>
                          <a:blip r:embed="rId2"/>
                          <a:stretch>
                            <a:fillRect l="-62385" t="-184694" r="-262" b="-80102"/>
                          </a:stretch>
                        </a:blipFill>
                      </a:tcPr>
                    </a:tc>
                    <a:extLst>
                      <a:ext uri="{0D108BD9-81ED-4DB2-BD59-A6C34878D82A}">
                        <a16:rowId xmlns:a16="http://schemas.microsoft.com/office/drawing/2014/main" val="1643601645"/>
                      </a:ext>
                    </a:extLst>
                  </a:tr>
                  <a:tr h="822960">
                    <a:tc>
                      <a:txBody>
                        <a:bodyPr/>
                        <a:lstStyle/>
                        <a:p>
                          <a:pPr algn="r"/>
                          <a:r>
                            <a:rPr lang="en-US" sz="2400" dirty="0"/>
                            <a:t>Change in Elastic Potential Energy:</a:t>
                          </a:r>
                        </a:p>
                      </a:txBody>
                      <a:tcPr anchor="ctr"/>
                    </a:tc>
                    <a:tc>
                      <a:txBody>
                        <a:bodyPr/>
                        <a:lstStyle/>
                        <a:p>
                          <a:endParaRPr lang="en-US"/>
                        </a:p>
                      </a:txBody>
                      <a:tcPr anchor="ctr">
                        <a:blipFill>
                          <a:blip r:embed="rId2"/>
                          <a:stretch>
                            <a:fillRect l="-62385" t="-413333" r="-262" b="-16296"/>
                          </a:stretch>
                        </a:blipFill>
                      </a:tcPr>
                    </a:tc>
                    <a:extLst>
                      <a:ext uri="{0D108BD9-81ED-4DB2-BD59-A6C34878D82A}">
                        <a16:rowId xmlns:a16="http://schemas.microsoft.com/office/drawing/2014/main" val="1070927768"/>
                      </a:ext>
                    </a:extLst>
                  </a:tr>
                </a:tbl>
              </a:graphicData>
            </a:graphic>
          </p:graphicFrame>
        </mc:Fallback>
      </mc:AlternateContent>
    </p:spTree>
    <p:extLst>
      <p:ext uri="{BB962C8B-B14F-4D97-AF65-F5344CB8AC3E}">
        <p14:creationId xmlns:p14="http://schemas.microsoft.com/office/powerpoint/2010/main" val="381431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and Energy for Rigid Bodies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With rigid bodies, we now allow for rotation.</a:t>
                </a:r>
              </a:p>
              <a:p>
                <a:r>
                  <a:rPr lang="en-US" dirty="0"/>
                  <a:t>We will still be using the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ea typeface="Cambria Math"/>
                        </a:rPr>
                        <m:t>𝐾𝐸</m:t>
                      </m:r>
                      <m:r>
                        <a:rPr lang="en-US" b="0" i="1" smtClean="0">
                          <a:latin typeface="Cambria Math"/>
                          <a:ea typeface="Cambria Math"/>
                        </a:rPr>
                        <m:t>+ ∆</m:t>
                      </m:r>
                      <m:r>
                        <a:rPr lang="en-US" b="0" i="1" smtClean="0">
                          <a:latin typeface="Cambria Math"/>
                          <a:ea typeface="Cambria Math"/>
                        </a:rPr>
                        <m:t>𝑃𝐸</m:t>
                      </m:r>
                    </m:oMath>
                  </m:oMathPara>
                </a14:m>
                <a:endParaRPr lang="en-US" dirty="0"/>
              </a:p>
              <a:p>
                <a:r>
                  <a:rPr lang="en-US" dirty="0"/>
                  <a:t>Now however we will also need to include</a:t>
                </a:r>
              </a:p>
              <a:p>
                <a:pPr lvl="1"/>
                <a:r>
                  <a:rPr lang="en-US" dirty="0"/>
                  <a:t>The work done by moments/couples, as a new part of work.</a:t>
                </a:r>
              </a:p>
              <a:p>
                <a:pPr lvl="1"/>
                <a:r>
                  <a:rPr lang="en-US" dirty="0"/>
                  <a:t>Rotational kinetic energy, as a new part of the kinetic energy.</a:t>
                </a:r>
              </a:p>
              <a:p>
                <a:pPr lvl="1"/>
                <a:r>
                  <a:rPr lang="en-US" dirty="0"/>
                  <a:t>Torsional spring energies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3432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rmAutofit fontScale="85000" lnSpcReduction="20000"/>
              </a:bodyPr>
              <a:lstStyle/>
              <a:p>
                <a:r>
                  <a:rPr lang="en-US" dirty="0"/>
                  <a:t>The work done by a moment exerted on a rigid body will be...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rPr>
                        <m:t>𝑀</m:t>
                      </m:r>
                      <m:r>
                        <a:rPr lang="en-US" b="0" i="1" smtClean="0">
                          <a:latin typeface="Cambria Math"/>
                        </a:rPr>
                        <m:t> ∗ ∆</m:t>
                      </m:r>
                      <m:r>
                        <a:rPr lang="en-US" b="0" i="1" smtClean="0">
                          <a:latin typeface="Cambria Math"/>
                          <a:ea typeface="Cambria Math"/>
                        </a:rPr>
                        <m:t>𝜃</m:t>
                      </m:r>
                    </m:oMath>
                  </m:oMathPara>
                </a14:m>
                <a:endParaRPr lang="en-US" dirty="0"/>
              </a:p>
              <a:p>
                <a:r>
                  <a:rPr lang="en-US" dirty="0"/>
                  <a:t>Where...</a:t>
                </a:r>
              </a:p>
              <a:p>
                <a:pPr lvl="1"/>
                <a:r>
                  <a:rPr lang="en-US" dirty="0"/>
                  <a:t>W is the work done</a:t>
                </a:r>
              </a:p>
              <a:p>
                <a:pPr lvl="1"/>
                <a:r>
                  <a:rPr lang="en-US" dirty="0"/>
                  <a:t>M is the magnitude of the moment</a:t>
                </a:r>
              </a:p>
              <a:p>
                <a:pPr lvl="1"/>
                <a14:m>
                  <m:oMath xmlns:m="http://schemas.openxmlformats.org/officeDocument/2006/math">
                    <m:r>
                      <a:rPr lang="en-US" i="1">
                        <a:latin typeface="Cambria Math"/>
                        <a:ea typeface="Cambria Math"/>
                      </a:rPr>
                      <m:t>∆</m:t>
                    </m:r>
                    <m:r>
                      <a:rPr lang="en-US" i="1">
                        <a:latin typeface="Cambria Math"/>
                        <a:ea typeface="Cambria Math"/>
                      </a:rPr>
                      <m:t>𝜃</m:t>
                    </m:r>
                  </m:oMath>
                </a14:m>
                <a:r>
                  <a:rPr lang="en-US" dirty="0"/>
                  <a:t> is the change in angle of the rigid body (in radians).</a:t>
                </a:r>
              </a:p>
              <a:p>
                <a:r>
                  <a:rPr lang="en-US" dirty="0"/>
                  <a:t>Just as with forces and translational motion, the work of a moment is only the vector component of the moment that lines up with the vector component of the rotation.</a:t>
                </a:r>
              </a:p>
              <a:p>
                <a:r>
                  <a:rPr lang="en-US" dirty="0"/>
                  <a:t>Moments that oppose rotation will be negative work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2"/>
                <a:stretch>
                  <a:fillRect l="-1259" t="-2800" b="-1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933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CF46-1731-416D-9628-456D2A84EC00}"/>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A9A866FE-46E2-4824-B839-554115651A3C}"/>
              </a:ext>
            </a:extLst>
          </p:cNvPr>
          <p:cNvSpPr>
            <a:spLocks noGrp="1"/>
          </p:cNvSpPr>
          <p:nvPr>
            <p:ph type="sldNum" sz="quarter" idx="12"/>
          </p:nvPr>
        </p:nvSpPr>
        <p:spPr/>
        <p:txBody>
          <a:bodyPr/>
          <a:lstStyle/>
          <a:p>
            <a:fld id="{929262FE-7F58-4A1E-8AF3-5A510A86DEBD}" type="slidenum">
              <a:rPr lang="en-US" smtClean="0"/>
              <a:t>7</a:t>
            </a:fld>
            <a:endParaRPr lang="en-US" dirty="0"/>
          </a:p>
        </p:txBody>
      </p:sp>
      <p:cxnSp>
        <p:nvCxnSpPr>
          <p:cNvPr id="12" name="Straight Arrow Connector 11">
            <a:extLst>
              <a:ext uri="{FF2B5EF4-FFF2-40B4-BE49-F238E27FC236}">
                <a16:creationId xmlns:a16="http://schemas.microsoft.com/office/drawing/2014/main" id="{4D97AB2A-D8C9-4C27-A799-3810491DC275}"/>
              </a:ext>
            </a:extLst>
          </p:cNvPr>
          <p:cNvCxnSpPr/>
          <p:nvPr/>
        </p:nvCxnSpPr>
        <p:spPr>
          <a:xfrm>
            <a:off x="2194087" y="3948774"/>
            <a:ext cx="685800" cy="6096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BA5B26B-61E6-4F29-B254-24BC9D905BF6}"/>
                  </a:ext>
                </a:extLst>
              </p:cNvPr>
              <p:cNvSpPr txBox="1"/>
              <p:nvPr/>
            </p:nvSpPr>
            <p:spPr>
              <a:xfrm>
                <a:off x="1705459" y="3503242"/>
                <a:ext cx="746423" cy="3942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a:solidFill>
                                <a:srgbClr val="FF0000"/>
                              </a:solidFill>
                              <a:latin typeface="Cambria Math"/>
                            </a:rPr>
                            <m:t>𝐅</m:t>
                          </m:r>
                        </m:e>
                        <m:sub>
                          <m:r>
                            <a:rPr lang="en-US" b="1" i="0" smtClean="0">
                              <a:solidFill>
                                <a:srgbClr val="FF0000"/>
                              </a:solidFill>
                              <a:latin typeface="Cambria Math"/>
                            </a:rPr>
                            <m:t>𝐩𝐮𝐬𝐡</m:t>
                          </m:r>
                        </m:sub>
                      </m:sSub>
                    </m:oMath>
                  </m:oMathPara>
                </a14:m>
                <a:endParaRPr lang="en-US" b="1" dirty="0">
                  <a:solidFill>
                    <a:srgbClr val="FF0000"/>
                  </a:solidFill>
                </a:endParaRPr>
              </a:p>
            </p:txBody>
          </p:sp>
        </mc:Choice>
        <mc:Fallback>
          <p:sp>
            <p:nvSpPr>
              <p:cNvPr id="13" name="TextBox 12">
                <a:extLst>
                  <a:ext uri="{FF2B5EF4-FFF2-40B4-BE49-F238E27FC236}">
                    <a16:creationId xmlns:a16="http://schemas.microsoft.com/office/drawing/2014/main" id="{8BA5B26B-61E6-4F29-B254-24BC9D905BF6}"/>
                  </a:ext>
                </a:extLst>
              </p:cNvPr>
              <p:cNvSpPr txBox="1">
                <a:spLocks noRot="1" noChangeAspect="1" noMove="1" noResize="1" noEditPoints="1" noAdjustHandles="1" noChangeArrowheads="1" noChangeShapeType="1" noTextEdit="1"/>
              </p:cNvSpPr>
              <p:nvPr/>
            </p:nvSpPr>
            <p:spPr>
              <a:xfrm>
                <a:off x="1705459" y="3503242"/>
                <a:ext cx="746423" cy="394210"/>
              </a:xfrm>
              <a:prstGeom prst="rect">
                <a:avLst/>
              </a:prstGeom>
              <a:blipFill>
                <a:blip r:embed="rId2"/>
                <a:stretch>
                  <a:fillRect b="-10938"/>
                </a:stretch>
              </a:blipFill>
            </p:spPr>
            <p:txBody>
              <a:bodyPr/>
              <a:lstStyle/>
              <a:p>
                <a:r>
                  <a:rPr lang="en-US">
                    <a:noFill/>
                  </a:rPr>
                  <a:t> </a:t>
                </a:r>
              </a:p>
            </p:txBody>
          </p:sp>
        </mc:Fallback>
      </mc:AlternateContent>
      <p:sp>
        <p:nvSpPr>
          <p:cNvPr id="15" name="Arc 14">
            <a:extLst>
              <a:ext uri="{FF2B5EF4-FFF2-40B4-BE49-F238E27FC236}">
                <a16:creationId xmlns:a16="http://schemas.microsoft.com/office/drawing/2014/main" id="{A0668367-EC9D-4288-916F-09DFE219AFAC}"/>
              </a:ext>
            </a:extLst>
          </p:cNvPr>
          <p:cNvSpPr/>
          <p:nvPr/>
        </p:nvSpPr>
        <p:spPr>
          <a:xfrm>
            <a:off x="2362200" y="4132870"/>
            <a:ext cx="882972" cy="838200"/>
          </a:xfrm>
          <a:prstGeom prst="arc">
            <a:avLst>
              <a:gd name="adj1" fmla="val 10930071"/>
              <a:gd name="adj2" fmla="val 133398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4A06F11B-8629-4686-9DC2-06BD32BE2CB1}"/>
              </a:ext>
            </a:extLst>
          </p:cNvPr>
          <p:cNvSpPr txBox="1"/>
          <p:nvPr/>
        </p:nvSpPr>
        <p:spPr>
          <a:xfrm>
            <a:off x="2111448" y="4128507"/>
            <a:ext cx="308098" cy="369332"/>
          </a:xfrm>
          <a:prstGeom prst="rect">
            <a:avLst/>
          </a:prstGeom>
          <a:noFill/>
        </p:spPr>
        <p:txBody>
          <a:bodyPr wrap="none" rtlCol="0">
            <a:spAutoFit/>
          </a:bodyPr>
          <a:lstStyle/>
          <a:p>
            <a:r>
              <a:rPr lang="en-US" dirty="0">
                <a:solidFill>
                  <a:schemeClr val="tx2"/>
                </a:solidFill>
              </a:rPr>
              <a:t>θ</a:t>
            </a:r>
          </a:p>
        </p:txBody>
      </p:sp>
      <p:cxnSp>
        <p:nvCxnSpPr>
          <p:cNvPr id="17" name="Straight Arrow Connector 16">
            <a:extLst>
              <a:ext uri="{FF2B5EF4-FFF2-40B4-BE49-F238E27FC236}">
                <a16:creationId xmlns:a16="http://schemas.microsoft.com/office/drawing/2014/main" id="{86FACA0C-D3D9-4951-8956-483DEEF2C685}"/>
              </a:ext>
            </a:extLst>
          </p:cNvPr>
          <p:cNvCxnSpPr>
            <a:cxnSpLocks/>
          </p:cNvCxnSpPr>
          <p:nvPr/>
        </p:nvCxnSpPr>
        <p:spPr>
          <a:xfrm>
            <a:off x="1295400" y="4539734"/>
            <a:ext cx="2362200" cy="18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6FD35AC-A282-4AF4-A243-09E5EFE771DA}"/>
              </a:ext>
            </a:extLst>
          </p:cNvPr>
          <p:cNvSpPr txBox="1"/>
          <p:nvPr/>
        </p:nvSpPr>
        <p:spPr>
          <a:xfrm>
            <a:off x="1727321" y="4666050"/>
            <a:ext cx="1517851" cy="369332"/>
          </a:xfrm>
          <a:prstGeom prst="rect">
            <a:avLst/>
          </a:prstGeom>
          <a:solidFill>
            <a:schemeClr val="bg1"/>
          </a:solidFill>
        </p:spPr>
        <p:txBody>
          <a:bodyPr wrap="none" rtlCol="0">
            <a:spAutoFit/>
          </a:bodyPr>
          <a:lstStyle/>
          <a:p>
            <a:r>
              <a:rPr lang="en-US" dirty="0">
                <a:solidFill>
                  <a:schemeClr val="tx2"/>
                </a:solidFill>
              </a:rPr>
              <a:t>Displacement</a:t>
            </a:r>
          </a:p>
        </p:txBody>
      </p:sp>
      <p:cxnSp>
        <p:nvCxnSpPr>
          <p:cNvPr id="20" name="Straight Arrow Connector 19">
            <a:extLst>
              <a:ext uri="{FF2B5EF4-FFF2-40B4-BE49-F238E27FC236}">
                <a16:creationId xmlns:a16="http://schemas.microsoft.com/office/drawing/2014/main" id="{8BDFE9DF-EB98-4889-8385-1227FADE211D}"/>
              </a:ext>
            </a:extLst>
          </p:cNvPr>
          <p:cNvCxnSpPr>
            <a:cxnSpLocks/>
          </p:cNvCxnSpPr>
          <p:nvPr/>
        </p:nvCxnSpPr>
        <p:spPr>
          <a:xfrm>
            <a:off x="2194087" y="4558374"/>
            <a:ext cx="654001" cy="0"/>
          </a:xfrm>
          <a:prstGeom prst="straightConnector1">
            <a:avLst/>
          </a:prstGeom>
          <a:ln>
            <a:solidFill>
              <a:srgbClr val="FF000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459F40B2-3083-42ED-8201-5D464F280FB3}"/>
              </a:ext>
            </a:extLst>
          </p:cNvPr>
          <p:cNvCxnSpPr>
            <a:cxnSpLocks/>
          </p:cNvCxnSpPr>
          <p:nvPr/>
        </p:nvCxnSpPr>
        <p:spPr>
          <a:xfrm flipH="1">
            <a:off x="5049206" y="3333945"/>
            <a:ext cx="2314281" cy="177145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A7C25E-669B-4F94-9C7D-7EE432D824AA}"/>
              </a:ext>
            </a:extLst>
          </p:cNvPr>
          <p:cNvCxnSpPr>
            <a:cxnSpLocks/>
          </p:cNvCxnSpPr>
          <p:nvPr/>
        </p:nvCxnSpPr>
        <p:spPr>
          <a:xfrm flipH="1">
            <a:off x="5658806" y="3783433"/>
            <a:ext cx="1092592" cy="25276"/>
          </a:xfrm>
          <a:prstGeom prst="straightConnector1">
            <a:avLst/>
          </a:prstGeom>
          <a:ln>
            <a:solidFill>
              <a:srgbClr val="7030A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BF19101-2822-4344-9ECF-403722A43CB7}"/>
              </a:ext>
            </a:extLst>
          </p:cNvPr>
          <p:cNvCxnSpPr>
            <a:cxnSpLocks/>
          </p:cNvCxnSpPr>
          <p:nvPr/>
        </p:nvCxnSpPr>
        <p:spPr>
          <a:xfrm flipV="1">
            <a:off x="5830713" y="3808709"/>
            <a:ext cx="914400" cy="685800"/>
          </a:xfrm>
          <a:prstGeom prst="straightConnector1">
            <a:avLst/>
          </a:prstGeom>
          <a:ln>
            <a:solidFill>
              <a:srgbClr val="7030A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2" name="Arc 41">
            <a:extLst>
              <a:ext uri="{FF2B5EF4-FFF2-40B4-BE49-F238E27FC236}">
                <a16:creationId xmlns:a16="http://schemas.microsoft.com/office/drawing/2014/main" id="{8AE077EC-6571-448F-9679-73F9C2A74F3B}"/>
              </a:ext>
            </a:extLst>
          </p:cNvPr>
          <p:cNvSpPr/>
          <p:nvPr/>
        </p:nvSpPr>
        <p:spPr>
          <a:xfrm>
            <a:off x="6396533" y="3600254"/>
            <a:ext cx="548246" cy="938757"/>
          </a:xfrm>
          <a:prstGeom prst="arc">
            <a:avLst>
              <a:gd name="adj1" fmla="val 10930071"/>
              <a:gd name="adj2" fmla="val 136153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D3F09A66-386A-4D3C-8EED-784715292D76}"/>
              </a:ext>
            </a:extLst>
          </p:cNvPr>
          <p:cNvSpPr txBox="1"/>
          <p:nvPr/>
        </p:nvSpPr>
        <p:spPr>
          <a:xfrm>
            <a:off x="6416774" y="3994775"/>
            <a:ext cx="308098" cy="369332"/>
          </a:xfrm>
          <a:prstGeom prst="rect">
            <a:avLst/>
          </a:prstGeom>
          <a:noFill/>
        </p:spPr>
        <p:txBody>
          <a:bodyPr wrap="none" rtlCol="0">
            <a:spAutoFit/>
          </a:bodyPr>
          <a:lstStyle/>
          <a:p>
            <a:r>
              <a:rPr lang="en-US" dirty="0">
                <a:solidFill>
                  <a:schemeClr val="tx2"/>
                </a:solidFill>
              </a:rPr>
              <a:t>θ</a:t>
            </a:r>
          </a:p>
        </p:txBody>
      </p:sp>
      <p:sp>
        <p:nvSpPr>
          <p:cNvPr id="44" name="Arc 43">
            <a:extLst>
              <a:ext uri="{FF2B5EF4-FFF2-40B4-BE49-F238E27FC236}">
                <a16:creationId xmlns:a16="http://schemas.microsoft.com/office/drawing/2014/main" id="{76E0F376-A874-4F41-B420-4990AB966C87}"/>
              </a:ext>
            </a:extLst>
          </p:cNvPr>
          <p:cNvSpPr/>
          <p:nvPr/>
        </p:nvSpPr>
        <p:spPr>
          <a:xfrm rot="389019">
            <a:off x="6067082" y="3462313"/>
            <a:ext cx="296309" cy="603789"/>
          </a:xfrm>
          <a:prstGeom prst="arc">
            <a:avLst>
              <a:gd name="adj1" fmla="val 14367025"/>
              <a:gd name="adj2" fmla="val 6736221"/>
            </a:avLst>
          </a:prstGeom>
          <a:ln w="28575">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E406E786-5131-4F25-89DE-E0DFA42766A8}"/>
              </a:ext>
            </a:extLst>
          </p:cNvPr>
          <p:cNvSpPr txBox="1"/>
          <p:nvPr/>
        </p:nvSpPr>
        <p:spPr>
          <a:xfrm>
            <a:off x="5846056" y="4801968"/>
            <a:ext cx="982898" cy="646331"/>
          </a:xfrm>
          <a:prstGeom prst="rect">
            <a:avLst/>
          </a:prstGeom>
          <a:solidFill>
            <a:schemeClr val="bg1"/>
          </a:solidFill>
        </p:spPr>
        <p:txBody>
          <a:bodyPr wrap="none" rtlCol="0">
            <a:spAutoFit/>
          </a:bodyPr>
          <a:lstStyle/>
          <a:p>
            <a:pPr algn="ctr"/>
            <a:r>
              <a:rPr lang="en-US" dirty="0">
                <a:solidFill>
                  <a:schemeClr val="tx2"/>
                </a:solidFill>
              </a:rPr>
              <a:t>Axis of</a:t>
            </a:r>
          </a:p>
          <a:p>
            <a:pPr algn="ctr"/>
            <a:r>
              <a:rPr lang="en-US" dirty="0">
                <a:solidFill>
                  <a:schemeClr val="tx2"/>
                </a:solidFill>
              </a:rPr>
              <a:t>Rotation</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74EA9427-8818-4D3C-951B-A34F81622E09}"/>
                  </a:ext>
                </a:extLst>
              </p:cNvPr>
              <p:cNvSpPr txBox="1"/>
              <p:nvPr/>
            </p:nvSpPr>
            <p:spPr>
              <a:xfrm>
                <a:off x="4419600" y="3441041"/>
                <a:ext cx="1184940" cy="64633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7030A0"/>
                          </a:solidFill>
                          <a:latin typeface="Cambria Math" panose="02040503050406030204" pitchFamily="18" charset="0"/>
                        </a:rPr>
                        <m:t>𝐌𝐨𝐦𝐞𝐧𝐭</m:t>
                      </m:r>
                      <m:r>
                        <a:rPr lang="en-US" b="1" i="0" smtClean="0">
                          <a:solidFill>
                            <a:srgbClr val="7030A0"/>
                          </a:solidFill>
                          <a:latin typeface="Cambria Math" panose="02040503050406030204" pitchFamily="18" charset="0"/>
                        </a:rPr>
                        <m:t> </m:t>
                      </m:r>
                    </m:oMath>
                  </m:oMathPara>
                </a14:m>
                <a:endParaRPr lang="en-US" b="1" i="0" dirty="0">
                  <a:solidFill>
                    <a:srgbClr val="7030A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7030A0"/>
                          </a:solidFill>
                          <a:latin typeface="Cambria Math" panose="02040503050406030204" pitchFamily="18" charset="0"/>
                        </a:rPr>
                        <m:t>𝐕𝐞𝐜𝐭𝐨𝐫</m:t>
                      </m:r>
                    </m:oMath>
                  </m:oMathPara>
                </a14:m>
                <a:endParaRPr lang="en-US" b="1" dirty="0">
                  <a:solidFill>
                    <a:srgbClr val="7030A0"/>
                  </a:solidFill>
                </a:endParaRPr>
              </a:p>
            </p:txBody>
          </p:sp>
        </mc:Choice>
        <mc:Fallback>
          <p:sp>
            <p:nvSpPr>
              <p:cNvPr id="46" name="TextBox 45">
                <a:extLst>
                  <a:ext uri="{FF2B5EF4-FFF2-40B4-BE49-F238E27FC236}">
                    <a16:creationId xmlns:a16="http://schemas.microsoft.com/office/drawing/2014/main" id="{74EA9427-8818-4D3C-951B-A34F81622E09}"/>
                  </a:ext>
                </a:extLst>
              </p:cNvPr>
              <p:cNvSpPr txBox="1">
                <a:spLocks noRot="1" noChangeAspect="1" noMove="1" noResize="1" noEditPoints="1" noAdjustHandles="1" noChangeArrowheads="1" noChangeShapeType="1" noTextEdit="1"/>
              </p:cNvSpPr>
              <p:nvPr/>
            </p:nvSpPr>
            <p:spPr>
              <a:xfrm>
                <a:off x="4419600" y="3441041"/>
                <a:ext cx="1184940" cy="646331"/>
              </a:xfrm>
              <a:prstGeom prst="rect">
                <a:avLst/>
              </a:prstGeom>
              <a:blipFill>
                <a:blip r:embed="rId3"/>
                <a:stretch>
                  <a:fillRect/>
                </a:stretch>
              </a:blipFill>
            </p:spPr>
            <p:txBody>
              <a:bodyPr/>
              <a:lstStyle/>
              <a:p>
                <a:r>
                  <a:rPr lang="en-US">
                    <a:noFill/>
                  </a:rPr>
                  <a:t> </a:t>
                </a:r>
              </a:p>
            </p:txBody>
          </p:sp>
        </mc:Fallback>
      </mc:AlternateContent>
      <p:sp>
        <p:nvSpPr>
          <p:cNvPr id="47" name="Arc 46">
            <a:extLst>
              <a:ext uri="{FF2B5EF4-FFF2-40B4-BE49-F238E27FC236}">
                <a16:creationId xmlns:a16="http://schemas.microsoft.com/office/drawing/2014/main" id="{BA11FD59-9A08-4127-BAE0-49DBFD05550D}"/>
              </a:ext>
            </a:extLst>
          </p:cNvPr>
          <p:cNvSpPr/>
          <p:nvPr/>
        </p:nvSpPr>
        <p:spPr>
          <a:xfrm rot="20524782">
            <a:off x="5381671" y="4364155"/>
            <a:ext cx="332264" cy="603789"/>
          </a:xfrm>
          <a:prstGeom prst="arc">
            <a:avLst>
              <a:gd name="adj1" fmla="val 12849032"/>
              <a:gd name="adj2" fmla="val 6736221"/>
            </a:avLst>
          </a:prstGeom>
          <a:ln w="28575">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26684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P spid="42" grpId="0" animBg="1"/>
      <p:bldP spid="43" grpId="0"/>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866B-118E-4534-9840-7426D8902DF2}"/>
              </a:ext>
            </a:extLst>
          </p:cNvPr>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30221-9311-4E82-AF9D-7C71F418906D}"/>
                  </a:ext>
                </a:extLst>
              </p:cNvPr>
              <p:cNvSpPr>
                <a:spLocks noGrp="1"/>
              </p:cNvSpPr>
              <p:nvPr>
                <p:ph idx="1"/>
              </p:nvPr>
            </p:nvSpPr>
            <p:spPr>
              <a:xfrm>
                <a:off x="457200" y="1600200"/>
                <a:ext cx="4953000" cy="4525963"/>
              </a:xfrm>
            </p:spPr>
            <p:txBody>
              <a:bodyPr>
                <a:normAutofit lnSpcReduction="10000"/>
              </a:bodyPr>
              <a:lstStyle/>
              <a:p>
                <a:r>
                  <a:rPr lang="en-US" dirty="0"/>
                  <a:t>Also as with forces, if the moment varies with position, you can integrate the moment over the angle of displacement to find the overall moment.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a:rPr>
                        <m:t>=</m:t>
                      </m:r>
                      <m:nary>
                        <m:naryPr>
                          <m:ctrlPr>
                            <a:rPr lang="en-US" i="1">
                              <a:latin typeface="Cambria Math" panose="02040503050406030204" pitchFamily="18" charset="0"/>
                            </a:rPr>
                          </m:ctrlPr>
                        </m:naryPr>
                        <m:sub>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𝑚𝑖𝑛</m:t>
                          </m:r>
                        </m:sub>
                        <m:sup>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𝑚𝑎𝑥</m:t>
                          </m:r>
                        </m:sup>
                        <m:e>
                          <m:r>
                            <a:rPr lang="en-US" b="0" i="1" smtClean="0">
                              <a:latin typeface="Cambria Math" panose="02040503050406030204" pitchFamily="18" charset="0"/>
                            </a:rPr>
                            <m:t>𝑀</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a:rPr>
                            <m:t>𝑑</m:t>
                          </m:r>
                          <m:r>
                            <a:rPr lang="en-US" i="1" smtClean="0">
                              <a:latin typeface="Cambria Math" panose="02040503050406030204" pitchFamily="18" charset="0"/>
                              <a:ea typeface="Cambria Math" panose="02040503050406030204" pitchFamily="18" charset="0"/>
                            </a:rPr>
                            <m:t>𝜃</m:t>
                          </m:r>
                        </m:e>
                      </m:nary>
                    </m:oMath>
                  </m:oMathPara>
                </a14:m>
                <a:endParaRPr lang="en-US" dirty="0"/>
              </a:p>
            </p:txBody>
          </p:sp>
        </mc:Choice>
        <mc:Fallback xmlns="">
          <p:sp>
            <p:nvSpPr>
              <p:cNvPr id="3" name="Content Placeholder 2">
                <a:extLst>
                  <a:ext uri="{FF2B5EF4-FFF2-40B4-BE49-F238E27FC236}">
                    <a16:creationId xmlns:a16="http://schemas.microsoft.com/office/drawing/2014/main" id="{26D30221-9311-4E82-AF9D-7C71F418906D}"/>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2829" t="-2830" r="-418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7CB9FCB-E783-417A-BA2D-6BCF7E3C203F}"/>
              </a:ext>
            </a:extLst>
          </p:cNvPr>
          <p:cNvCxnSpPr>
            <a:cxnSpLocks/>
          </p:cNvCxnSpPr>
          <p:nvPr/>
        </p:nvCxnSpPr>
        <p:spPr>
          <a:xfrm>
            <a:off x="5942239" y="4800600"/>
            <a:ext cx="2362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CD396E0-89DB-4A90-BD08-F048DCBB475E}"/>
              </a:ext>
            </a:extLst>
          </p:cNvPr>
          <p:cNvCxnSpPr>
            <a:cxnSpLocks/>
          </p:cNvCxnSpPr>
          <p:nvPr/>
        </p:nvCxnSpPr>
        <p:spPr>
          <a:xfrm flipV="1">
            <a:off x="5932714" y="3112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01420D-455A-4B20-835B-EA50B1634FAE}"/>
                  </a:ext>
                </a:extLst>
              </p:cNvPr>
              <p:cNvSpPr txBox="1"/>
              <p:nvPr/>
            </p:nvSpPr>
            <p:spPr>
              <a:xfrm>
                <a:off x="6358354" y="2647454"/>
                <a:ext cx="1248290" cy="369332"/>
              </a:xfrm>
              <a:prstGeom prst="rect">
                <a:avLst/>
              </a:prstGeom>
              <a:noFill/>
            </p:spPr>
            <p:txBody>
              <a:bodyPr wrap="none" rtlCol="0">
                <a:spAutoFit/>
              </a:bodyPr>
              <a:lstStyle/>
              <a:p>
                <a:r>
                  <a:rPr lang="en-US" b="1" dirty="0">
                    <a:solidFill>
                      <a:srgbClr val="FF0000"/>
                    </a:solidFill>
                  </a:rPr>
                  <a:t>M</a:t>
                </a:r>
                <a14:m>
                  <m:oMath xmlns:m="http://schemas.openxmlformats.org/officeDocument/2006/math">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𝜽</m:t>
                        </m:r>
                      </m:e>
                    </m:d>
                    <m:r>
                      <a:rPr lang="en-US" b="1" i="1" smtClean="0">
                        <a:solidFill>
                          <a:srgbClr val="FF0000"/>
                        </a:solidFill>
                        <a:latin typeface="Cambria Math" panose="02040503050406030204" pitchFamily="18" charset="0"/>
                      </a:rPr>
                      <m:t>= …</m:t>
                    </m:r>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EC01420D-455A-4B20-835B-EA50B1634FAE}"/>
                  </a:ext>
                </a:extLst>
              </p:cNvPr>
              <p:cNvSpPr txBox="1">
                <a:spLocks noRot="1" noChangeAspect="1" noMove="1" noResize="1" noEditPoints="1" noAdjustHandles="1" noChangeArrowheads="1" noChangeShapeType="1" noTextEdit="1"/>
              </p:cNvSpPr>
              <p:nvPr/>
            </p:nvSpPr>
            <p:spPr>
              <a:xfrm>
                <a:off x="6358354" y="2647454"/>
                <a:ext cx="1248290" cy="369332"/>
              </a:xfrm>
              <a:prstGeom prst="rect">
                <a:avLst/>
              </a:prstGeom>
              <a:blipFill>
                <a:blip r:embed="rId3"/>
                <a:stretch>
                  <a:fillRect l="-390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B63B0-83C8-47B4-8DDA-6F3E37DC38A1}"/>
                  </a:ext>
                </a:extLst>
              </p:cNvPr>
              <p:cNvSpPr txBox="1"/>
              <p:nvPr/>
            </p:nvSpPr>
            <p:spPr>
              <a:xfrm>
                <a:off x="8376307" y="460544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𝜽</m:t>
                      </m:r>
                    </m:oMath>
                  </m:oMathPara>
                </a14:m>
                <a:endParaRPr lang="en-US" b="1" dirty="0">
                  <a:solidFill>
                    <a:schemeClr val="tx1"/>
                  </a:solidFill>
                </a:endParaRPr>
              </a:p>
            </p:txBody>
          </p:sp>
        </mc:Choice>
        <mc:Fallback xmlns="">
          <p:sp>
            <p:nvSpPr>
              <p:cNvPr id="7" name="TextBox 6">
                <a:extLst>
                  <a:ext uri="{FF2B5EF4-FFF2-40B4-BE49-F238E27FC236}">
                    <a16:creationId xmlns:a16="http://schemas.microsoft.com/office/drawing/2014/main" id="{454B63B0-83C8-47B4-8DDA-6F3E37DC38A1}"/>
                  </a:ext>
                </a:extLst>
              </p:cNvPr>
              <p:cNvSpPr txBox="1">
                <a:spLocks noRot="1" noChangeAspect="1" noMove="1" noResize="1" noEditPoints="1" noAdjustHandles="1" noChangeArrowheads="1" noChangeShapeType="1" noTextEdit="1"/>
              </p:cNvSpPr>
              <p:nvPr/>
            </p:nvSpPr>
            <p:spPr>
              <a:xfrm>
                <a:off x="8376307" y="4605440"/>
                <a:ext cx="3818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465D60-841A-4925-A6FE-9886498C3F69}"/>
                  </a:ext>
                </a:extLst>
              </p:cNvPr>
              <p:cNvSpPr txBox="1"/>
              <p:nvPr/>
            </p:nvSpPr>
            <p:spPr>
              <a:xfrm>
                <a:off x="5768218" y="270779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m:t>
                      </m:r>
                    </m:oMath>
                  </m:oMathPara>
                </a14:m>
                <a:endParaRPr lang="en-US" b="1" dirty="0">
                  <a:solidFill>
                    <a:schemeClr val="tx1"/>
                  </a:solidFill>
                </a:endParaRPr>
              </a:p>
            </p:txBody>
          </p:sp>
        </mc:Choice>
        <mc:Fallback xmlns="">
          <p:sp>
            <p:nvSpPr>
              <p:cNvPr id="8" name="TextBox 7">
                <a:extLst>
                  <a:ext uri="{FF2B5EF4-FFF2-40B4-BE49-F238E27FC236}">
                    <a16:creationId xmlns:a16="http://schemas.microsoft.com/office/drawing/2014/main" id="{6C465D60-841A-4925-A6FE-9886498C3F69}"/>
                  </a:ext>
                </a:extLst>
              </p:cNvPr>
              <p:cNvSpPr txBox="1">
                <a:spLocks noRot="1" noChangeAspect="1" noMove="1" noResize="1" noEditPoints="1" noAdjustHandles="1" noChangeArrowheads="1" noChangeShapeType="1" noTextEdit="1"/>
              </p:cNvSpPr>
              <p:nvPr/>
            </p:nvSpPr>
            <p:spPr>
              <a:xfrm>
                <a:off x="5768218" y="2707799"/>
                <a:ext cx="447558" cy="369332"/>
              </a:xfrm>
              <a:prstGeom prst="rect">
                <a:avLst/>
              </a:prstGeom>
              <a:blipFill>
                <a:blip r:embed="rId5"/>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BEC18FC7-A34D-4105-A59F-44C588917C51}"/>
              </a:ext>
            </a:extLst>
          </p:cNvPr>
          <p:cNvSpPr/>
          <p:nvPr/>
        </p:nvSpPr>
        <p:spPr>
          <a:xfrm>
            <a:off x="5938630" y="3233956"/>
            <a:ext cx="2090945" cy="1557119"/>
          </a:xfrm>
          <a:custGeom>
            <a:avLst/>
            <a:gdLst>
              <a:gd name="connsiteX0" fmla="*/ 4970 w 2090945"/>
              <a:gd name="connsiteY0" fmla="*/ 480794 h 1557119"/>
              <a:gd name="connsiteX1" fmla="*/ 62120 w 2090945"/>
              <a:gd name="connsiteY1" fmla="*/ 480794 h 1557119"/>
              <a:gd name="connsiteX2" fmla="*/ 443120 w 2090945"/>
              <a:gd name="connsiteY2" fmla="*/ 80744 h 1557119"/>
              <a:gd name="connsiteX3" fmla="*/ 1205120 w 2090945"/>
              <a:gd name="connsiteY3" fmla="*/ 147419 h 1557119"/>
              <a:gd name="connsiteX4" fmla="*/ 2090945 w 2090945"/>
              <a:gd name="connsiteY4" fmla="*/ 1557119 h 155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945" h="1557119">
                <a:moveTo>
                  <a:pt x="4970" y="480794"/>
                </a:moveTo>
                <a:cubicBezTo>
                  <a:pt x="-2968" y="514131"/>
                  <a:pt x="-10905" y="547469"/>
                  <a:pt x="62120" y="480794"/>
                </a:cubicBezTo>
                <a:cubicBezTo>
                  <a:pt x="135145" y="414119"/>
                  <a:pt x="252620" y="136306"/>
                  <a:pt x="443120" y="80744"/>
                </a:cubicBezTo>
                <a:cubicBezTo>
                  <a:pt x="633620" y="25182"/>
                  <a:pt x="930483" y="-98644"/>
                  <a:pt x="1205120" y="147419"/>
                </a:cubicBezTo>
                <a:cubicBezTo>
                  <a:pt x="1479758" y="393481"/>
                  <a:pt x="1927433" y="1390432"/>
                  <a:pt x="2090945" y="1557119"/>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9A12-65CA-4269-B22C-3839BB6E2B54}"/>
              </a:ext>
            </a:extLst>
          </p:cNvPr>
          <p:cNvSpPr>
            <a:spLocks noGrp="1"/>
          </p:cNvSpPr>
          <p:nvPr>
            <p:ph type="title"/>
          </p:nvPr>
        </p:nvSpPr>
        <p:spPr/>
        <p:txBody>
          <a:bodyPr/>
          <a:lstStyle/>
          <a:p>
            <a:r>
              <a:rPr lang="en-US" dirty="0"/>
              <a:t>Work in Rigid Body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90A8A-2390-49E8-98BB-A9C19ED8B1D6}"/>
                  </a:ext>
                </a:extLst>
              </p:cNvPr>
              <p:cNvSpPr>
                <a:spLocks noGrp="1"/>
              </p:cNvSpPr>
              <p:nvPr>
                <p:ph idx="1"/>
              </p:nvPr>
            </p:nvSpPr>
            <p:spPr>
              <a:xfrm>
                <a:off x="457200" y="1600201"/>
                <a:ext cx="8229600" cy="2209799"/>
              </a:xfrm>
            </p:spPr>
            <p:txBody>
              <a:bodyPr>
                <a:normAutofit fontScale="92500" lnSpcReduction="10000"/>
              </a:bodyPr>
              <a:lstStyle/>
              <a:p>
                <a:r>
                  <a:rPr lang="en-US" dirty="0"/>
                  <a:t>It’s also important to note that since a single, off-center force can cause a force and a moment, a single force can also do linear work and angular work.</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𝑊</m:t>
                      </m:r>
                      <m:r>
                        <a:rPr lang="en-US" i="1">
                          <a:latin typeface="Cambria Math"/>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a:rPr>
                        <m:t>𝑀</m:t>
                      </m:r>
                      <m:r>
                        <a:rPr lang="en-US" i="1">
                          <a:latin typeface="Cambria Math"/>
                        </a:rPr>
                        <m:t>∗∆</m:t>
                      </m:r>
                      <m:r>
                        <a:rPr lang="en-US" i="1">
                          <a:latin typeface="Cambria Math"/>
                          <a:ea typeface="Cambria Math"/>
                        </a:rPr>
                        <m:t>𝜃</m:t>
                      </m:r>
                      <m:r>
                        <a:rPr lang="en-US" b="0" i="1" smtClean="0">
                          <a:latin typeface="Cambria Math" panose="02040503050406030204" pitchFamily="18" charset="0"/>
                          <a:ea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890A8A-2390-49E8-98BB-A9C19ED8B1D6}"/>
                  </a:ext>
                </a:extLst>
              </p:cNvPr>
              <p:cNvSpPr>
                <a:spLocks noGrp="1" noRot="1" noChangeAspect="1" noMove="1" noResize="1" noEditPoints="1" noAdjustHandles="1" noChangeArrowheads="1" noChangeShapeType="1" noTextEdit="1"/>
              </p:cNvSpPr>
              <p:nvPr>
                <p:ph idx="1"/>
              </p:nvPr>
            </p:nvSpPr>
            <p:spPr>
              <a:xfrm>
                <a:off x="457200" y="1600201"/>
                <a:ext cx="8229600" cy="2209799"/>
              </a:xfrm>
              <a:blipFill>
                <a:blip r:embed="rId2"/>
                <a:stretch>
                  <a:fillRect l="-1481" t="-5525" r="-74"/>
                </a:stretch>
              </a:blipFill>
            </p:spPr>
            <p:txBody>
              <a:bodyPr/>
              <a:lstStyle/>
              <a:p>
                <a:r>
                  <a:rPr lang="en-US">
                    <a:noFill/>
                  </a:rPr>
                  <a:t> </a:t>
                </a:r>
              </a:p>
            </p:txBody>
          </p:sp>
        </mc:Fallback>
      </mc:AlternateContent>
      <p:pic>
        <p:nvPicPr>
          <p:cNvPr id="1026" name="Picture 2" descr="Pushing a box with an on center force and pushing a box with an off center force">
            <a:extLst>
              <a:ext uri="{FF2B5EF4-FFF2-40B4-BE49-F238E27FC236}">
                <a16:creationId xmlns:a16="http://schemas.microsoft.com/office/drawing/2014/main" id="{F04B47DB-7F04-4337-BBFA-AA958ACC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191001"/>
            <a:ext cx="5715000" cy="2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1831</TotalTime>
  <Words>1704</Words>
  <Application>Microsoft Office PowerPoint</Application>
  <PresentationFormat>On-screen Show (4:3)</PresentationFormat>
  <Paragraphs>148</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MA_Template</vt:lpstr>
      <vt:lpstr>The Conservation of Energy for Rigid Body Systems</vt:lpstr>
      <vt:lpstr>Work and Energy Method</vt:lpstr>
      <vt:lpstr>The Conservation of Energy</vt:lpstr>
      <vt:lpstr>Conservation of Energy for Particles Review</vt:lpstr>
      <vt:lpstr>Work and Energy for Rigid Bodies</vt:lpstr>
      <vt:lpstr>Work of a Moment</vt:lpstr>
      <vt:lpstr>PowerPoint Presentation</vt:lpstr>
      <vt:lpstr>Work of a Moment</vt:lpstr>
      <vt:lpstr>Work in Rigid Body Systems</vt:lpstr>
      <vt:lpstr>Rotational Kinetic Energy</vt:lpstr>
      <vt:lpstr>Kinetic Energy for General Planar Motion (Rotation and Translation)</vt:lpstr>
      <vt:lpstr>Gravitational Potential Energy</vt:lpstr>
      <vt:lpstr>Torsional Springs</vt:lpstr>
      <vt:lpstr>Work and Energy Methods and Kinematics</vt:lpstr>
      <vt:lpstr>Solving a Work and Energy Problem (The Process)</vt:lpstr>
      <vt:lpstr>Thanks for Watching</vt:lpstr>
      <vt:lpstr>Worked Example</vt:lpstr>
      <vt:lpstr>Worked Example</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45</cp:revision>
  <dcterms:created xsi:type="dcterms:W3CDTF">2020-08-21T15:23:22Z</dcterms:created>
  <dcterms:modified xsi:type="dcterms:W3CDTF">2022-08-29T19:56:52Z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