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62" r:id="rId6"/>
    <p:sldId id="263" r:id="rId7"/>
    <p:sldId id="264" r:id="rId8"/>
    <p:sldId id="265" r:id="rId9"/>
    <p:sldId id="288" r:id="rId10"/>
    <p:sldId id="287" r:id="rId11"/>
    <p:sldId id="266" r:id="rId12"/>
    <p:sldId id="267" r:id="rId13"/>
    <p:sldId id="268" r:id="rId14"/>
    <p:sldId id="290"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2D4819-7AEF-431D-9FF4-AE108E9B9531}" v="102" dt="2020-11-28T15:16:52.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102" d="100"/>
          <a:sy n="102" d="100"/>
        </p:scale>
        <p:origin x="72" y="15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undo custSel addSld delSld modSld">
      <pc:chgData name="Moore, Jacob Preston" userId="fdd3fd0f-c483-48c9-988d-7deb216763fd" providerId="ADAL" clId="{7A94122F-DF8E-44E7-B017-EB0A1E258F7D}" dt="2020-11-19T19:41:25.361" v="648"/>
      <pc:docMkLst>
        <pc:docMk/>
      </pc:docMkLst>
      <pc:sldChg chg="modSp">
        <pc:chgData name="Moore, Jacob Preston" userId="fdd3fd0f-c483-48c9-988d-7deb216763fd" providerId="ADAL" clId="{7A94122F-DF8E-44E7-B017-EB0A1E258F7D}" dt="2020-11-19T19:12:31.290" v="32" actId="20577"/>
        <pc:sldMkLst>
          <pc:docMk/>
          <pc:sldMk cId="3080430471" sldId="256"/>
        </pc:sldMkLst>
        <pc:spChg chg="mod">
          <ac:chgData name="Moore, Jacob Preston" userId="fdd3fd0f-c483-48c9-988d-7deb216763fd" providerId="ADAL" clId="{7A94122F-DF8E-44E7-B017-EB0A1E258F7D}" dt="2020-11-19T19:12:31.290" v="32" actId="20577"/>
          <ac:spMkLst>
            <pc:docMk/>
            <pc:sldMk cId="3080430471" sldId="256"/>
            <ac:spMk id="2" creationId="{00000000-0000-0000-0000-000000000000}"/>
          </ac:spMkLst>
        </pc:spChg>
      </pc:sldChg>
      <pc:sldChg chg="modSp add">
        <pc:chgData name="Moore, Jacob Preston" userId="fdd3fd0f-c483-48c9-988d-7deb216763fd" providerId="ADAL" clId="{7A94122F-DF8E-44E7-B017-EB0A1E258F7D}" dt="2020-11-19T19:29:09.555" v="96" actId="20577"/>
        <pc:sldMkLst>
          <pc:docMk/>
          <pc:sldMk cId="185412890" sldId="262"/>
        </pc:sldMkLst>
        <pc:spChg chg="mod">
          <ac:chgData name="Moore, Jacob Preston" userId="fdd3fd0f-c483-48c9-988d-7deb216763fd" providerId="ADAL" clId="{7A94122F-DF8E-44E7-B017-EB0A1E258F7D}" dt="2020-11-19T19:29:09.555" v="96" actId="20577"/>
          <ac:spMkLst>
            <pc:docMk/>
            <pc:sldMk cId="185412890" sldId="262"/>
            <ac:spMk id="3" creationId="{00000000-0000-0000-0000-000000000000}"/>
          </ac:spMkLst>
        </pc:spChg>
      </pc:sldChg>
      <pc:sldChg chg="addSp modSp add">
        <pc:chgData name="Moore, Jacob Preston" userId="fdd3fd0f-c483-48c9-988d-7deb216763fd" providerId="ADAL" clId="{7A94122F-DF8E-44E7-B017-EB0A1E258F7D}" dt="2020-11-19T19:30:19.201" v="105" actId="1076"/>
        <pc:sldMkLst>
          <pc:docMk/>
          <pc:sldMk cId="303496248" sldId="263"/>
        </pc:sldMkLst>
        <pc:spChg chg="add mod">
          <ac:chgData name="Moore, Jacob Preston" userId="fdd3fd0f-c483-48c9-988d-7deb216763fd" providerId="ADAL" clId="{7A94122F-DF8E-44E7-B017-EB0A1E258F7D}" dt="2020-11-19T19:30:19.201" v="105" actId="1076"/>
          <ac:spMkLst>
            <pc:docMk/>
            <pc:sldMk cId="303496248" sldId="263"/>
            <ac:spMk id="28" creationId="{F9F47A27-661B-4689-A738-658DDF4FE17D}"/>
          </ac:spMkLst>
        </pc:spChg>
        <pc:cxnChg chg="add mod">
          <ac:chgData name="Moore, Jacob Preston" userId="fdd3fd0f-c483-48c9-988d-7deb216763fd" providerId="ADAL" clId="{7A94122F-DF8E-44E7-B017-EB0A1E258F7D}" dt="2020-11-19T19:30:15.294" v="104" actId="1076"/>
          <ac:cxnSpMkLst>
            <pc:docMk/>
            <pc:sldMk cId="303496248" sldId="263"/>
            <ac:cxnSpMk id="26" creationId="{4B2B9FC7-4AB4-4A3D-BD3F-17DA03B4A3A8}"/>
          </ac:cxnSpMkLst>
        </pc:cxnChg>
      </pc:sldChg>
      <pc:sldChg chg="modSp add">
        <pc:chgData name="Moore, Jacob Preston" userId="fdd3fd0f-c483-48c9-988d-7deb216763fd" providerId="ADAL" clId="{7A94122F-DF8E-44E7-B017-EB0A1E258F7D}" dt="2020-11-19T19:33:15.012" v="134" actId="1036"/>
        <pc:sldMkLst>
          <pc:docMk/>
          <pc:sldMk cId="1761573408" sldId="264"/>
        </pc:sldMkLst>
        <pc:spChg chg="mod">
          <ac:chgData name="Moore, Jacob Preston" userId="fdd3fd0f-c483-48c9-988d-7deb216763fd" providerId="ADAL" clId="{7A94122F-DF8E-44E7-B017-EB0A1E258F7D}" dt="2020-11-19T19:33:15.012" v="134" actId="1036"/>
          <ac:spMkLst>
            <pc:docMk/>
            <pc:sldMk cId="1761573408" sldId="264"/>
            <ac:spMk id="19" creationId="{00000000-0000-0000-0000-000000000000}"/>
          </ac:spMkLst>
        </pc:spChg>
        <pc:spChg chg="mod">
          <ac:chgData name="Moore, Jacob Preston" userId="fdd3fd0f-c483-48c9-988d-7deb216763fd" providerId="ADAL" clId="{7A94122F-DF8E-44E7-B017-EB0A1E258F7D}" dt="2020-11-19T19:33:12.736" v="131" actId="313"/>
          <ac:spMkLst>
            <pc:docMk/>
            <pc:sldMk cId="1761573408" sldId="264"/>
            <ac:spMk id="21" creationId="{00000000-0000-0000-0000-000000000000}"/>
          </ac:spMkLst>
        </pc:spChg>
      </pc:sldChg>
      <pc:sldChg chg="add">
        <pc:chgData name="Moore, Jacob Preston" userId="fdd3fd0f-c483-48c9-988d-7deb216763fd" providerId="ADAL" clId="{7A94122F-DF8E-44E7-B017-EB0A1E258F7D}" dt="2020-11-19T19:12:02.377" v="12"/>
        <pc:sldMkLst>
          <pc:docMk/>
          <pc:sldMk cId="1718533900" sldId="265"/>
        </pc:sldMkLst>
      </pc:sldChg>
      <pc:sldChg chg="add">
        <pc:chgData name="Moore, Jacob Preston" userId="fdd3fd0f-c483-48c9-988d-7deb216763fd" providerId="ADAL" clId="{7A94122F-DF8E-44E7-B017-EB0A1E258F7D}" dt="2020-11-19T19:12:11.393" v="16"/>
        <pc:sldMkLst>
          <pc:docMk/>
          <pc:sldMk cId="2306212071" sldId="266"/>
        </pc:sldMkLst>
      </pc:sldChg>
      <pc:sldChg chg="add del">
        <pc:chgData name="Moore, Jacob Preston" userId="fdd3fd0f-c483-48c9-988d-7deb216763fd" providerId="ADAL" clId="{7A94122F-DF8E-44E7-B017-EB0A1E258F7D}" dt="2020-11-19T19:12:09.108" v="13" actId="2696"/>
        <pc:sldMkLst>
          <pc:docMk/>
          <pc:sldMk cId="4118989775" sldId="266"/>
        </pc:sldMkLst>
      </pc:sldChg>
      <pc:sldChg chg="add">
        <pc:chgData name="Moore, Jacob Preston" userId="fdd3fd0f-c483-48c9-988d-7deb216763fd" providerId="ADAL" clId="{7A94122F-DF8E-44E7-B017-EB0A1E258F7D}" dt="2020-11-19T19:12:11.393" v="16"/>
        <pc:sldMkLst>
          <pc:docMk/>
          <pc:sldMk cId="2938147862" sldId="267"/>
        </pc:sldMkLst>
      </pc:sldChg>
      <pc:sldChg chg="add del">
        <pc:chgData name="Moore, Jacob Preston" userId="fdd3fd0f-c483-48c9-988d-7deb216763fd" providerId="ADAL" clId="{7A94122F-DF8E-44E7-B017-EB0A1E258F7D}" dt="2020-11-19T19:12:09.116" v="14" actId="2696"/>
        <pc:sldMkLst>
          <pc:docMk/>
          <pc:sldMk cId="3569074206" sldId="267"/>
        </pc:sldMkLst>
      </pc:sldChg>
      <pc:sldChg chg="add">
        <pc:chgData name="Moore, Jacob Preston" userId="fdd3fd0f-c483-48c9-988d-7deb216763fd" providerId="ADAL" clId="{7A94122F-DF8E-44E7-B017-EB0A1E258F7D}" dt="2020-11-19T19:12:11.393" v="16"/>
        <pc:sldMkLst>
          <pc:docMk/>
          <pc:sldMk cId="523599034" sldId="268"/>
        </pc:sldMkLst>
      </pc:sldChg>
      <pc:sldChg chg="add del">
        <pc:chgData name="Moore, Jacob Preston" userId="fdd3fd0f-c483-48c9-988d-7deb216763fd" providerId="ADAL" clId="{7A94122F-DF8E-44E7-B017-EB0A1E258F7D}" dt="2020-11-19T19:12:09.121" v="15" actId="2696"/>
        <pc:sldMkLst>
          <pc:docMk/>
          <pc:sldMk cId="2501320273" sldId="268"/>
        </pc:sldMkLst>
      </pc:sldChg>
      <pc:sldChg chg="modSp add modAnim">
        <pc:chgData name="Moore, Jacob Preston" userId="fdd3fd0f-c483-48c9-988d-7deb216763fd" providerId="ADAL" clId="{7A94122F-DF8E-44E7-B017-EB0A1E258F7D}" dt="2020-11-19T19:41:25.361" v="648"/>
        <pc:sldMkLst>
          <pc:docMk/>
          <pc:sldMk cId="2530143556" sldId="288"/>
        </pc:sldMkLst>
        <pc:spChg chg="mod">
          <ac:chgData name="Moore, Jacob Preston" userId="fdd3fd0f-c483-48c9-988d-7deb216763fd" providerId="ADAL" clId="{7A94122F-DF8E-44E7-B017-EB0A1E258F7D}" dt="2020-11-19T19:36:30.173" v="151" actId="20577"/>
          <ac:spMkLst>
            <pc:docMk/>
            <pc:sldMk cId="2530143556" sldId="288"/>
            <ac:spMk id="2" creationId="{6FDF561E-9FCB-41F8-A348-FCF4558DCF6D}"/>
          </ac:spMkLst>
        </pc:spChg>
        <pc:spChg chg="mod">
          <ac:chgData name="Moore, Jacob Preston" userId="fdd3fd0f-c483-48c9-988d-7deb216763fd" providerId="ADAL" clId="{7A94122F-DF8E-44E7-B017-EB0A1E258F7D}" dt="2020-11-19T19:41:02.724" v="646" actId="113"/>
          <ac:spMkLst>
            <pc:docMk/>
            <pc:sldMk cId="2530143556" sldId="288"/>
            <ac:spMk id="3" creationId="{7D624BB5-F790-4654-A5EF-A2E4B4B3446C}"/>
          </ac:spMkLst>
        </pc:spChg>
      </pc:sldChg>
      <pc:sldChg chg="del">
        <pc:chgData name="Moore, Jacob Preston" userId="fdd3fd0f-c483-48c9-988d-7deb216763fd" providerId="ADAL" clId="{7A94122F-DF8E-44E7-B017-EB0A1E258F7D}" dt="2020-11-19T19:11:56.764" v="0" actId="2696"/>
        <pc:sldMkLst>
          <pc:docMk/>
          <pc:sldMk cId="387314289" sldId="293"/>
        </pc:sldMkLst>
      </pc:sldChg>
      <pc:sldChg chg="del">
        <pc:chgData name="Moore, Jacob Preston" userId="fdd3fd0f-c483-48c9-988d-7deb216763fd" providerId="ADAL" clId="{7A94122F-DF8E-44E7-B017-EB0A1E258F7D}" dt="2020-11-19T19:11:56.795" v="2" actId="2696"/>
        <pc:sldMkLst>
          <pc:docMk/>
          <pc:sldMk cId="2996462329" sldId="295"/>
        </pc:sldMkLst>
      </pc:sldChg>
      <pc:sldChg chg="del">
        <pc:chgData name="Moore, Jacob Preston" userId="fdd3fd0f-c483-48c9-988d-7deb216763fd" providerId="ADAL" clId="{7A94122F-DF8E-44E7-B017-EB0A1E258F7D}" dt="2020-11-19T19:11:56.810" v="3" actId="2696"/>
        <pc:sldMkLst>
          <pc:docMk/>
          <pc:sldMk cId="2298834723" sldId="296"/>
        </pc:sldMkLst>
      </pc:sldChg>
      <pc:sldChg chg="del">
        <pc:chgData name="Moore, Jacob Preston" userId="fdd3fd0f-c483-48c9-988d-7deb216763fd" providerId="ADAL" clId="{7A94122F-DF8E-44E7-B017-EB0A1E258F7D}" dt="2020-11-19T19:11:56.873" v="4" actId="2696"/>
        <pc:sldMkLst>
          <pc:docMk/>
          <pc:sldMk cId="2634808418" sldId="297"/>
        </pc:sldMkLst>
      </pc:sldChg>
      <pc:sldChg chg="del">
        <pc:chgData name="Moore, Jacob Preston" userId="fdd3fd0f-c483-48c9-988d-7deb216763fd" providerId="ADAL" clId="{7A94122F-DF8E-44E7-B017-EB0A1E258F7D}" dt="2020-11-19T19:11:56.998" v="5" actId="2696"/>
        <pc:sldMkLst>
          <pc:docMk/>
          <pc:sldMk cId="4072395342" sldId="298"/>
        </pc:sldMkLst>
      </pc:sldChg>
      <pc:sldChg chg="del">
        <pc:chgData name="Moore, Jacob Preston" userId="fdd3fd0f-c483-48c9-988d-7deb216763fd" providerId="ADAL" clId="{7A94122F-DF8E-44E7-B017-EB0A1E258F7D}" dt="2020-11-19T19:11:57.108" v="6" actId="2696"/>
        <pc:sldMkLst>
          <pc:docMk/>
          <pc:sldMk cId="2751125873" sldId="299"/>
        </pc:sldMkLst>
      </pc:sldChg>
      <pc:sldChg chg="del">
        <pc:chgData name="Moore, Jacob Preston" userId="fdd3fd0f-c483-48c9-988d-7deb216763fd" providerId="ADAL" clId="{7A94122F-DF8E-44E7-B017-EB0A1E258F7D}" dt="2020-11-19T19:11:59.806" v="8" actId="2696"/>
        <pc:sldMkLst>
          <pc:docMk/>
          <pc:sldMk cId="3316355662" sldId="300"/>
        </pc:sldMkLst>
      </pc:sldChg>
      <pc:sldChg chg="del">
        <pc:chgData name="Moore, Jacob Preston" userId="fdd3fd0f-c483-48c9-988d-7deb216763fd" providerId="ADAL" clId="{7A94122F-DF8E-44E7-B017-EB0A1E258F7D}" dt="2020-11-19T19:11:59.806" v="9" actId="2696"/>
        <pc:sldMkLst>
          <pc:docMk/>
          <pc:sldMk cId="2529682722" sldId="301"/>
        </pc:sldMkLst>
      </pc:sldChg>
      <pc:sldChg chg="del">
        <pc:chgData name="Moore, Jacob Preston" userId="fdd3fd0f-c483-48c9-988d-7deb216763fd" providerId="ADAL" clId="{7A94122F-DF8E-44E7-B017-EB0A1E258F7D}" dt="2020-11-19T19:11:56.779" v="1" actId="2696"/>
        <pc:sldMkLst>
          <pc:docMk/>
          <pc:sldMk cId="4000413465" sldId="335"/>
        </pc:sldMkLst>
      </pc:sldChg>
      <pc:sldChg chg="del">
        <pc:chgData name="Moore, Jacob Preston" userId="fdd3fd0f-c483-48c9-988d-7deb216763fd" providerId="ADAL" clId="{7A94122F-DF8E-44E7-B017-EB0A1E258F7D}" dt="2020-11-19T19:11:57.108" v="7" actId="2696"/>
        <pc:sldMkLst>
          <pc:docMk/>
          <pc:sldMk cId="2922210400" sldId="336"/>
        </pc:sldMkLst>
      </pc:sldChg>
      <pc:sldChg chg="del">
        <pc:chgData name="Moore, Jacob Preston" userId="fdd3fd0f-c483-48c9-988d-7deb216763fd" providerId="ADAL" clId="{7A94122F-DF8E-44E7-B017-EB0A1E258F7D}" dt="2020-11-19T19:11:59.822" v="10" actId="2696"/>
        <pc:sldMkLst>
          <pc:docMk/>
          <pc:sldMk cId="511372180" sldId="337"/>
        </pc:sldMkLst>
      </pc:sldChg>
      <pc:sldChg chg="del">
        <pc:chgData name="Moore, Jacob Preston" userId="fdd3fd0f-c483-48c9-988d-7deb216763fd" providerId="ADAL" clId="{7A94122F-DF8E-44E7-B017-EB0A1E258F7D}" dt="2020-11-19T19:11:59.837" v="11" actId="2696"/>
        <pc:sldMkLst>
          <pc:docMk/>
          <pc:sldMk cId="2477672011" sldId="338"/>
        </pc:sldMkLst>
      </pc:sldChg>
    </pc:docChg>
  </pc:docChgLst>
  <pc:docChgLst>
    <pc:chgData name="Moore, Jacob Preston" userId="fdd3fd0f-c483-48c9-988d-7deb216763fd" providerId="ADAL" clId="{572D4819-7AEF-431D-9FF4-AE108E9B9531}"/>
    <pc:docChg chg="modSld">
      <pc:chgData name="Moore, Jacob Preston" userId="fdd3fd0f-c483-48c9-988d-7deb216763fd" providerId="ADAL" clId="{572D4819-7AEF-431D-9FF4-AE108E9B9531}" dt="2020-11-28T15:16:56.448" v="1" actId="1076"/>
      <pc:docMkLst>
        <pc:docMk/>
      </pc:docMkLst>
      <pc:sldChg chg="addSp modSp">
        <pc:chgData name="Moore, Jacob Preston" userId="fdd3fd0f-c483-48c9-988d-7deb216763fd" providerId="ADAL" clId="{572D4819-7AEF-431D-9FF4-AE108E9B9531}" dt="2020-11-28T15:16:56.448" v="1" actId="1076"/>
        <pc:sldMkLst>
          <pc:docMk/>
          <pc:sldMk cId="1761573408" sldId="264"/>
        </pc:sldMkLst>
        <pc:spChg chg="add mod">
          <ac:chgData name="Moore, Jacob Preston" userId="fdd3fd0f-c483-48c9-988d-7deb216763fd" providerId="ADAL" clId="{572D4819-7AEF-431D-9FF4-AE108E9B9531}" dt="2020-11-28T15:16:56.448" v="1" actId="1076"/>
          <ac:spMkLst>
            <pc:docMk/>
            <pc:sldMk cId="1761573408" sldId="264"/>
            <ac:spMk id="35" creationId="{DD9A5F0E-C82C-4389-9064-D573A0821B99}"/>
          </ac:spMkLst>
        </pc:spChg>
        <pc:cxnChg chg="add mod">
          <ac:chgData name="Moore, Jacob Preston" userId="fdd3fd0f-c483-48c9-988d-7deb216763fd" providerId="ADAL" clId="{572D4819-7AEF-431D-9FF4-AE108E9B9531}" dt="2020-11-28T15:16:56.448" v="1" actId="1076"/>
          <ac:cxnSpMkLst>
            <pc:docMk/>
            <pc:sldMk cId="1761573408" sldId="264"/>
            <ac:cxnSpMk id="34" creationId="{CBAF26E6-2B23-4265-8771-02C21F932C5E}"/>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media/image2.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Dry Friction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Worked Example</a:t>
            </a:r>
          </a:p>
        </p:txBody>
      </p:sp>
      <p:sp>
        <p:nvSpPr>
          <p:cNvPr id="3" name="Content Placeholder 2"/>
          <p:cNvSpPr>
            <a:spLocks noGrp="1"/>
          </p:cNvSpPr>
          <p:nvPr>
            <p:ph idx="1"/>
          </p:nvPr>
        </p:nvSpPr>
        <p:spPr>
          <a:xfrm>
            <a:off x="457200" y="1600200"/>
            <a:ext cx="8229600" cy="2133600"/>
          </a:xfrm>
        </p:spPr>
        <p:txBody>
          <a:bodyPr>
            <a:normAutofit fontScale="85000" lnSpcReduction="20000"/>
          </a:bodyPr>
          <a:lstStyle/>
          <a:p>
            <a:r>
              <a:rPr lang="en-US" dirty="0"/>
              <a:t>A plastic box is sitting on a steel beam. One end of the steel beam is slowly raised, increasing the angle of the surface until the box begins to slip. If the box begins to slip when the beam is at an angle of 41 degrees, what is the static coefficient of friction between the steel beam and the plastic box?</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pic>
        <p:nvPicPr>
          <p:cNvPr id="3074" name="Picture 2" descr="Problem 3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962400"/>
            <a:ext cx="3505200" cy="27496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3599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B9816-3959-4C76-BBA0-7C1C5F0FD946}"/>
              </a:ext>
            </a:extLst>
          </p:cNvPr>
          <p:cNvSpPr>
            <a:spLocks noGrp="1"/>
          </p:cNvSpPr>
          <p:nvPr>
            <p:ph type="title"/>
          </p:nvPr>
        </p:nvSpPr>
        <p:spPr/>
        <p:txBody>
          <a:bodyPr/>
          <a:lstStyle/>
          <a:p>
            <a:r>
              <a:rPr lang="en-US" dirty="0"/>
              <a:t>Friction Worked Example </a:t>
            </a:r>
          </a:p>
        </p:txBody>
      </p:sp>
      <p:sp>
        <p:nvSpPr>
          <p:cNvPr id="4" name="Slide Number Placeholder 3">
            <a:extLst>
              <a:ext uri="{FF2B5EF4-FFF2-40B4-BE49-F238E27FC236}">
                <a16:creationId xmlns:a16="http://schemas.microsoft.com/office/drawing/2014/main" id="{CD1282E5-230C-4CA3-9BDD-C466BFD6E0FB}"/>
              </a:ext>
            </a:extLst>
          </p:cNvPr>
          <p:cNvSpPr>
            <a:spLocks noGrp="1"/>
          </p:cNvSpPr>
          <p:nvPr>
            <p:ph type="sldNum" sz="quarter" idx="12"/>
          </p:nvPr>
        </p:nvSpPr>
        <p:spPr/>
        <p:txBody>
          <a:bodyPr/>
          <a:lstStyle/>
          <a:p>
            <a:fld id="{929262FE-7F58-4A1E-8AF3-5A510A86DEBD}" type="slidenum">
              <a:rPr lang="en-US" smtClean="0"/>
              <a:t>11</a:t>
            </a:fld>
            <a:endParaRPr lang="en-US"/>
          </a:p>
        </p:txBody>
      </p:sp>
      <p:pic>
        <p:nvPicPr>
          <p:cNvPr id="6" name="Picture 2" descr="wheelbarrow tools gardening free photo">
            <a:extLst>
              <a:ext uri="{FF2B5EF4-FFF2-40B4-BE49-F238E27FC236}">
                <a16:creationId xmlns:a16="http://schemas.microsoft.com/office/drawing/2014/main" id="{3B8DB4B4-A82B-4DD8-A0C2-148139F4DB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2850" y="4072332"/>
            <a:ext cx="3888886" cy="194444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733D854-CBF0-46B9-A6DF-A88D2899575F}"/>
              </a:ext>
            </a:extLst>
          </p:cNvPr>
          <p:cNvSpPr/>
          <p:nvPr/>
        </p:nvSpPr>
        <p:spPr>
          <a:xfrm>
            <a:off x="0" y="5907571"/>
            <a:ext cx="9143995" cy="9222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3F0F02D-8B08-422D-A1CA-BA2D61662B59}"/>
              </a:ext>
            </a:extLst>
          </p:cNvPr>
          <p:cNvSpPr/>
          <p:nvPr/>
        </p:nvSpPr>
        <p:spPr>
          <a:xfrm>
            <a:off x="4693079" y="4672444"/>
            <a:ext cx="107521" cy="12815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0A31DB6-18C6-4D2C-ABA7-D9BC04F15364}"/>
              </a:ext>
            </a:extLst>
          </p:cNvPr>
          <p:cNvSpPr txBox="1"/>
          <p:nvPr/>
        </p:nvSpPr>
        <p:spPr>
          <a:xfrm>
            <a:off x="4438741" y="4722115"/>
            <a:ext cx="194336" cy="369332"/>
          </a:xfrm>
          <a:prstGeom prst="rect">
            <a:avLst/>
          </a:prstGeom>
          <a:noFill/>
        </p:spPr>
        <p:txBody>
          <a:bodyPr wrap="square" rtlCol="0">
            <a:spAutoFit/>
          </a:bodyPr>
          <a:lstStyle/>
          <a:p>
            <a:r>
              <a:rPr lang="en-US" dirty="0"/>
              <a:t>G</a:t>
            </a:r>
          </a:p>
        </p:txBody>
      </p:sp>
      <p:cxnSp>
        <p:nvCxnSpPr>
          <p:cNvPr id="10" name="Straight Connector 9">
            <a:extLst>
              <a:ext uri="{FF2B5EF4-FFF2-40B4-BE49-F238E27FC236}">
                <a16:creationId xmlns:a16="http://schemas.microsoft.com/office/drawing/2014/main" id="{10422E98-A888-4E35-86BF-210A80FEB4C9}"/>
              </a:ext>
            </a:extLst>
          </p:cNvPr>
          <p:cNvCxnSpPr>
            <a:cxnSpLocks/>
          </p:cNvCxnSpPr>
          <p:nvPr/>
        </p:nvCxnSpPr>
        <p:spPr>
          <a:xfrm>
            <a:off x="3683378" y="3429000"/>
            <a:ext cx="0" cy="2292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34723CA-66BF-4A65-9A32-8D0BF994DFDC}"/>
              </a:ext>
            </a:extLst>
          </p:cNvPr>
          <p:cNvCxnSpPr>
            <a:cxnSpLocks/>
          </p:cNvCxnSpPr>
          <p:nvPr/>
        </p:nvCxnSpPr>
        <p:spPr>
          <a:xfrm>
            <a:off x="5572125" y="3480209"/>
            <a:ext cx="0" cy="1892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D6426BB-91FD-4031-A1E3-3286371D0835}"/>
              </a:ext>
            </a:extLst>
          </p:cNvPr>
          <p:cNvCxnSpPr>
            <a:cxnSpLocks/>
          </p:cNvCxnSpPr>
          <p:nvPr/>
        </p:nvCxnSpPr>
        <p:spPr>
          <a:xfrm>
            <a:off x="4746839" y="3480209"/>
            <a:ext cx="0" cy="11062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3A4FD9E-2C17-4D17-B206-86364D7C883F}"/>
              </a:ext>
            </a:extLst>
          </p:cNvPr>
          <p:cNvCxnSpPr>
            <a:cxnSpLocks/>
          </p:cNvCxnSpPr>
          <p:nvPr/>
        </p:nvCxnSpPr>
        <p:spPr>
          <a:xfrm flipH="1" flipV="1">
            <a:off x="6553200" y="4736523"/>
            <a:ext cx="0" cy="11710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3DCB938-F6C8-4009-BD2D-1EE880A4D121}"/>
              </a:ext>
            </a:extLst>
          </p:cNvPr>
          <p:cNvCxnSpPr>
            <a:cxnSpLocks/>
          </p:cNvCxnSpPr>
          <p:nvPr/>
        </p:nvCxnSpPr>
        <p:spPr>
          <a:xfrm flipH="1">
            <a:off x="3692851" y="3810000"/>
            <a:ext cx="18792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8B5363F-5DDE-40E9-83D0-234CED7ADEDE}"/>
              </a:ext>
            </a:extLst>
          </p:cNvPr>
          <p:cNvCxnSpPr>
            <a:cxnSpLocks/>
          </p:cNvCxnSpPr>
          <p:nvPr/>
        </p:nvCxnSpPr>
        <p:spPr>
          <a:xfrm>
            <a:off x="4876800" y="4722115"/>
            <a:ext cx="2080298"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8BDBA2F4-8D74-4DED-A455-58AD81433927}"/>
              </a:ext>
            </a:extLst>
          </p:cNvPr>
          <p:cNvSpPr txBox="1"/>
          <p:nvPr/>
        </p:nvSpPr>
        <p:spPr>
          <a:xfrm>
            <a:off x="6273541" y="5175481"/>
            <a:ext cx="75590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80 cm</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sp>
        <p:nvSpPr>
          <p:cNvPr id="20" name="TextBox 19">
            <a:extLst>
              <a:ext uri="{FF2B5EF4-FFF2-40B4-BE49-F238E27FC236}">
                <a16:creationId xmlns:a16="http://schemas.microsoft.com/office/drawing/2014/main" id="{356E137E-C4A9-48F7-BD93-6AE44C993CFB}"/>
              </a:ext>
            </a:extLst>
          </p:cNvPr>
          <p:cNvSpPr txBox="1"/>
          <p:nvPr/>
        </p:nvSpPr>
        <p:spPr>
          <a:xfrm>
            <a:off x="3533775" y="5945743"/>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21" name="TextBox 20">
            <a:extLst>
              <a:ext uri="{FF2B5EF4-FFF2-40B4-BE49-F238E27FC236}">
                <a16:creationId xmlns:a16="http://schemas.microsoft.com/office/drawing/2014/main" id="{D6F132D2-F198-4160-BA31-06F891E882D8}"/>
              </a:ext>
            </a:extLst>
          </p:cNvPr>
          <p:cNvSpPr txBox="1"/>
          <p:nvPr/>
        </p:nvSpPr>
        <p:spPr>
          <a:xfrm>
            <a:off x="5417275" y="5931191"/>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B</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TextBox 13">
            <a:extLst>
              <a:ext uri="{FF2B5EF4-FFF2-40B4-BE49-F238E27FC236}">
                <a16:creationId xmlns:a16="http://schemas.microsoft.com/office/drawing/2014/main" id="{F9789D75-F77A-448A-8641-86AB4F22EB46}"/>
              </a:ext>
            </a:extLst>
          </p:cNvPr>
          <p:cNvSpPr txBox="1"/>
          <p:nvPr/>
        </p:nvSpPr>
        <p:spPr>
          <a:xfrm>
            <a:off x="3867688" y="3635049"/>
            <a:ext cx="775005"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80 cm</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sp>
        <p:nvSpPr>
          <p:cNvPr id="31" name="TextBox 30">
            <a:extLst>
              <a:ext uri="{FF2B5EF4-FFF2-40B4-BE49-F238E27FC236}">
                <a16:creationId xmlns:a16="http://schemas.microsoft.com/office/drawing/2014/main" id="{96C25235-2EEB-40DF-9AB7-AD8EA17AF4F6}"/>
              </a:ext>
            </a:extLst>
          </p:cNvPr>
          <p:cNvSpPr txBox="1"/>
          <p:nvPr/>
        </p:nvSpPr>
        <p:spPr>
          <a:xfrm>
            <a:off x="4788226" y="3653909"/>
            <a:ext cx="76823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60cm</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cxnSp>
        <p:nvCxnSpPr>
          <p:cNvPr id="38" name="Straight Arrow Connector 37">
            <a:extLst>
              <a:ext uri="{FF2B5EF4-FFF2-40B4-BE49-F238E27FC236}">
                <a16:creationId xmlns:a16="http://schemas.microsoft.com/office/drawing/2014/main" id="{82943D8B-8DD0-450C-BC43-33E6D9D11646}"/>
              </a:ext>
            </a:extLst>
          </p:cNvPr>
          <p:cNvCxnSpPr>
            <a:cxnSpLocks/>
          </p:cNvCxnSpPr>
          <p:nvPr/>
        </p:nvCxnSpPr>
        <p:spPr>
          <a:xfrm flipH="1">
            <a:off x="1314450" y="4829175"/>
            <a:ext cx="9984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F049977D-4A0C-4F48-AC05-5FEF4715C197}"/>
              </a:ext>
            </a:extLst>
          </p:cNvPr>
          <p:cNvCxnSpPr>
            <a:cxnSpLocks/>
          </p:cNvCxnSpPr>
          <p:nvPr/>
        </p:nvCxnSpPr>
        <p:spPr>
          <a:xfrm flipV="1">
            <a:off x="1879859" y="4829175"/>
            <a:ext cx="0" cy="1095375"/>
          </a:xfrm>
          <a:prstGeom prst="line">
            <a:avLst/>
          </a:prstGeom>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EDA18C5B-EB82-43B2-AFD9-52AE17ABA5F5}"/>
              </a:ext>
            </a:extLst>
          </p:cNvPr>
          <p:cNvSpPr txBox="1"/>
          <p:nvPr/>
        </p:nvSpPr>
        <p:spPr>
          <a:xfrm>
            <a:off x="1600200" y="5192460"/>
            <a:ext cx="75590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70 cm</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sp>
        <p:nvSpPr>
          <p:cNvPr id="44" name="TextBox 43">
            <a:extLst>
              <a:ext uri="{FF2B5EF4-FFF2-40B4-BE49-F238E27FC236}">
                <a16:creationId xmlns:a16="http://schemas.microsoft.com/office/drawing/2014/main" id="{F37E88E2-5E17-4069-8FAB-2249BCA1FE83}"/>
              </a:ext>
            </a:extLst>
          </p:cNvPr>
          <p:cNvSpPr txBox="1"/>
          <p:nvPr/>
        </p:nvSpPr>
        <p:spPr>
          <a:xfrm>
            <a:off x="746385" y="4620938"/>
            <a:ext cx="657212" cy="369332"/>
          </a:xfrm>
          <a:prstGeom prst="rect">
            <a:avLst/>
          </a:prstGeom>
          <a:noFill/>
        </p:spPr>
        <p:txBody>
          <a:bodyPr wrap="square" rtlCol="0">
            <a:spAutoFit/>
          </a:bodyPr>
          <a:lstStyle/>
          <a:p>
            <a:r>
              <a:rPr lang="en-US" b="1" dirty="0">
                <a:solidFill>
                  <a:srgbClr val="FF0000"/>
                </a:solidFill>
              </a:rPr>
              <a:t>F</a:t>
            </a:r>
            <a:r>
              <a:rPr lang="en-US" b="1" baseline="-25000" dirty="0">
                <a:solidFill>
                  <a:srgbClr val="FF0000"/>
                </a:solidFill>
              </a:rPr>
              <a:t>pull</a:t>
            </a:r>
          </a:p>
        </p:txBody>
      </p:sp>
      <p:sp>
        <p:nvSpPr>
          <p:cNvPr id="45" name="Frame 44">
            <a:extLst>
              <a:ext uri="{FF2B5EF4-FFF2-40B4-BE49-F238E27FC236}">
                <a16:creationId xmlns:a16="http://schemas.microsoft.com/office/drawing/2014/main" id="{36B94261-AA94-4800-B2AB-0746B4A40F8E}"/>
              </a:ext>
            </a:extLst>
          </p:cNvPr>
          <p:cNvSpPr/>
          <p:nvPr/>
        </p:nvSpPr>
        <p:spPr>
          <a:xfrm>
            <a:off x="-461579" y="1828801"/>
            <a:ext cx="9815129" cy="5867400"/>
          </a:xfrm>
          <a:prstGeom prst="frame">
            <a:avLst>
              <a:gd name="adj1" fmla="val 19550"/>
            </a:avLst>
          </a:prstGeom>
          <a:ln>
            <a:solidFill>
              <a:schemeClr val="bg1"/>
            </a:solid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Content Placeholder 2">
            <a:extLst>
              <a:ext uri="{FF2B5EF4-FFF2-40B4-BE49-F238E27FC236}">
                <a16:creationId xmlns:a16="http://schemas.microsoft.com/office/drawing/2014/main" id="{2701DEB9-4847-4BC5-895E-83EF39D3C88F}"/>
              </a:ext>
            </a:extLst>
          </p:cNvPr>
          <p:cNvSpPr>
            <a:spLocks noGrp="1"/>
          </p:cNvSpPr>
          <p:nvPr>
            <p:ph idx="1"/>
          </p:nvPr>
        </p:nvSpPr>
        <p:spPr>
          <a:xfrm>
            <a:off x="457200" y="1600201"/>
            <a:ext cx="8229600" cy="1752600"/>
          </a:xfrm>
        </p:spPr>
        <p:txBody>
          <a:bodyPr>
            <a:normAutofit fontScale="77500" lnSpcReduction="20000"/>
          </a:bodyPr>
          <a:lstStyle/>
          <a:p>
            <a:r>
              <a:rPr lang="en-US" dirty="0"/>
              <a:t>A 60 kg wheelbarrow with the dimensions shown below is subjected to a pulling force. If there is assumed to be no friction at the wheel at B, and the static coefficient of friction at A is assumed to be .4, what is the expected pulling force needed to get the wheelbarrow moving? </a:t>
            </a:r>
          </a:p>
        </p:txBody>
      </p:sp>
    </p:spTree>
    <p:extLst>
      <p:ext uri="{BB962C8B-B14F-4D97-AF65-F5344CB8AC3E}">
        <p14:creationId xmlns:p14="http://schemas.microsoft.com/office/powerpoint/2010/main" val="2253816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F325650D-D433-4487-A2CF-5DFFC5AF83B3}"/>
              </a:ext>
            </a:extLst>
          </p:cNvPr>
          <p:cNvGrpSpPr/>
          <p:nvPr/>
        </p:nvGrpSpPr>
        <p:grpSpPr>
          <a:xfrm rot="627157">
            <a:off x="4767857" y="2149931"/>
            <a:ext cx="4345564" cy="4090872"/>
            <a:chOff x="4798435" y="2395989"/>
            <a:chExt cx="4345564" cy="4090872"/>
          </a:xfrm>
        </p:grpSpPr>
        <p:grpSp>
          <p:nvGrpSpPr>
            <p:cNvPr id="10" name="Group 9">
              <a:extLst>
                <a:ext uri="{FF2B5EF4-FFF2-40B4-BE49-F238E27FC236}">
                  <a16:creationId xmlns:a16="http://schemas.microsoft.com/office/drawing/2014/main" id="{CB9577BC-6E65-4010-BC12-5A9B10EE0255}"/>
                </a:ext>
              </a:extLst>
            </p:cNvPr>
            <p:cNvGrpSpPr/>
            <p:nvPr/>
          </p:nvGrpSpPr>
          <p:grpSpPr>
            <a:xfrm>
              <a:off x="5998845" y="4605471"/>
              <a:ext cx="228600" cy="228600"/>
              <a:chOff x="845820" y="5759132"/>
              <a:chExt cx="228600" cy="228600"/>
            </a:xfrm>
          </p:grpSpPr>
          <p:sp>
            <p:nvSpPr>
              <p:cNvPr id="8" name="Oval 7">
                <a:extLst>
                  <a:ext uri="{FF2B5EF4-FFF2-40B4-BE49-F238E27FC236}">
                    <a16:creationId xmlns:a16="http://schemas.microsoft.com/office/drawing/2014/main" id="{ECB658C0-3944-45B5-9B60-14F0000AAE66}"/>
                  </a:ext>
                </a:extLst>
              </p:cNvPr>
              <p:cNvSpPr/>
              <p:nvPr/>
            </p:nvSpPr>
            <p:spPr>
              <a:xfrm>
                <a:off x="845820" y="5759132"/>
                <a:ext cx="228600" cy="228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58DDAA61-6D08-4EC1-98DC-E8A5F3FD49C2}"/>
                  </a:ext>
                </a:extLst>
              </p:cNvPr>
              <p:cNvSpPr/>
              <p:nvPr/>
            </p:nvSpPr>
            <p:spPr>
              <a:xfrm>
                <a:off x="914400" y="582771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C84014A5-1868-499C-9497-C79031DB7368}"/>
                </a:ext>
              </a:extLst>
            </p:cNvPr>
            <p:cNvSpPr/>
            <p:nvPr/>
          </p:nvSpPr>
          <p:spPr>
            <a:xfrm>
              <a:off x="6010275" y="2395989"/>
              <a:ext cx="15240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1A8FD558-2D25-40D1-A6E7-ACE61F4F6B6B}"/>
                </a:ext>
              </a:extLst>
            </p:cNvPr>
            <p:cNvSpPr/>
            <p:nvPr/>
          </p:nvSpPr>
          <p:spPr>
            <a:xfrm>
              <a:off x="7534275" y="2395989"/>
              <a:ext cx="152400" cy="22860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Block Arc 6">
              <a:extLst>
                <a:ext uri="{FF2B5EF4-FFF2-40B4-BE49-F238E27FC236}">
                  <a16:creationId xmlns:a16="http://schemas.microsoft.com/office/drawing/2014/main" id="{4EACCEC4-0188-4096-879F-06784C733067}"/>
                </a:ext>
              </a:extLst>
            </p:cNvPr>
            <p:cNvSpPr/>
            <p:nvPr/>
          </p:nvSpPr>
          <p:spPr>
            <a:xfrm rot="5400000">
              <a:off x="7376160" y="3081789"/>
              <a:ext cx="640080" cy="274320"/>
            </a:xfrm>
            <a:prstGeom prst="blockArc">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733B3B96-FD67-459E-9E7D-4D9B4D8E010F}"/>
                </a:ext>
              </a:extLst>
            </p:cNvPr>
            <p:cNvSpPr/>
            <p:nvPr/>
          </p:nvSpPr>
          <p:spPr>
            <a:xfrm>
              <a:off x="7381875" y="4689291"/>
              <a:ext cx="152400" cy="1524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491457-DDA7-414A-A24E-E3996B529732}"/>
                </a:ext>
              </a:extLst>
            </p:cNvPr>
            <p:cNvSpPr/>
            <p:nvPr/>
          </p:nvSpPr>
          <p:spPr>
            <a:xfrm>
              <a:off x="4798435" y="4848991"/>
              <a:ext cx="4345564" cy="1637870"/>
            </a:xfrm>
            <a:prstGeom prst="rect">
              <a:avLst/>
            </a:prstGeom>
            <a:solidFill>
              <a:schemeClr val="bg2">
                <a:lumMod val="90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1630046-5451-453E-A204-4927A826340B}"/>
                </a:ext>
              </a:extLst>
            </p:cNvPr>
            <p:cNvSpPr/>
            <p:nvPr/>
          </p:nvSpPr>
          <p:spPr>
            <a:xfrm>
              <a:off x="6795135" y="337579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F4C380E-3CCC-45E5-BB67-EEE766A666DE}"/>
                </a:ext>
              </a:extLst>
            </p:cNvPr>
            <p:cNvSpPr txBox="1"/>
            <p:nvPr/>
          </p:nvSpPr>
          <p:spPr>
            <a:xfrm>
              <a:off x="6416014" y="3028449"/>
              <a:ext cx="194336" cy="369332"/>
            </a:xfrm>
            <a:prstGeom prst="rect">
              <a:avLst/>
            </a:prstGeom>
            <a:noFill/>
          </p:spPr>
          <p:txBody>
            <a:bodyPr wrap="square" rtlCol="0">
              <a:spAutoFit/>
            </a:bodyPr>
            <a:lstStyle/>
            <a:p>
              <a:r>
                <a:rPr lang="en-US" dirty="0"/>
                <a:t>G</a:t>
              </a:r>
            </a:p>
          </p:txBody>
        </p:sp>
        <p:sp>
          <p:nvSpPr>
            <p:cNvPr id="15" name="TextBox 14">
              <a:extLst>
                <a:ext uri="{FF2B5EF4-FFF2-40B4-BE49-F238E27FC236}">
                  <a16:creationId xmlns:a16="http://schemas.microsoft.com/office/drawing/2014/main" id="{2D1DEDEE-B822-4751-A65A-F2DB9BA537BC}"/>
                </a:ext>
              </a:extLst>
            </p:cNvPr>
            <p:cNvSpPr txBox="1"/>
            <p:nvPr/>
          </p:nvSpPr>
          <p:spPr>
            <a:xfrm>
              <a:off x="6040483" y="4327579"/>
              <a:ext cx="31771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16" name="TextBox 15">
              <a:extLst>
                <a:ext uri="{FF2B5EF4-FFF2-40B4-BE49-F238E27FC236}">
                  <a16:creationId xmlns:a16="http://schemas.microsoft.com/office/drawing/2014/main" id="{D30A7F64-2DFE-40CE-A33C-F62700C6E440}"/>
                </a:ext>
              </a:extLst>
            </p:cNvPr>
            <p:cNvSpPr txBox="1"/>
            <p:nvPr/>
          </p:nvSpPr>
          <p:spPr>
            <a:xfrm>
              <a:off x="7178908" y="4327579"/>
              <a:ext cx="30970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a:rPr>
                <a:t>B</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7" name="Straight Connector 16">
              <a:extLst>
                <a:ext uri="{FF2B5EF4-FFF2-40B4-BE49-F238E27FC236}">
                  <a16:creationId xmlns:a16="http://schemas.microsoft.com/office/drawing/2014/main" id="{FD36F8B0-ED36-4E55-A421-3134DA57C792}"/>
                </a:ext>
              </a:extLst>
            </p:cNvPr>
            <p:cNvCxnSpPr>
              <a:cxnSpLocks/>
            </p:cNvCxnSpPr>
            <p:nvPr/>
          </p:nvCxnSpPr>
          <p:spPr>
            <a:xfrm flipH="1">
              <a:off x="6103621" y="4929172"/>
              <a:ext cx="3860" cy="804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F29EF7C-B4F1-4E6D-A974-A0F89E448454}"/>
                </a:ext>
              </a:extLst>
            </p:cNvPr>
            <p:cNvCxnSpPr>
              <a:cxnSpLocks/>
            </p:cNvCxnSpPr>
            <p:nvPr/>
          </p:nvCxnSpPr>
          <p:spPr>
            <a:xfrm flipH="1">
              <a:off x="6113146" y="5331536"/>
              <a:ext cx="13449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2D49E32-5F38-43A4-98B9-2F0CD4CB75D6}"/>
                </a:ext>
              </a:extLst>
            </p:cNvPr>
            <p:cNvCxnSpPr>
              <a:cxnSpLocks/>
            </p:cNvCxnSpPr>
            <p:nvPr/>
          </p:nvCxnSpPr>
          <p:spPr>
            <a:xfrm>
              <a:off x="6840907" y="3612416"/>
              <a:ext cx="0" cy="2121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F294B5D-4978-4D98-B7B3-A6DF03A30080}"/>
                </a:ext>
              </a:extLst>
            </p:cNvPr>
            <p:cNvCxnSpPr>
              <a:cxnSpLocks/>
            </p:cNvCxnSpPr>
            <p:nvPr/>
          </p:nvCxnSpPr>
          <p:spPr>
            <a:xfrm flipH="1">
              <a:off x="7444690" y="4929172"/>
              <a:ext cx="3860" cy="804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17988FB-6FF6-4225-89BF-415295B7E238}"/>
                </a:ext>
              </a:extLst>
            </p:cNvPr>
            <p:cNvCxnSpPr>
              <a:cxnSpLocks/>
            </p:cNvCxnSpPr>
            <p:nvPr/>
          </p:nvCxnSpPr>
          <p:spPr>
            <a:xfrm flipH="1" flipV="1">
              <a:off x="5370195" y="3431753"/>
              <a:ext cx="1240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5477428-D6F6-49E7-B914-5E85080AAC2B}"/>
                </a:ext>
              </a:extLst>
            </p:cNvPr>
            <p:cNvCxnSpPr>
              <a:cxnSpLocks/>
            </p:cNvCxnSpPr>
            <p:nvPr/>
          </p:nvCxnSpPr>
          <p:spPr>
            <a:xfrm>
              <a:off x="5602604" y="3431039"/>
              <a:ext cx="0" cy="14201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E4B1081-0487-4208-A320-D277CE249ED5}"/>
                </a:ext>
              </a:extLst>
            </p:cNvPr>
            <p:cNvSpPr txBox="1"/>
            <p:nvPr/>
          </p:nvSpPr>
          <p:spPr>
            <a:xfrm>
              <a:off x="5217983" y="3944035"/>
              <a:ext cx="755909" cy="369332"/>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18 in</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sp>
          <p:nvSpPr>
            <p:cNvPr id="35" name="TextBox 34">
              <a:extLst>
                <a:ext uri="{FF2B5EF4-FFF2-40B4-BE49-F238E27FC236}">
                  <a16:creationId xmlns:a16="http://schemas.microsoft.com/office/drawing/2014/main" id="{C0590117-BCFD-4542-8D16-E8DE568AE979}"/>
                </a:ext>
              </a:extLst>
            </p:cNvPr>
            <p:cNvSpPr txBox="1"/>
            <p:nvPr/>
          </p:nvSpPr>
          <p:spPr>
            <a:xfrm rot="5400000">
              <a:off x="6076209" y="5227230"/>
              <a:ext cx="755909" cy="369332"/>
            </a:xfrm>
            <a:prstGeom prst="rect">
              <a:avLst/>
            </a:prstGeom>
            <a:solidFill>
              <a:schemeClr val="bg2">
                <a:lumMod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10 in</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sp>
          <p:nvSpPr>
            <p:cNvPr id="36" name="TextBox 35">
              <a:extLst>
                <a:ext uri="{FF2B5EF4-FFF2-40B4-BE49-F238E27FC236}">
                  <a16:creationId xmlns:a16="http://schemas.microsoft.com/office/drawing/2014/main" id="{38381929-CA50-4364-9CC1-FB9AC7C1CF7C}"/>
                </a:ext>
              </a:extLst>
            </p:cNvPr>
            <p:cNvSpPr txBox="1"/>
            <p:nvPr/>
          </p:nvSpPr>
          <p:spPr>
            <a:xfrm rot="5400000">
              <a:off x="6772378" y="5241652"/>
              <a:ext cx="755909" cy="369332"/>
            </a:xfrm>
            <a:prstGeom prst="rect">
              <a:avLst/>
            </a:prstGeom>
            <a:solidFill>
              <a:schemeClr val="bg2">
                <a:lumMod val="9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4F81BD"/>
                  </a:solidFill>
                  <a:latin typeface="Calibri"/>
                </a:rPr>
                <a:t>8 in</a:t>
              </a:r>
              <a:endParaRPr kumimoji="0" lang="en-US" sz="1800" b="0" i="0" u="none" strike="noStrike" kern="1200" cap="none" spc="0" normalizeH="0" baseline="0" noProof="0" dirty="0">
                <a:ln>
                  <a:noFill/>
                </a:ln>
                <a:solidFill>
                  <a:srgbClr val="4F81BD"/>
                </a:solidFill>
                <a:effectLst/>
                <a:uLnTx/>
                <a:uFillTx/>
                <a:latin typeface="Calibri"/>
                <a:ea typeface="+mn-ea"/>
                <a:cs typeface="+mn-cs"/>
              </a:endParaRPr>
            </a:p>
          </p:txBody>
        </p:sp>
      </p:grpSp>
      <p:sp>
        <p:nvSpPr>
          <p:cNvPr id="38" name="Frame 37">
            <a:extLst>
              <a:ext uri="{FF2B5EF4-FFF2-40B4-BE49-F238E27FC236}">
                <a16:creationId xmlns:a16="http://schemas.microsoft.com/office/drawing/2014/main" id="{407133F9-51F0-47DE-9863-DF46C6A49690}"/>
              </a:ext>
            </a:extLst>
          </p:cNvPr>
          <p:cNvSpPr/>
          <p:nvPr/>
        </p:nvSpPr>
        <p:spPr>
          <a:xfrm>
            <a:off x="3657599" y="685800"/>
            <a:ext cx="6096001" cy="6172198"/>
          </a:xfrm>
          <a:prstGeom prst="frame">
            <a:avLst>
              <a:gd name="adj1" fmla="val 19550"/>
            </a:avLst>
          </a:prstGeom>
          <a:ln>
            <a:solidFill>
              <a:schemeClr val="bg1"/>
            </a:solid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C73D4563-9E4F-453D-B690-77C4890DF3E2}"/>
              </a:ext>
            </a:extLst>
          </p:cNvPr>
          <p:cNvSpPr>
            <a:spLocks noGrp="1"/>
          </p:cNvSpPr>
          <p:nvPr>
            <p:ph type="title"/>
          </p:nvPr>
        </p:nvSpPr>
        <p:spPr/>
        <p:txBody>
          <a:bodyPr/>
          <a:lstStyle/>
          <a:p>
            <a:r>
              <a:rPr lang="en-US" dirty="0"/>
              <a:t>Friction Worked Example </a:t>
            </a:r>
          </a:p>
        </p:txBody>
      </p:sp>
      <p:sp>
        <p:nvSpPr>
          <p:cNvPr id="3" name="Content Placeholder 2">
            <a:extLst>
              <a:ext uri="{FF2B5EF4-FFF2-40B4-BE49-F238E27FC236}">
                <a16:creationId xmlns:a16="http://schemas.microsoft.com/office/drawing/2014/main" id="{03A55CB7-990E-403B-B987-FE5E0401FE38}"/>
              </a:ext>
            </a:extLst>
          </p:cNvPr>
          <p:cNvSpPr>
            <a:spLocks noGrp="1"/>
          </p:cNvSpPr>
          <p:nvPr>
            <p:ph idx="1"/>
          </p:nvPr>
        </p:nvSpPr>
        <p:spPr>
          <a:xfrm>
            <a:off x="457199" y="1600200"/>
            <a:ext cx="4207273" cy="4983162"/>
          </a:xfrm>
        </p:spPr>
        <p:txBody>
          <a:bodyPr>
            <a:normAutofit fontScale="85000" lnSpcReduction="20000"/>
          </a:bodyPr>
          <a:lstStyle/>
          <a:p>
            <a:r>
              <a:rPr lang="en-US" dirty="0"/>
              <a:t>A cabinet with a weight of 30 lbs is sitting on a 15</a:t>
            </a:r>
            <a:r>
              <a:rPr lang="en-US" baseline="30000" dirty="0"/>
              <a:t>o</a:t>
            </a:r>
            <a:r>
              <a:rPr lang="en-US" dirty="0"/>
              <a:t> incline as shown the right. The cabinet has a pair of rubber feet at the front (A), and a pair of frictionless wheels at the back (B). What is the minimum value for the static coefficient of friction for the rubber feet at the front to ensure the cabinet does not roll down the incline?</a:t>
            </a:r>
          </a:p>
        </p:txBody>
      </p:sp>
      <p:sp>
        <p:nvSpPr>
          <p:cNvPr id="4" name="Slide Number Placeholder 3">
            <a:extLst>
              <a:ext uri="{FF2B5EF4-FFF2-40B4-BE49-F238E27FC236}">
                <a16:creationId xmlns:a16="http://schemas.microsoft.com/office/drawing/2014/main" id="{BEC10D80-6417-4B44-9262-D6E237B355EB}"/>
              </a:ext>
            </a:extLst>
          </p:cNvPr>
          <p:cNvSpPr>
            <a:spLocks noGrp="1"/>
          </p:cNvSpPr>
          <p:nvPr>
            <p:ph type="sldNum" sz="quarter" idx="12"/>
          </p:nvPr>
        </p:nvSpPr>
        <p:spPr/>
        <p:txBody>
          <a:bodyPr/>
          <a:lstStyle/>
          <a:p>
            <a:fld id="{929262FE-7F58-4A1E-8AF3-5A510A86DEBD}" type="slidenum">
              <a:rPr lang="en-US" smtClean="0"/>
              <a:t>12</a:t>
            </a:fld>
            <a:endParaRPr lang="en-US"/>
          </a:p>
        </p:txBody>
      </p:sp>
    </p:spTree>
    <p:extLst>
      <p:ext uri="{BB962C8B-B14F-4D97-AF65-F5344CB8AC3E}">
        <p14:creationId xmlns:p14="http://schemas.microsoft.com/office/powerpoint/2010/main" val="623455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a:t>
            </a:r>
          </a:p>
        </p:txBody>
      </p:sp>
      <p:sp>
        <p:nvSpPr>
          <p:cNvPr id="3" name="Content Placeholder 2"/>
          <p:cNvSpPr>
            <a:spLocks noGrp="1"/>
          </p:cNvSpPr>
          <p:nvPr>
            <p:ph idx="1"/>
          </p:nvPr>
        </p:nvSpPr>
        <p:spPr>
          <a:xfrm>
            <a:off x="457200" y="1600200"/>
            <a:ext cx="8229600" cy="4983162"/>
          </a:xfrm>
        </p:spPr>
        <p:txBody>
          <a:bodyPr>
            <a:normAutofit fontScale="92500" lnSpcReduction="20000"/>
          </a:bodyPr>
          <a:lstStyle/>
          <a:p>
            <a:r>
              <a:rPr lang="en-US" dirty="0"/>
              <a:t>Friction is the force that prevents objects from sliding </a:t>
            </a:r>
            <a:r>
              <a:rPr lang="en-US" b="1" dirty="0"/>
              <a:t>relative</a:t>
            </a:r>
            <a:r>
              <a:rPr lang="en-US" dirty="0"/>
              <a:t> to one another.</a:t>
            </a:r>
          </a:p>
          <a:p>
            <a:pPr lvl="1"/>
            <a:r>
              <a:rPr lang="en-US" dirty="0"/>
              <a:t>Sometimes this force is useful (as in the brakes on a car)</a:t>
            </a:r>
          </a:p>
          <a:p>
            <a:pPr lvl="1"/>
            <a:r>
              <a:rPr lang="en-US" dirty="0"/>
              <a:t>Sometimes this force is not useful (as in the drag force that slows a plane down)</a:t>
            </a:r>
          </a:p>
          <a:p>
            <a:r>
              <a:rPr lang="en-US" dirty="0"/>
              <a:t>It is generally broken down into two types of friction.</a:t>
            </a:r>
          </a:p>
          <a:p>
            <a:pPr lvl="1"/>
            <a:r>
              <a:rPr lang="en-US" b="1" dirty="0"/>
              <a:t>Dry friction</a:t>
            </a:r>
            <a:r>
              <a:rPr lang="en-US" dirty="0"/>
              <a:t> (also called Coulomb Friction) is the friction between two solid objects sliding against one another.</a:t>
            </a:r>
          </a:p>
          <a:p>
            <a:pPr lvl="1"/>
            <a:r>
              <a:rPr lang="en-US" b="1" dirty="0"/>
              <a:t>Fluid friction</a:t>
            </a:r>
            <a:r>
              <a:rPr lang="en-US" dirty="0"/>
              <a:t> is the friction exerted by fluids on solid objects or other fluids flowing through them.</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18541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Nature of the Dry Friction Force</a:t>
            </a:r>
          </a:p>
        </p:txBody>
      </p:sp>
      <p:cxnSp>
        <p:nvCxnSpPr>
          <p:cNvPr id="4" name="Straight Arrow Connector 3"/>
          <p:cNvCxnSpPr/>
          <p:nvPr/>
        </p:nvCxnSpPr>
        <p:spPr>
          <a:xfrm>
            <a:off x="1586318" y="6051005"/>
            <a:ext cx="4572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 name="TextBox 4"/>
          <p:cNvSpPr txBox="1"/>
          <p:nvPr/>
        </p:nvSpPr>
        <p:spPr>
          <a:xfrm>
            <a:off x="1385481" y="6224580"/>
            <a:ext cx="4870810" cy="369332"/>
          </a:xfrm>
          <a:prstGeom prst="rect">
            <a:avLst/>
          </a:prstGeom>
          <a:noFill/>
        </p:spPr>
        <p:txBody>
          <a:bodyPr wrap="square" rtlCol="0">
            <a:spAutoFit/>
          </a:bodyPr>
          <a:lstStyle/>
          <a:p>
            <a:pPr algn="ctr"/>
            <a:r>
              <a:rPr lang="en-US" b="1" dirty="0"/>
              <a:t>Force Pushing on Book (F</a:t>
            </a:r>
            <a:r>
              <a:rPr lang="en-US" b="1" baseline="-25000" dirty="0"/>
              <a:t>push</a:t>
            </a:r>
            <a:r>
              <a:rPr lang="en-US" b="1" dirty="0"/>
              <a:t>)</a:t>
            </a:r>
            <a:endParaRPr lang="en-US" dirty="0"/>
          </a:p>
        </p:txBody>
      </p:sp>
      <p:cxnSp>
        <p:nvCxnSpPr>
          <p:cNvPr id="6" name="Straight Arrow Connector 5"/>
          <p:cNvCxnSpPr/>
          <p:nvPr/>
        </p:nvCxnSpPr>
        <p:spPr>
          <a:xfrm flipV="1">
            <a:off x="1564546" y="1479006"/>
            <a:ext cx="10886" cy="457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90081" y="3079205"/>
            <a:ext cx="1278523" cy="1477328"/>
          </a:xfrm>
          <a:prstGeom prst="rect">
            <a:avLst/>
          </a:prstGeom>
          <a:noFill/>
        </p:spPr>
        <p:txBody>
          <a:bodyPr wrap="square" rtlCol="0">
            <a:spAutoFit/>
          </a:bodyPr>
          <a:lstStyle/>
          <a:p>
            <a:pPr algn="r"/>
            <a:r>
              <a:rPr lang="en-US" b="1" dirty="0"/>
              <a:t>Friction Force Pushing Back</a:t>
            </a:r>
          </a:p>
          <a:p>
            <a:pPr algn="r"/>
            <a:r>
              <a:rPr lang="en-US" b="1" dirty="0"/>
              <a:t>(F</a:t>
            </a:r>
            <a:r>
              <a:rPr lang="en-US" b="1" baseline="-25000" dirty="0"/>
              <a:t>friction</a:t>
            </a:r>
            <a:r>
              <a:rPr lang="en-US" b="1" dirty="0"/>
              <a:t>)</a:t>
            </a:r>
            <a:endParaRPr lang="en-US" dirty="0"/>
          </a:p>
        </p:txBody>
      </p:sp>
      <p:cxnSp>
        <p:nvCxnSpPr>
          <p:cNvPr id="14" name="Straight Arrow Connector 13"/>
          <p:cNvCxnSpPr/>
          <p:nvPr/>
        </p:nvCxnSpPr>
        <p:spPr>
          <a:xfrm flipV="1">
            <a:off x="1564546" y="1631405"/>
            <a:ext cx="4545335" cy="4419600"/>
          </a:xfrm>
          <a:prstGeom prst="straightConnector1">
            <a:avLst/>
          </a:prstGeom>
          <a:ln>
            <a:solidFill>
              <a:srgbClr val="FF0000"/>
            </a:solidFill>
            <a:prstDash val="lgDash"/>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3823881" y="4450805"/>
            <a:ext cx="1676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V="1">
            <a:off x="1564546" y="3841205"/>
            <a:ext cx="2256340" cy="22098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flipV="1">
            <a:off x="3820886" y="3841205"/>
            <a:ext cx="0" cy="6096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3380562" y="1878875"/>
            <a:ext cx="1278523" cy="1200329"/>
          </a:xfrm>
          <a:prstGeom prst="rect">
            <a:avLst/>
          </a:prstGeom>
          <a:noFill/>
        </p:spPr>
        <p:txBody>
          <a:bodyPr wrap="square" rtlCol="0">
            <a:spAutoFit/>
          </a:bodyPr>
          <a:lstStyle/>
          <a:p>
            <a:pPr algn="r"/>
            <a:r>
              <a:rPr lang="en-US" b="1" dirty="0">
                <a:solidFill>
                  <a:srgbClr val="FF0000"/>
                </a:solidFill>
              </a:rPr>
              <a:t>A perfectly rough surface</a:t>
            </a:r>
            <a:endParaRPr lang="en-US" dirty="0">
              <a:solidFill>
                <a:srgbClr val="FF0000"/>
              </a:solidFill>
            </a:endParaRPr>
          </a:p>
        </p:txBody>
      </p:sp>
      <p:sp>
        <p:nvSpPr>
          <p:cNvPr id="25" name="TextBox 24"/>
          <p:cNvSpPr txBox="1"/>
          <p:nvPr/>
        </p:nvSpPr>
        <p:spPr>
          <a:xfrm>
            <a:off x="4052481" y="4622939"/>
            <a:ext cx="1278523" cy="646331"/>
          </a:xfrm>
          <a:prstGeom prst="rect">
            <a:avLst/>
          </a:prstGeom>
          <a:noFill/>
        </p:spPr>
        <p:txBody>
          <a:bodyPr wrap="square" rtlCol="0">
            <a:spAutoFit/>
          </a:bodyPr>
          <a:lstStyle/>
          <a:p>
            <a:pPr algn="ctr"/>
            <a:r>
              <a:rPr lang="en-US" b="1" dirty="0">
                <a:solidFill>
                  <a:srgbClr val="FF0000"/>
                </a:solidFill>
              </a:rPr>
              <a:t>A real surface</a:t>
            </a:r>
            <a:endParaRPr lang="en-US" dirty="0">
              <a:solidFill>
                <a:srgbClr val="FF0000"/>
              </a:solidFill>
            </a:endParaRPr>
          </a:p>
        </p:txBody>
      </p:sp>
      <p:cxnSp>
        <p:nvCxnSpPr>
          <p:cNvPr id="27" name="Straight Connector 26"/>
          <p:cNvCxnSpPr/>
          <p:nvPr/>
        </p:nvCxnSpPr>
        <p:spPr>
          <a:xfrm>
            <a:off x="2639786" y="3841205"/>
            <a:ext cx="2362200"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9" name="TextBox 28"/>
              <p:cNvSpPr txBox="1"/>
              <p:nvPr/>
            </p:nvSpPr>
            <p:spPr>
              <a:xfrm>
                <a:off x="5127383" y="3656539"/>
                <a:ext cx="147969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r>
                        <a:rPr lang="en-US" b="0" i="0" smtClean="0">
                          <a:solidFill>
                            <a:srgbClr val="FF0000"/>
                          </a:solidFill>
                          <a:latin typeface="Cambria Math"/>
                        </a:rPr>
                        <m:t>= </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solidFill>
                    <a:srgbClr val="FF0000"/>
                  </a:solidFill>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5127383" y="3656539"/>
                <a:ext cx="1479699" cy="369332"/>
              </a:xfrm>
              <a:prstGeom prst="rect">
                <a:avLst/>
              </a:prstGeom>
              <a:blipFill rotWithShape="1">
                <a:blip r:embed="rId2"/>
                <a:stretch>
                  <a:fillRect b="-6667"/>
                </a:stretch>
              </a:blipFill>
            </p:spPr>
            <p:txBody>
              <a:bodyPr/>
              <a:lstStyle/>
              <a:p>
                <a:r>
                  <a:rPr lang="en-US">
                    <a:noFill/>
                  </a:rPr>
                  <a:t> </a:t>
                </a:r>
              </a:p>
            </p:txBody>
          </p:sp>
        </mc:Fallback>
      </mc:AlternateContent>
      <p:cxnSp>
        <p:nvCxnSpPr>
          <p:cNvPr id="30" name="Straight Connector 29"/>
          <p:cNvCxnSpPr/>
          <p:nvPr/>
        </p:nvCxnSpPr>
        <p:spPr>
          <a:xfrm>
            <a:off x="4233996" y="4450805"/>
            <a:ext cx="2022295" cy="0"/>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32" name="TextBox 31"/>
              <p:cNvSpPr txBox="1"/>
              <p:nvPr/>
            </p:nvSpPr>
            <p:spPr>
              <a:xfrm>
                <a:off x="6262281" y="4266139"/>
                <a:ext cx="1553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f</m:t>
                          </m:r>
                        </m:sub>
                      </m:sSub>
                      <m:r>
                        <a:rPr lang="en-US" b="0" i="0" smtClean="0">
                          <a:solidFill>
                            <a:srgbClr val="FF0000"/>
                          </a:solidFill>
                          <a:latin typeface="Cambria Math"/>
                        </a:rPr>
                        <m:t>= </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ea typeface="Cambria Math"/>
                            </a:rPr>
                            <m:t>μ</m:t>
                          </m:r>
                        </m:e>
                        <m:sub>
                          <m:r>
                            <m:rPr>
                              <m:sty m:val="p"/>
                            </m:rPr>
                            <a:rPr lang="en-US" b="0" i="0" smtClean="0">
                              <a:solidFill>
                                <a:srgbClr val="FF0000"/>
                              </a:solidFill>
                              <a:latin typeface="Cambria Math"/>
                            </a:rPr>
                            <m:t>k</m:t>
                          </m:r>
                        </m:sub>
                      </m:sSub>
                      <m:r>
                        <a:rPr lang="en-US" b="0" i="0" smtClean="0">
                          <a:solidFill>
                            <a:srgbClr val="FF0000"/>
                          </a:solidFill>
                          <a:latin typeface="Cambria Math"/>
                        </a:rPr>
                        <m:t>∗</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solidFill>
                    <a:srgbClr val="FF0000"/>
                  </a:solidFill>
                </a:endParaRPr>
              </a:p>
            </p:txBody>
          </p:sp>
        </mc:Choice>
        <mc:Fallback xmlns="">
          <p:sp>
            <p:nvSpPr>
              <p:cNvPr id="32" name="TextBox 31"/>
              <p:cNvSpPr txBox="1">
                <a:spLocks noRot="1" noChangeAspect="1" noMove="1" noResize="1" noEditPoints="1" noAdjustHandles="1" noChangeArrowheads="1" noChangeShapeType="1" noTextEdit="1"/>
              </p:cNvSpPr>
              <p:nvPr/>
            </p:nvSpPr>
            <p:spPr>
              <a:xfrm>
                <a:off x="6262281" y="4266139"/>
                <a:ext cx="1553439" cy="369332"/>
              </a:xfrm>
              <a:prstGeom prst="rect">
                <a:avLst/>
              </a:prstGeom>
              <a:blipFill rotWithShape="1">
                <a:blip r:embed="rId3"/>
                <a:stretch>
                  <a:fillRect b="-6667"/>
                </a:stretch>
              </a:blipFill>
            </p:spPr>
            <p:txBody>
              <a:bodyPr/>
              <a:lstStyle/>
              <a:p>
                <a:r>
                  <a:rPr lang="en-US">
                    <a:noFill/>
                  </a:rPr>
                  <a:t> </a:t>
                </a:r>
              </a:p>
            </p:txBody>
          </p:sp>
        </mc:Fallback>
      </mc:AlternateContent>
      <p:sp>
        <p:nvSpPr>
          <p:cNvPr id="34" name="Rectangle 33"/>
          <p:cNvSpPr/>
          <p:nvPr/>
        </p:nvSpPr>
        <p:spPr>
          <a:xfrm>
            <a:off x="6934200" y="2279468"/>
            <a:ext cx="1444805" cy="3715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p:cNvCxnSpPr/>
          <p:nvPr/>
        </p:nvCxnSpPr>
        <p:spPr>
          <a:xfrm>
            <a:off x="5992037" y="2484843"/>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39" name="Rectangle 38"/>
          <p:cNvSpPr/>
          <p:nvPr/>
        </p:nvSpPr>
        <p:spPr>
          <a:xfrm>
            <a:off x="6310718" y="2651033"/>
            <a:ext cx="2680882" cy="4281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37" name="Straight Arrow Connector 36"/>
          <p:cNvCxnSpPr/>
          <p:nvPr/>
        </p:nvCxnSpPr>
        <p:spPr>
          <a:xfrm flipV="1">
            <a:off x="7656602" y="2651033"/>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7332003" y="2624181"/>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6" name="Rectangle 45"/>
              <p:cNvSpPr/>
              <p:nvPr/>
            </p:nvSpPr>
            <p:spPr>
              <a:xfrm>
                <a:off x="7763865" y="2300177"/>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46" name="Rectangle 45"/>
              <p:cNvSpPr>
                <a:spLocks noRot="1" noChangeAspect="1" noMove="1" noResize="1" noEditPoints="1" noAdjustHandles="1" noChangeArrowheads="1" noChangeShapeType="1" noTextEdit="1"/>
              </p:cNvSpPr>
              <p:nvPr/>
            </p:nvSpPr>
            <p:spPr>
              <a:xfrm>
                <a:off x="7763865" y="2300177"/>
                <a:ext cx="43467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p:cNvSpPr/>
              <p:nvPr/>
            </p:nvSpPr>
            <p:spPr>
              <a:xfrm>
                <a:off x="7433823" y="3293681"/>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47" name="Rectangle 46"/>
              <p:cNvSpPr>
                <a:spLocks noRot="1" noChangeAspect="1" noMove="1" noResize="1" noEditPoints="1" noAdjustHandles="1" noChangeArrowheads="1" noChangeShapeType="1" noTextEdit="1"/>
              </p:cNvSpPr>
              <p:nvPr/>
            </p:nvSpPr>
            <p:spPr>
              <a:xfrm>
                <a:off x="7433823" y="3293681"/>
                <a:ext cx="501996" cy="369332"/>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Rectangle 47"/>
              <p:cNvSpPr/>
              <p:nvPr/>
            </p:nvSpPr>
            <p:spPr>
              <a:xfrm>
                <a:off x="5530312" y="242538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48" name="Rectangle 47"/>
              <p:cNvSpPr>
                <a:spLocks noRot="1" noChangeAspect="1" noMove="1" noResize="1" noEditPoints="1" noAdjustHandles="1" noChangeArrowheads="1" noChangeShapeType="1" noTextEdit="1"/>
              </p:cNvSpPr>
              <p:nvPr/>
            </p:nvSpPr>
            <p:spPr>
              <a:xfrm>
                <a:off x="5530312" y="2425381"/>
                <a:ext cx="780406" cy="394019"/>
              </a:xfrm>
              <a:prstGeom prst="rect">
                <a:avLst/>
              </a:prstGeom>
              <a:blipFill rotWithShape="1">
                <a:blip r:embed="rId6"/>
                <a:stretch>
                  <a:fillRect b="-9231"/>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4B2B9FC7-4AB4-4A3D-BD3F-17DA03B4A3A8}"/>
              </a:ext>
            </a:extLst>
          </p:cNvPr>
          <p:cNvCxnSpPr>
            <a:cxnSpLocks/>
          </p:cNvCxnSpPr>
          <p:nvPr/>
        </p:nvCxnSpPr>
        <p:spPr>
          <a:xfrm>
            <a:off x="7656602" y="1786024"/>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F9F47A27-661B-4689-A738-658DDF4FE17D}"/>
                  </a:ext>
                </a:extLst>
              </p:cNvPr>
              <p:cNvSpPr/>
              <p:nvPr/>
            </p:nvSpPr>
            <p:spPr>
              <a:xfrm>
                <a:off x="7424298" y="1375301"/>
                <a:ext cx="5019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panose="02040503050406030204" pitchFamily="18" charset="0"/>
                            </a:rPr>
                            <m:t>G</m:t>
                          </m:r>
                        </m:sub>
                      </m:sSub>
                    </m:oMath>
                  </m:oMathPara>
                </a14:m>
                <a:endParaRPr lang="en-US" dirty="0"/>
              </a:p>
            </p:txBody>
          </p:sp>
        </mc:Choice>
        <mc:Fallback xmlns="">
          <p:sp>
            <p:nvSpPr>
              <p:cNvPr id="28" name="Rectangle 27">
                <a:extLst>
                  <a:ext uri="{FF2B5EF4-FFF2-40B4-BE49-F238E27FC236}">
                    <a16:creationId xmlns:a16="http://schemas.microsoft.com/office/drawing/2014/main" id="{F9F47A27-661B-4689-A738-658DDF4FE17D}"/>
                  </a:ext>
                </a:extLst>
              </p:cNvPr>
              <p:cNvSpPr>
                <a:spLocks noRot="1" noChangeAspect="1" noMove="1" noResize="1" noEditPoints="1" noAdjustHandles="1" noChangeArrowheads="1" noChangeShapeType="1" noTextEdit="1"/>
              </p:cNvSpPr>
              <p:nvPr/>
            </p:nvSpPr>
            <p:spPr>
              <a:xfrm>
                <a:off x="7424298" y="1375301"/>
                <a:ext cx="501996" cy="369332"/>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349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2"/>
                                        </p:tgtEl>
                                        <p:attrNameLst>
                                          <p:attrName>style.visibility</p:attrName>
                                        </p:attrNameLst>
                                      </p:cBhvr>
                                      <p:to>
                                        <p:strVal val="visible"/>
                                      </p:to>
                                    </p:set>
                                    <p:animEffect transition="in" filter="fade">
                                      <p:cBhvr>
                                        <p:cTn id="4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9" grpId="0"/>
      <p:bldP spid="3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and Kinetic Friction</a:t>
            </a:r>
          </a:p>
        </p:txBody>
      </p:sp>
      <mc:AlternateContent xmlns:mc="http://schemas.openxmlformats.org/markup-compatibility/2006" xmlns:a14="http://schemas.microsoft.com/office/drawing/2010/main">
        <mc:Choice Requires="a14">
          <p:sp>
            <p:nvSpPr>
              <p:cNvPr id="4" name="TextBox 3"/>
              <p:cNvSpPr txBox="1"/>
              <p:nvPr/>
            </p:nvSpPr>
            <p:spPr>
              <a:xfrm>
                <a:off x="6278153" y="3657600"/>
                <a:ext cx="248484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ea typeface="Cambria Math"/>
                            </a:rPr>
                            <m:t>μ</m:t>
                          </m:r>
                        </m:e>
                        <m:sub>
                          <m:r>
                            <m:rPr>
                              <m:sty m:val="p"/>
                            </m:rPr>
                            <a:rPr lang="en-US" sz="3200" b="0" i="0" smtClean="0">
                              <a:solidFill>
                                <a:srgbClr val="FF0000"/>
                              </a:solidFill>
                              <a:latin typeface="Cambria Math"/>
                            </a:rPr>
                            <m:t>s</m:t>
                          </m:r>
                        </m:sub>
                      </m:sSub>
                      <m:r>
                        <a:rPr lang="en-US" sz="3200" b="0" i="0"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N</m:t>
                          </m:r>
                        </m:sub>
                      </m:sSub>
                    </m:oMath>
                  </m:oMathPara>
                </a14:m>
                <a:endParaRPr lang="en-US" sz="3200" dirty="0">
                  <a:solidFill>
                    <a:srgbClr val="FF0000"/>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6278153" y="3657600"/>
                <a:ext cx="2484847" cy="584775"/>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6408219" y="2209800"/>
                <a:ext cx="2195665" cy="6286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push</m:t>
                          </m:r>
                        </m:sub>
                      </m:sSub>
                    </m:oMath>
                  </m:oMathPara>
                </a14:m>
                <a:endParaRPr lang="en-US" sz="3200" dirty="0">
                  <a:solidFill>
                    <a:srgbClr val="FF0000"/>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408219" y="2209800"/>
                <a:ext cx="2195665" cy="628634"/>
              </a:xfrm>
              <a:prstGeom prst="rect">
                <a:avLst/>
              </a:prstGeom>
              <a:blipFill rotWithShape="1">
                <a:blip r:embed="rId3"/>
                <a:stretch>
                  <a:fillRect/>
                </a:stretch>
              </a:blipFill>
            </p:spPr>
            <p:txBody>
              <a:bodyPr/>
              <a:lstStyle/>
              <a:p>
                <a:r>
                  <a:rPr lang="en-US">
                    <a:noFill/>
                  </a:rPr>
                  <a:t> </a:t>
                </a:r>
              </a:p>
            </p:txBody>
          </p:sp>
        </mc:Fallback>
      </mc:AlternateContent>
      <p:cxnSp>
        <p:nvCxnSpPr>
          <p:cNvPr id="6" name="Straight Arrow Connector 5"/>
          <p:cNvCxnSpPr/>
          <p:nvPr/>
        </p:nvCxnSpPr>
        <p:spPr>
          <a:xfrm>
            <a:off x="1502227" y="6248399"/>
            <a:ext cx="457200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1301390" y="6421974"/>
            <a:ext cx="4870810" cy="369332"/>
          </a:xfrm>
          <a:prstGeom prst="rect">
            <a:avLst/>
          </a:prstGeom>
          <a:noFill/>
        </p:spPr>
        <p:txBody>
          <a:bodyPr wrap="square" rtlCol="0">
            <a:spAutoFit/>
          </a:bodyPr>
          <a:lstStyle/>
          <a:p>
            <a:pPr algn="ctr"/>
            <a:r>
              <a:rPr lang="en-US" b="1" dirty="0"/>
              <a:t>Force Pushing on Book (F</a:t>
            </a:r>
            <a:r>
              <a:rPr lang="en-US" b="1" baseline="-25000" dirty="0"/>
              <a:t>push</a:t>
            </a:r>
            <a:r>
              <a:rPr lang="en-US" b="1" dirty="0"/>
              <a:t>)</a:t>
            </a:r>
            <a:endParaRPr lang="en-US" dirty="0"/>
          </a:p>
        </p:txBody>
      </p:sp>
      <p:cxnSp>
        <p:nvCxnSpPr>
          <p:cNvPr id="8" name="Straight Arrow Connector 7"/>
          <p:cNvCxnSpPr/>
          <p:nvPr/>
        </p:nvCxnSpPr>
        <p:spPr>
          <a:xfrm flipV="1">
            <a:off x="1480455" y="1676400"/>
            <a:ext cx="10886" cy="4572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990" y="3276599"/>
            <a:ext cx="1278523" cy="1477328"/>
          </a:xfrm>
          <a:prstGeom prst="rect">
            <a:avLst/>
          </a:prstGeom>
          <a:noFill/>
        </p:spPr>
        <p:txBody>
          <a:bodyPr wrap="square" rtlCol="0">
            <a:spAutoFit/>
          </a:bodyPr>
          <a:lstStyle/>
          <a:p>
            <a:pPr algn="r"/>
            <a:r>
              <a:rPr lang="en-US" b="1" dirty="0"/>
              <a:t>Friction Force Pushing Back</a:t>
            </a:r>
          </a:p>
          <a:p>
            <a:pPr algn="r"/>
            <a:r>
              <a:rPr lang="en-US" b="1" dirty="0"/>
              <a:t>(F</a:t>
            </a:r>
            <a:r>
              <a:rPr lang="en-US" b="1" baseline="-25000" dirty="0"/>
              <a:t>friction</a:t>
            </a:r>
            <a:r>
              <a:rPr lang="en-US" b="1" dirty="0"/>
              <a:t>)</a:t>
            </a:r>
            <a:endParaRPr lang="en-US" dirty="0"/>
          </a:p>
        </p:txBody>
      </p:sp>
      <p:cxnSp>
        <p:nvCxnSpPr>
          <p:cNvPr id="11" name="Straight Arrow Connector 10"/>
          <p:cNvCxnSpPr/>
          <p:nvPr/>
        </p:nvCxnSpPr>
        <p:spPr>
          <a:xfrm>
            <a:off x="3739790" y="4648199"/>
            <a:ext cx="1676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flipV="1">
            <a:off x="1480455" y="4038599"/>
            <a:ext cx="2256340" cy="22098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flipV="1">
            <a:off x="3736795" y="4038599"/>
            <a:ext cx="0" cy="609600"/>
          </a:xfrm>
          <a:prstGeom prst="straightConnector1">
            <a:avLst/>
          </a:prstGeom>
          <a:ln>
            <a:solidFill>
              <a:srgbClr val="FF0000"/>
            </a:solidFill>
            <a:prstDash val="solid"/>
            <a:headEnd type="none" w="med" len="med"/>
            <a:tailEnd type="none" w="med" len="med"/>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9" name="TextBox 18"/>
              <p:cNvSpPr txBox="1"/>
              <p:nvPr/>
            </p:nvSpPr>
            <p:spPr>
              <a:xfrm>
                <a:off x="6248400" y="5587425"/>
                <a:ext cx="25153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f</m:t>
                          </m:r>
                        </m:sub>
                      </m:sSub>
                      <m:r>
                        <a:rPr lang="en-US" sz="3200" b="0" i="0" smtClean="0">
                          <a:solidFill>
                            <a:srgbClr val="FF0000"/>
                          </a:solidFill>
                          <a:latin typeface="Cambria Math"/>
                        </a:rPr>
                        <m:t>= </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ea typeface="Cambria Math"/>
                            </a:rPr>
                            <m:t>μ</m:t>
                          </m:r>
                        </m:e>
                        <m:sub>
                          <m:r>
                            <m:rPr>
                              <m:sty m:val="p"/>
                            </m:rPr>
                            <a:rPr lang="en-US" sz="3200" b="0" i="0" smtClean="0">
                              <a:solidFill>
                                <a:srgbClr val="FF0000"/>
                              </a:solidFill>
                              <a:latin typeface="Cambria Math"/>
                            </a:rPr>
                            <m:t>k</m:t>
                          </m:r>
                        </m:sub>
                      </m:sSub>
                      <m:r>
                        <a:rPr lang="en-US" sz="3200" b="0" i="0" smtClean="0">
                          <a:solidFill>
                            <a:srgbClr val="FF0000"/>
                          </a:solidFill>
                          <a:latin typeface="Cambria Math"/>
                        </a:rPr>
                        <m:t>∗</m:t>
                      </m:r>
                      <m:sSub>
                        <m:sSubPr>
                          <m:ctrlPr>
                            <a:rPr lang="en-US" sz="3200" b="0" i="1" smtClean="0">
                              <a:solidFill>
                                <a:srgbClr val="FF0000"/>
                              </a:solidFill>
                              <a:latin typeface="Cambria Math" panose="02040503050406030204" pitchFamily="18" charset="0"/>
                            </a:rPr>
                          </m:ctrlPr>
                        </m:sSubPr>
                        <m:e>
                          <m:r>
                            <m:rPr>
                              <m:sty m:val="p"/>
                            </m:rPr>
                            <a:rPr lang="en-US" sz="3200" b="0" i="0" smtClean="0">
                              <a:solidFill>
                                <a:srgbClr val="FF0000"/>
                              </a:solidFill>
                              <a:latin typeface="Cambria Math"/>
                            </a:rPr>
                            <m:t>F</m:t>
                          </m:r>
                        </m:e>
                        <m:sub>
                          <m:r>
                            <m:rPr>
                              <m:sty m:val="p"/>
                            </m:rPr>
                            <a:rPr lang="en-US" sz="3200" b="0" i="0" smtClean="0">
                              <a:solidFill>
                                <a:srgbClr val="FF0000"/>
                              </a:solidFill>
                              <a:latin typeface="Cambria Math"/>
                            </a:rPr>
                            <m:t>N</m:t>
                          </m:r>
                        </m:sub>
                      </m:sSub>
                    </m:oMath>
                  </m:oMathPara>
                </a14:m>
                <a:endParaRPr lang="en-US" sz="3200" dirty="0">
                  <a:solidFill>
                    <a:srgbClr val="FF0000"/>
                  </a:solidFill>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6248400" y="5587425"/>
                <a:ext cx="2515304" cy="584775"/>
              </a:xfrm>
              <a:prstGeom prst="rect">
                <a:avLst/>
              </a:prstGeom>
              <a:blipFill>
                <a:blip r:embed="rId4"/>
                <a:stretch>
                  <a:fillRect/>
                </a:stretch>
              </a:blipFill>
            </p:spPr>
            <p:txBody>
              <a:bodyPr/>
              <a:lstStyle/>
              <a:p>
                <a:r>
                  <a:rPr lang="en-US">
                    <a:noFill/>
                  </a:rPr>
                  <a:t> </a:t>
                </a:r>
              </a:p>
            </p:txBody>
          </p:sp>
        </mc:Fallback>
      </mc:AlternateContent>
      <p:sp>
        <p:nvSpPr>
          <p:cNvPr id="20" name="TextBox 19"/>
          <p:cNvSpPr txBox="1"/>
          <p:nvPr/>
        </p:nvSpPr>
        <p:spPr>
          <a:xfrm>
            <a:off x="6556972" y="2920425"/>
            <a:ext cx="1898157" cy="584775"/>
          </a:xfrm>
          <a:prstGeom prst="rect">
            <a:avLst/>
          </a:prstGeom>
          <a:noFill/>
        </p:spPr>
        <p:txBody>
          <a:bodyPr wrap="square" rtlCol="0">
            <a:spAutoFit/>
          </a:bodyPr>
          <a:lstStyle/>
          <a:p>
            <a:pPr algn="ctr"/>
            <a:r>
              <a:rPr lang="en-US" sz="1600" dirty="0"/>
              <a:t>Until the point where…</a:t>
            </a:r>
          </a:p>
        </p:txBody>
      </p:sp>
      <p:sp>
        <p:nvSpPr>
          <p:cNvPr id="21" name="TextBox 20"/>
          <p:cNvSpPr txBox="1"/>
          <p:nvPr/>
        </p:nvSpPr>
        <p:spPr>
          <a:xfrm>
            <a:off x="6571497" y="4503003"/>
            <a:ext cx="1898157" cy="1077218"/>
          </a:xfrm>
          <a:prstGeom prst="rect">
            <a:avLst/>
          </a:prstGeom>
          <a:noFill/>
        </p:spPr>
        <p:txBody>
          <a:bodyPr wrap="square" rtlCol="0">
            <a:spAutoFit/>
          </a:bodyPr>
          <a:lstStyle/>
          <a:p>
            <a:pPr algn="ctr"/>
            <a:r>
              <a:rPr lang="en-US" sz="1600" dirty="0"/>
              <a:t>After that point the friction force often drops down to and stays at…</a:t>
            </a:r>
          </a:p>
        </p:txBody>
      </p:sp>
      <p:sp>
        <p:nvSpPr>
          <p:cNvPr id="22" name="Oval 21"/>
          <p:cNvSpPr/>
          <p:nvPr/>
        </p:nvSpPr>
        <p:spPr>
          <a:xfrm>
            <a:off x="3657600" y="3962400"/>
            <a:ext cx="152400" cy="1524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3276600" y="2057400"/>
            <a:ext cx="1444805" cy="371565"/>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p:cNvCxnSpPr/>
          <p:nvPr/>
        </p:nvCxnSpPr>
        <p:spPr>
          <a:xfrm>
            <a:off x="2334437" y="2262775"/>
            <a:ext cx="942163"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2653118" y="2428965"/>
            <a:ext cx="2680882" cy="4281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26" name="Straight Arrow Connector 25"/>
          <p:cNvCxnSpPr/>
          <p:nvPr/>
        </p:nvCxnSpPr>
        <p:spPr>
          <a:xfrm flipV="1">
            <a:off x="3999002" y="2428965"/>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flipH="1">
            <a:off x="3674403" y="2402113"/>
            <a:ext cx="649198" cy="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8" name="Rectangle 27"/>
              <p:cNvSpPr/>
              <p:nvPr/>
            </p:nvSpPr>
            <p:spPr>
              <a:xfrm>
                <a:off x="4106265" y="2078109"/>
                <a:ext cx="43467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a:solidFill>
                                <a:srgbClr val="FF0000"/>
                              </a:solidFill>
                              <a:latin typeface="Cambria Math"/>
                            </a:rPr>
                            <m:t>f</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4106265" y="2078109"/>
                <a:ext cx="434671" cy="369332"/>
              </a:xfrm>
              <a:prstGeom prst="rect">
                <a:avLst/>
              </a:prstGeom>
              <a:blipFill rotWithShape="1">
                <a:blip r:embed="rId5"/>
                <a:stretch>
                  <a:fillRect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p:cNvSpPr/>
              <p:nvPr/>
            </p:nvSpPr>
            <p:spPr>
              <a:xfrm>
                <a:off x="3776223" y="3071613"/>
                <a:ext cx="50199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9" name="Rectangle 28"/>
              <p:cNvSpPr>
                <a:spLocks noRot="1" noChangeAspect="1" noMove="1" noResize="1" noEditPoints="1" noAdjustHandles="1" noChangeArrowheads="1" noChangeShapeType="1" noTextEdit="1"/>
              </p:cNvSpPr>
              <p:nvPr/>
            </p:nvSpPr>
            <p:spPr>
              <a:xfrm>
                <a:off x="3776223" y="3071613"/>
                <a:ext cx="501996"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p:cNvSpPr/>
              <p:nvPr/>
            </p:nvSpPr>
            <p:spPr>
              <a:xfrm>
                <a:off x="1872712" y="22033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30" name="Rectangle 29"/>
              <p:cNvSpPr>
                <a:spLocks noRot="1" noChangeAspect="1" noMove="1" noResize="1" noEditPoints="1" noAdjustHandles="1" noChangeArrowheads="1" noChangeShapeType="1" noTextEdit="1"/>
              </p:cNvSpPr>
              <p:nvPr/>
            </p:nvSpPr>
            <p:spPr>
              <a:xfrm>
                <a:off x="1872712" y="2203313"/>
                <a:ext cx="780406" cy="394019"/>
              </a:xfrm>
              <a:prstGeom prst="rect">
                <a:avLst/>
              </a:prstGeom>
              <a:blipFill rotWithShape="1">
                <a:blip r:embed="rId7"/>
                <a:stretch>
                  <a:fillRect b="-9231"/>
                </a:stretch>
              </a:blipFill>
            </p:spPr>
            <p:txBody>
              <a:bodyPr/>
              <a:lstStyle/>
              <a:p>
                <a:r>
                  <a:rPr lang="en-US">
                    <a:noFill/>
                  </a:rPr>
                  <a:t> </a:t>
                </a:r>
              </a:p>
            </p:txBody>
          </p:sp>
        </mc:Fallback>
      </mc:AlternateContent>
      <p:cxnSp>
        <p:nvCxnSpPr>
          <p:cNvPr id="31" name="Straight Connector 30"/>
          <p:cNvCxnSpPr/>
          <p:nvPr/>
        </p:nvCxnSpPr>
        <p:spPr>
          <a:xfrm>
            <a:off x="3728904" y="3440945"/>
            <a:ext cx="0" cy="2807454"/>
          </a:xfrm>
          <a:prstGeom prst="line">
            <a:avLst/>
          </a:prstGeom>
          <a:ln>
            <a:solidFill>
              <a:srgbClr val="FF0000"/>
            </a:solidFill>
            <a:prstDash val="lgDash"/>
          </a:ln>
        </p:spPr>
        <p:style>
          <a:lnRef idx="1">
            <a:schemeClr val="accent2"/>
          </a:lnRef>
          <a:fillRef idx="0">
            <a:schemeClr val="accent2"/>
          </a:fillRef>
          <a:effectRef idx="0">
            <a:schemeClr val="accent2"/>
          </a:effectRef>
          <a:fontRef idx="minor">
            <a:schemeClr val="tx1"/>
          </a:fontRef>
        </p:style>
      </p:cxnSp>
      <p:sp>
        <p:nvSpPr>
          <p:cNvPr id="15" name="TextBox 14"/>
          <p:cNvSpPr txBox="1"/>
          <p:nvPr/>
        </p:nvSpPr>
        <p:spPr>
          <a:xfrm>
            <a:off x="2025112" y="3544669"/>
            <a:ext cx="1327688" cy="646331"/>
          </a:xfrm>
          <a:prstGeom prst="rect">
            <a:avLst/>
          </a:prstGeom>
          <a:noFill/>
        </p:spPr>
        <p:txBody>
          <a:bodyPr wrap="square" rtlCol="0">
            <a:spAutoFit/>
          </a:bodyPr>
          <a:lstStyle/>
          <a:p>
            <a:pPr algn="ctr"/>
            <a:r>
              <a:rPr lang="en-US" dirty="0"/>
              <a:t>no relative motion</a:t>
            </a:r>
          </a:p>
        </p:txBody>
      </p:sp>
      <p:sp>
        <p:nvSpPr>
          <p:cNvPr id="32" name="TextBox 31"/>
          <p:cNvSpPr txBox="1"/>
          <p:nvPr/>
        </p:nvSpPr>
        <p:spPr>
          <a:xfrm>
            <a:off x="4114800" y="3544669"/>
            <a:ext cx="1327688" cy="646331"/>
          </a:xfrm>
          <a:prstGeom prst="rect">
            <a:avLst/>
          </a:prstGeom>
          <a:noFill/>
        </p:spPr>
        <p:txBody>
          <a:bodyPr wrap="square" rtlCol="0">
            <a:spAutoFit/>
          </a:bodyPr>
          <a:lstStyle/>
          <a:p>
            <a:pPr algn="ctr"/>
            <a:r>
              <a:rPr lang="en-US" dirty="0"/>
              <a:t>relative motion</a:t>
            </a:r>
          </a:p>
        </p:txBody>
      </p:sp>
      <p:sp>
        <p:nvSpPr>
          <p:cNvPr id="33" name="TextBox 32"/>
          <p:cNvSpPr txBox="1"/>
          <p:nvPr/>
        </p:nvSpPr>
        <p:spPr>
          <a:xfrm>
            <a:off x="3080656" y="5257800"/>
            <a:ext cx="1327688" cy="646331"/>
          </a:xfrm>
          <a:prstGeom prst="rect">
            <a:avLst/>
          </a:prstGeom>
          <a:solidFill>
            <a:schemeClr val="bg1"/>
          </a:solidFill>
        </p:spPr>
        <p:txBody>
          <a:bodyPr wrap="square" rtlCol="0">
            <a:spAutoFit/>
          </a:bodyPr>
          <a:lstStyle/>
          <a:p>
            <a:pPr algn="ctr"/>
            <a:r>
              <a:rPr lang="en-US" dirty="0"/>
              <a:t>impending motion</a:t>
            </a:r>
          </a:p>
        </p:txBody>
      </p:sp>
      <p:cxnSp>
        <p:nvCxnSpPr>
          <p:cNvPr id="34" name="Straight Arrow Connector 33">
            <a:extLst>
              <a:ext uri="{FF2B5EF4-FFF2-40B4-BE49-F238E27FC236}">
                <a16:creationId xmlns:a16="http://schemas.microsoft.com/office/drawing/2014/main" id="{CBAF26E6-2B23-4265-8771-02C21F932C5E}"/>
              </a:ext>
            </a:extLst>
          </p:cNvPr>
          <p:cNvCxnSpPr>
            <a:cxnSpLocks/>
          </p:cNvCxnSpPr>
          <p:nvPr/>
        </p:nvCxnSpPr>
        <p:spPr>
          <a:xfrm>
            <a:off x="4008527" y="1577336"/>
            <a:ext cx="0" cy="63935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DD9A5F0E-C82C-4389-9064-D573A0821B99}"/>
                  </a:ext>
                </a:extLst>
              </p:cNvPr>
              <p:cNvSpPr/>
              <p:nvPr/>
            </p:nvSpPr>
            <p:spPr>
              <a:xfrm>
                <a:off x="3776223" y="1166613"/>
                <a:ext cx="50199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panose="02040503050406030204" pitchFamily="18" charset="0"/>
                            </a:rPr>
                            <m:t>G</m:t>
                          </m:r>
                        </m:sub>
                      </m:sSub>
                    </m:oMath>
                  </m:oMathPara>
                </a14:m>
                <a:endParaRPr lang="en-US" dirty="0"/>
              </a:p>
            </p:txBody>
          </p:sp>
        </mc:Choice>
        <mc:Fallback xmlns="">
          <p:sp>
            <p:nvSpPr>
              <p:cNvPr id="35" name="Rectangle 34">
                <a:extLst>
                  <a:ext uri="{FF2B5EF4-FFF2-40B4-BE49-F238E27FC236}">
                    <a16:creationId xmlns:a16="http://schemas.microsoft.com/office/drawing/2014/main" id="{DD9A5F0E-C82C-4389-9064-D573A0821B99}"/>
                  </a:ext>
                </a:extLst>
              </p:cNvPr>
              <p:cNvSpPr>
                <a:spLocks noRot="1" noChangeAspect="1" noMove="1" noResize="1" noEditPoints="1" noAdjustHandles="1" noChangeArrowheads="1" noChangeShapeType="1" noTextEdit="1"/>
              </p:cNvSpPr>
              <p:nvPr/>
            </p:nvSpPr>
            <p:spPr>
              <a:xfrm>
                <a:off x="3776223" y="1166613"/>
                <a:ext cx="501996" cy="3693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157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Effect transition="in" filter="fade">
                                      <p:cBhvr>
                                        <p:cTn id="20" dur="500"/>
                                        <p:tgtEl>
                                          <p:spTgt spid="2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500"/>
                                        <p:tgtEl>
                                          <p:spTgt spid="33"/>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par>
                                <p:cTn id="40" presetID="10" presetClass="entr" presetSubtype="0" fill="hold" nodeType="with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500"/>
                                        <p:tgtEl>
                                          <p:spTgt spid="11"/>
                                        </p:tgtEl>
                                      </p:cBhvr>
                                    </p:animEffect>
                                  </p:childTnLst>
                                </p:cTn>
                              </p:par>
                              <p:par>
                                <p:cTn id="43" presetID="10" presetClass="entr" presetSubtype="0" fill="hold"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2"/>
                                        </p:tgtEl>
                                        <p:attrNameLst>
                                          <p:attrName>style.visibility</p:attrName>
                                        </p:attrNameLst>
                                      </p:cBhvr>
                                      <p:to>
                                        <p:strVal val="visible"/>
                                      </p:to>
                                    </p:set>
                                    <p:animEffect transition="in" filter="fade">
                                      <p:cBhvr>
                                        <p:cTn id="5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9" grpId="0"/>
      <p:bldP spid="20" grpId="0"/>
      <p:bldP spid="21" grpId="0"/>
      <p:bldP spid="22" grpId="0" animBg="1"/>
      <p:bldP spid="15" grpId="0"/>
      <p:bldP spid="32"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in the Friction Equations</a:t>
            </a:r>
          </a:p>
        </p:txBody>
      </p:sp>
      <mc:AlternateContent xmlns:mc="http://schemas.openxmlformats.org/markup-compatibility/2006" xmlns:a14="http://schemas.microsoft.com/office/drawing/2010/main">
        <mc:Choice Requires="a14">
          <p:sp>
            <p:nvSpPr>
              <p:cNvPr id="4" name="TextBox 3"/>
              <p:cNvSpPr txBox="1"/>
              <p:nvPr/>
            </p:nvSpPr>
            <p:spPr>
              <a:xfrm>
                <a:off x="990600" y="2590800"/>
                <a:ext cx="306340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i="1" smtClean="0">
                              <a:solidFill>
                                <a:schemeClr val="tx1"/>
                              </a:solidFill>
                              <a:latin typeface="Cambria Math" panose="02040503050406030204" pitchFamily="18" charset="0"/>
                            </a:rPr>
                          </m:ctrlPr>
                        </m:sSubPr>
                        <m:e>
                          <m:r>
                            <m:rPr>
                              <m:sty m:val="p"/>
                            </m:rPr>
                            <a:rPr lang="en-US" sz="4000">
                              <a:solidFill>
                                <a:schemeClr val="tx1"/>
                              </a:solidFill>
                              <a:latin typeface="Cambria Math"/>
                            </a:rPr>
                            <m:t>F</m:t>
                          </m:r>
                        </m:e>
                        <m:sub>
                          <m:r>
                            <m:rPr>
                              <m:sty m:val="p"/>
                            </m:rPr>
                            <a:rPr lang="en-US" sz="4000">
                              <a:solidFill>
                                <a:schemeClr val="tx1"/>
                              </a:solidFill>
                              <a:latin typeface="Cambria Math"/>
                            </a:rPr>
                            <m:t>f</m:t>
                          </m:r>
                        </m:sub>
                      </m:sSub>
                      <m:r>
                        <a:rPr lang="en-US" sz="4000" b="0" i="0" smtClean="0">
                          <a:solidFill>
                            <a:schemeClr val="tx1"/>
                          </a:solidFill>
                          <a:latin typeface="Cambria Math"/>
                        </a:rPr>
                        <m:t>= </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ea typeface="Cambria Math"/>
                            </a:rPr>
                            <m:t>μ</m:t>
                          </m:r>
                        </m:e>
                        <m:sub>
                          <m:r>
                            <m:rPr>
                              <m:sty m:val="p"/>
                            </m:rPr>
                            <a:rPr lang="en-US" sz="4000" b="0" i="0" smtClean="0">
                              <a:solidFill>
                                <a:schemeClr val="tx1"/>
                              </a:solidFill>
                              <a:latin typeface="Cambria Math"/>
                            </a:rPr>
                            <m:t>s</m:t>
                          </m:r>
                        </m:sub>
                      </m:sSub>
                      <m:r>
                        <a:rPr lang="en-US" sz="4000" b="0" i="0" smtClean="0">
                          <a:solidFill>
                            <a:schemeClr val="tx1"/>
                          </a:solidFill>
                          <a:latin typeface="Cambria Math"/>
                        </a:rPr>
                        <m:t>∗</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N</m:t>
                          </m:r>
                        </m:sub>
                      </m:sSub>
                    </m:oMath>
                  </m:oMathPara>
                </a14:m>
                <a:endParaRPr lang="en-US" sz="4000" dirty="0">
                  <a:solidFill>
                    <a:schemeClr val="tx1"/>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990600" y="2590800"/>
                <a:ext cx="3063403" cy="70788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257800" y="2611510"/>
                <a:ext cx="3100272"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f</m:t>
                          </m:r>
                        </m:sub>
                      </m:sSub>
                      <m:r>
                        <a:rPr lang="en-US" sz="4000" b="0" i="0" smtClean="0">
                          <a:solidFill>
                            <a:schemeClr val="tx1"/>
                          </a:solidFill>
                          <a:latin typeface="Cambria Math"/>
                        </a:rPr>
                        <m:t>= </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ea typeface="Cambria Math"/>
                            </a:rPr>
                            <m:t>μ</m:t>
                          </m:r>
                        </m:e>
                        <m:sub>
                          <m:r>
                            <m:rPr>
                              <m:sty m:val="p"/>
                            </m:rPr>
                            <a:rPr lang="en-US" sz="4000" b="0" i="0" smtClean="0">
                              <a:solidFill>
                                <a:schemeClr val="tx1"/>
                              </a:solidFill>
                              <a:latin typeface="Cambria Math"/>
                            </a:rPr>
                            <m:t>k</m:t>
                          </m:r>
                        </m:sub>
                      </m:sSub>
                      <m:r>
                        <a:rPr lang="en-US" sz="4000" b="0" i="0" smtClean="0">
                          <a:solidFill>
                            <a:schemeClr val="tx1"/>
                          </a:solidFill>
                          <a:latin typeface="Cambria Math"/>
                        </a:rPr>
                        <m:t>∗</m:t>
                      </m:r>
                      <m:sSub>
                        <m:sSubPr>
                          <m:ctrlPr>
                            <a:rPr lang="en-US" sz="4000" b="0" i="1" smtClean="0">
                              <a:solidFill>
                                <a:schemeClr val="tx1"/>
                              </a:solidFill>
                              <a:latin typeface="Cambria Math" panose="02040503050406030204" pitchFamily="18" charset="0"/>
                            </a:rPr>
                          </m:ctrlPr>
                        </m:sSubPr>
                        <m:e>
                          <m:r>
                            <m:rPr>
                              <m:sty m:val="p"/>
                            </m:rPr>
                            <a:rPr lang="en-US" sz="4000" b="0" i="0" smtClean="0">
                              <a:solidFill>
                                <a:schemeClr val="tx1"/>
                              </a:solidFill>
                              <a:latin typeface="Cambria Math"/>
                            </a:rPr>
                            <m:t>F</m:t>
                          </m:r>
                        </m:e>
                        <m:sub>
                          <m:r>
                            <m:rPr>
                              <m:sty m:val="p"/>
                            </m:rPr>
                            <a:rPr lang="en-US" sz="4000" b="0" i="0" smtClean="0">
                              <a:solidFill>
                                <a:schemeClr val="tx1"/>
                              </a:solidFill>
                              <a:latin typeface="Cambria Math"/>
                            </a:rPr>
                            <m:t>N</m:t>
                          </m:r>
                        </m:sub>
                      </m:sSub>
                    </m:oMath>
                  </m:oMathPara>
                </a14:m>
                <a:endParaRPr lang="en-US" sz="4000" dirty="0">
                  <a:solidFill>
                    <a:schemeClr val="tx1"/>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257800" y="2611510"/>
                <a:ext cx="3100272" cy="707886"/>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1110343" y="4495800"/>
            <a:ext cx="2743200" cy="1200329"/>
          </a:xfrm>
          <a:prstGeom prst="rect">
            <a:avLst/>
          </a:prstGeom>
          <a:noFill/>
        </p:spPr>
        <p:txBody>
          <a:bodyPr wrap="square" rtlCol="0">
            <a:spAutoFit/>
          </a:bodyPr>
          <a:lstStyle/>
          <a:p>
            <a:pPr algn="ctr"/>
            <a:r>
              <a:rPr lang="en-US" dirty="0"/>
              <a:t>The friction coefficients.  Depends on the materials in contact with one another.</a:t>
            </a:r>
          </a:p>
        </p:txBody>
      </p:sp>
      <p:cxnSp>
        <p:nvCxnSpPr>
          <p:cNvPr id="8" name="Straight Arrow Connector 7"/>
          <p:cNvCxnSpPr>
            <a:stCxn id="6" idx="0"/>
            <a:endCxn id="4" idx="2"/>
          </p:cNvCxnSpPr>
          <p:nvPr/>
        </p:nvCxnSpPr>
        <p:spPr>
          <a:xfrm flipV="1">
            <a:off x="2481943" y="3298686"/>
            <a:ext cx="40359" cy="119711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 name="Straight Arrow Connector 9"/>
          <p:cNvCxnSpPr>
            <a:endCxn id="5" idx="2"/>
          </p:cNvCxnSpPr>
          <p:nvPr/>
        </p:nvCxnSpPr>
        <p:spPr>
          <a:xfrm flipV="1">
            <a:off x="2456988" y="3319396"/>
            <a:ext cx="4350948" cy="117640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5199007" y="4466272"/>
            <a:ext cx="2743200" cy="1477328"/>
          </a:xfrm>
          <a:prstGeom prst="rect">
            <a:avLst/>
          </a:prstGeom>
          <a:noFill/>
        </p:spPr>
        <p:txBody>
          <a:bodyPr wrap="square" rtlCol="0">
            <a:spAutoFit/>
          </a:bodyPr>
          <a:lstStyle/>
          <a:p>
            <a:pPr algn="ctr"/>
            <a:r>
              <a:rPr lang="en-US" dirty="0"/>
              <a:t>The normal force between the two surfaces.  The force pressing the two forces together.</a:t>
            </a:r>
          </a:p>
        </p:txBody>
      </p:sp>
      <p:cxnSp>
        <p:nvCxnSpPr>
          <p:cNvPr id="14" name="Straight Arrow Connector 13"/>
          <p:cNvCxnSpPr>
            <a:stCxn id="13" idx="0"/>
          </p:cNvCxnSpPr>
          <p:nvPr/>
        </p:nvCxnSpPr>
        <p:spPr>
          <a:xfrm flipH="1" flipV="1">
            <a:off x="3581401" y="3319396"/>
            <a:ext cx="2989206" cy="1146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 name="Straight Arrow Connector 14"/>
          <p:cNvCxnSpPr>
            <a:stCxn id="13" idx="0"/>
          </p:cNvCxnSpPr>
          <p:nvPr/>
        </p:nvCxnSpPr>
        <p:spPr>
          <a:xfrm flipV="1">
            <a:off x="6570607" y="3319396"/>
            <a:ext cx="1371600" cy="114687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18533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mph" presetSubtype="0" grpId="1" nodeType="clickEffect">
                                  <p:stCondLst>
                                    <p:cond delay="0"/>
                                  </p:stCondLst>
                                  <p:childTnLst>
                                    <p:set>
                                      <p:cBhvr rctx="PPT">
                                        <p:cTn id="17" dur="indefinite"/>
                                        <p:tgtEl>
                                          <p:spTgt spid="6"/>
                                        </p:tgtEl>
                                        <p:attrNameLst>
                                          <p:attrName>style.opacity</p:attrName>
                                        </p:attrNameLst>
                                      </p:cBhvr>
                                      <p:to>
                                        <p:strVal val="0.5"/>
                                      </p:to>
                                    </p:set>
                                    <p:animEffect filter="image" prLst="opacity: 0.5">
                                      <p:cBhvr rctx="IE">
                                        <p:cTn id="18" dur="indefinite"/>
                                        <p:tgtEl>
                                          <p:spTgt spid="6"/>
                                        </p:tgtEl>
                                      </p:cBhvr>
                                    </p:animEffect>
                                  </p:childTnLst>
                                </p:cTn>
                              </p:par>
                              <p:par>
                                <p:cTn id="19" presetID="9" presetClass="emph" presetSubtype="0" nodeType="withEffect">
                                  <p:stCondLst>
                                    <p:cond delay="0"/>
                                  </p:stCondLst>
                                  <p:childTnLst>
                                    <p:set>
                                      <p:cBhvr rctx="PPT">
                                        <p:cTn id="20" dur="indefinite"/>
                                        <p:tgtEl>
                                          <p:spTgt spid="10"/>
                                        </p:tgtEl>
                                        <p:attrNameLst>
                                          <p:attrName>style.opacity</p:attrName>
                                        </p:attrNameLst>
                                      </p:cBhvr>
                                      <p:to>
                                        <p:strVal val="0.5"/>
                                      </p:to>
                                    </p:set>
                                    <p:animEffect filter="image" prLst="opacity: 0.5">
                                      <p:cBhvr rctx="IE">
                                        <p:cTn id="21" dur="indefinite"/>
                                        <p:tgtEl>
                                          <p:spTgt spid="10"/>
                                        </p:tgtEl>
                                      </p:cBhvr>
                                    </p:animEffect>
                                  </p:childTnLst>
                                </p:cTn>
                              </p:par>
                              <p:par>
                                <p:cTn id="22" presetID="9" presetClass="emph" presetSubtype="0" nodeType="withEffect">
                                  <p:stCondLst>
                                    <p:cond delay="0"/>
                                  </p:stCondLst>
                                  <p:childTnLst>
                                    <p:set>
                                      <p:cBhvr rctx="PPT">
                                        <p:cTn id="23" dur="indefinite"/>
                                        <p:tgtEl>
                                          <p:spTgt spid="8"/>
                                        </p:tgtEl>
                                        <p:attrNameLst>
                                          <p:attrName>style.opacity</p:attrName>
                                        </p:attrNameLst>
                                      </p:cBhvr>
                                      <p:to>
                                        <p:strVal val="0.5"/>
                                      </p:to>
                                    </p:set>
                                    <p:animEffect filter="image" prLst="opacity: 0.5">
                                      <p:cBhvr rctx="IE">
                                        <p:cTn id="24" dur="indefinite"/>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fade">
                                      <p:cBhvr>
                                        <p:cTn id="32" dur="500"/>
                                        <p:tgtEl>
                                          <p:spTgt spid="15"/>
                                        </p:tgtEl>
                                      </p:cBhvr>
                                    </p:animEffect>
                                  </p:childTnLst>
                                </p:cTn>
                              </p:par>
                              <p:par>
                                <p:cTn id="33" presetID="10"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mph" presetSubtype="0" grpId="1" nodeType="clickEffect">
                                  <p:stCondLst>
                                    <p:cond delay="0"/>
                                  </p:stCondLst>
                                  <p:childTnLst>
                                    <p:set>
                                      <p:cBhvr rctx="PPT">
                                        <p:cTn id="39" dur="indefinite"/>
                                        <p:tgtEl>
                                          <p:spTgt spid="13"/>
                                        </p:tgtEl>
                                        <p:attrNameLst>
                                          <p:attrName>style.opacity</p:attrName>
                                        </p:attrNameLst>
                                      </p:cBhvr>
                                      <p:to>
                                        <p:strVal val="0.5"/>
                                      </p:to>
                                    </p:set>
                                    <p:animEffect filter="image" prLst="opacity: 0.5">
                                      <p:cBhvr rctx="IE">
                                        <p:cTn id="40" dur="indefinite"/>
                                        <p:tgtEl>
                                          <p:spTgt spid="13"/>
                                        </p:tgtEl>
                                      </p:cBhvr>
                                    </p:animEffect>
                                  </p:childTnLst>
                                </p:cTn>
                              </p:par>
                              <p:par>
                                <p:cTn id="41" presetID="9" presetClass="emph" presetSubtype="0" nodeType="withEffect">
                                  <p:stCondLst>
                                    <p:cond delay="0"/>
                                  </p:stCondLst>
                                  <p:childTnLst>
                                    <p:set>
                                      <p:cBhvr rctx="PPT">
                                        <p:cTn id="42" dur="indefinite"/>
                                        <p:tgtEl>
                                          <p:spTgt spid="15"/>
                                        </p:tgtEl>
                                        <p:attrNameLst>
                                          <p:attrName>style.opacity</p:attrName>
                                        </p:attrNameLst>
                                      </p:cBhvr>
                                      <p:to>
                                        <p:strVal val="0.5"/>
                                      </p:to>
                                    </p:set>
                                    <p:animEffect filter="image" prLst="opacity: 0.5">
                                      <p:cBhvr rctx="IE">
                                        <p:cTn id="43" dur="indefinite"/>
                                        <p:tgtEl>
                                          <p:spTgt spid="15"/>
                                        </p:tgtEl>
                                      </p:cBhvr>
                                    </p:animEffect>
                                  </p:childTnLst>
                                </p:cTn>
                              </p:par>
                              <p:par>
                                <p:cTn id="44" presetID="9" presetClass="emph" presetSubtype="0" nodeType="withEffect">
                                  <p:stCondLst>
                                    <p:cond delay="0"/>
                                  </p:stCondLst>
                                  <p:childTnLst>
                                    <p:set>
                                      <p:cBhvr rctx="PPT">
                                        <p:cTn id="45" dur="indefinite"/>
                                        <p:tgtEl>
                                          <p:spTgt spid="14"/>
                                        </p:tgtEl>
                                        <p:attrNameLst>
                                          <p:attrName>style.opacity</p:attrName>
                                        </p:attrNameLst>
                                      </p:cBhvr>
                                      <p:to>
                                        <p:strVal val="0.5"/>
                                      </p:to>
                                    </p:set>
                                    <p:animEffect filter="image" prLst="opacity: 0.5">
                                      <p:cBhvr rctx="IE">
                                        <p:cTn id="46" dur="indefinite"/>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F561E-9FCB-41F8-A348-FCF4558DCF6D}"/>
              </a:ext>
            </a:extLst>
          </p:cNvPr>
          <p:cNvSpPr>
            <a:spLocks noGrp="1"/>
          </p:cNvSpPr>
          <p:nvPr>
            <p:ph type="title"/>
          </p:nvPr>
        </p:nvSpPr>
        <p:spPr/>
        <p:txBody>
          <a:bodyPr/>
          <a:lstStyle/>
          <a:p>
            <a:r>
              <a:rPr lang="en-US" dirty="0"/>
              <a:t>Friction Forces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624BB5-F790-4654-A5EF-A2E4B4B3446C}"/>
                  </a:ext>
                </a:extLst>
              </p:cNvPr>
              <p:cNvSpPr>
                <a:spLocks noGrp="1"/>
              </p:cNvSpPr>
              <p:nvPr>
                <p:ph idx="1"/>
              </p:nvPr>
            </p:nvSpPr>
            <p:spPr/>
            <p:txBody>
              <a:bodyPr>
                <a:normAutofit fontScale="92500" lnSpcReduction="10000"/>
              </a:bodyPr>
              <a:lstStyle/>
              <a:p>
                <a:r>
                  <a:rPr lang="en-US" dirty="0"/>
                  <a:t>As a review,</a:t>
                </a:r>
              </a:p>
              <a:p>
                <a:pPr lvl="1"/>
                <a:r>
                  <a:rPr lang="en-US" dirty="0"/>
                  <a:t>Before an object reaches the point of impending motion, the friction force is whatever is necessary to keep the body from moving.</a:t>
                </a:r>
              </a:p>
              <a:p>
                <a:pPr lvl="1"/>
                <a:r>
                  <a:rPr lang="en-US" dirty="0"/>
                  <a:t>At the point of impending motion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f</m:t>
                        </m:r>
                      </m:sub>
                    </m:sSub>
                    <m:r>
                      <a:rPr lang="en-US">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s</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N</m:t>
                        </m:r>
                      </m:sub>
                    </m:sSub>
                  </m:oMath>
                </a14:m>
                <a:endParaRPr lang="en-US" dirty="0"/>
              </a:p>
              <a:p>
                <a:pPr lvl="1"/>
                <a:r>
                  <a:rPr lang="en-US" dirty="0"/>
                  <a:t>Once the body starts sliding </a:t>
                </a: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f</m:t>
                        </m:r>
                      </m:sub>
                    </m:sSub>
                    <m:r>
                      <a:rPr lang="en-US">
                        <a:latin typeface="Cambria Math"/>
                      </a:rPr>
                      <m:t>= </m:t>
                    </m:r>
                    <m:sSub>
                      <m:sSubPr>
                        <m:ctrlPr>
                          <a:rPr lang="en-US" i="1">
                            <a:latin typeface="Cambria Math" panose="02040503050406030204" pitchFamily="18" charset="0"/>
                          </a:rPr>
                        </m:ctrlPr>
                      </m:sSubPr>
                      <m:e>
                        <m:r>
                          <m:rPr>
                            <m:sty m:val="p"/>
                          </m:rPr>
                          <a:rPr lang="en-US">
                            <a:latin typeface="Cambria Math"/>
                            <a:ea typeface="Cambria Math"/>
                          </a:rPr>
                          <m:t>μ</m:t>
                        </m:r>
                      </m:e>
                      <m:sub>
                        <m:r>
                          <m:rPr>
                            <m:sty m:val="p"/>
                          </m:rPr>
                          <a:rPr lang="en-US">
                            <a:latin typeface="Cambria Math"/>
                          </a:rPr>
                          <m:t>k</m:t>
                        </m:r>
                      </m:sub>
                    </m:sSub>
                    <m:r>
                      <a:rPr lang="en-US">
                        <a:latin typeface="Cambria Math"/>
                      </a:rPr>
                      <m:t>∗</m:t>
                    </m:r>
                    <m:sSub>
                      <m:sSubPr>
                        <m:ctrlPr>
                          <a:rPr lang="en-US" i="1">
                            <a:latin typeface="Cambria Math" panose="02040503050406030204" pitchFamily="18" charset="0"/>
                          </a:rPr>
                        </m:ctrlPr>
                      </m:sSubPr>
                      <m:e>
                        <m:r>
                          <m:rPr>
                            <m:sty m:val="p"/>
                          </m:rPr>
                          <a:rPr lang="en-US">
                            <a:latin typeface="Cambria Math"/>
                          </a:rPr>
                          <m:t>F</m:t>
                        </m:r>
                      </m:e>
                      <m:sub>
                        <m:r>
                          <m:rPr>
                            <m:sty m:val="p"/>
                          </m:rPr>
                          <a:rPr lang="en-US">
                            <a:latin typeface="Cambria Math"/>
                          </a:rPr>
                          <m:t>N</m:t>
                        </m:r>
                      </m:sub>
                    </m:sSub>
                  </m:oMath>
                </a14:m>
                <a:endParaRPr lang="en-US" dirty="0"/>
              </a:p>
              <a:p>
                <a:pPr lvl="1"/>
                <a:endParaRPr lang="en-US" dirty="0"/>
              </a:p>
              <a:p>
                <a:r>
                  <a:rPr lang="en-US" dirty="0"/>
                  <a:t>Also remember that the friction force is based on the </a:t>
                </a:r>
                <a:r>
                  <a:rPr lang="en-US" b="1" dirty="0"/>
                  <a:t>normal force</a:t>
                </a:r>
                <a:r>
                  <a:rPr lang="en-US" dirty="0"/>
                  <a:t>, not the weight force of an object.</a:t>
                </a:r>
              </a:p>
            </p:txBody>
          </p:sp>
        </mc:Choice>
        <mc:Fallback xmlns="">
          <p:sp>
            <p:nvSpPr>
              <p:cNvPr id="3" name="Content Placeholder 2">
                <a:extLst>
                  <a:ext uri="{FF2B5EF4-FFF2-40B4-BE49-F238E27FC236}">
                    <a16:creationId xmlns:a16="http://schemas.microsoft.com/office/drawing/2014/main" id="{7D624BB5-F790-4654-A5EF-A2E4B4B3446C}"/>
                  </a:ext>
                </a:extLst>
              </p:cNvPr>
              <p:cNvSpPr>
                <a:spLocks noGrp="1" noRot="1" noChangeAspect="1" noMove="1" noResize="1" noEditPoints="1" noAdjustHandles="1" noChangeArrowheads="1" noChangeShapeType="1" noTextEdit="1"/>
              </p:cNvSpPr>
              <p:nvPr>
                <p:ph idx="1"/>
              </p:nvPr>
            </p:nvSpPr>
            <p:spPr>
              <a:blipFill>
                <a:blip r:embed="rId2"/>
                <a:stretch>
                  <a:fillRect l="-1481" t="-2695" r="-1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A9C0320-1DF7-40FC-B902-6AF16D5DE954}"/>
              </a:ext>
            </a:extLst>
          </p:cNvPr>
          <p:cNvSpPr>
            <a:spLocks noGrp="1"/>
          </p:cNvSpPr>
          <p:nvPr>
            <p:ph type="sldNum" sz="quarter" idx="12"/>
          </p:nvPr>
        </p:nvSpPr>
        <p:spPr/>
        <p:txBody>
          <a:bodyPr/>
          <a:lstStyle/>
          <a:p>
            <a:fld id="{929262FE-7F58-4A1E-8AF3-5A510A86DEBD}" type="slidenum">
              <a:rPr lang="en-US" smtClean="0"/>
              <a:t>6</a:t>
            </a:fld>
            <a:endParaRPr lang="en-US"/>
          </a:p>
        </p:txBody>
      </p:sp>
    </p:spTree>
    <p:extLst>
      <p:ext uri="{BB962C8B-B14F-4D97-AF65-F5344CB8AC3E}">
        <p14:creationId xmlns:p14="http://schemas.microsoft.com/office/powerpoint/2010/main" val="253014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Worked Example </a:t>
            </a:r>
          </a:p>
        </p:txBody>
      </p:sp>
      <p:sp>
        <p:nvSpPr>
          <p:cNvPr id="3" name="Content Placeholder 2"/>
          <p:cNvSpPr>
            <a:spLocks noGrp="1"/>
          </p:cNvSpPr>
          <p:nvPr>
            <p:ph idx="1"/>
          </p:nvPr>
        </p:nvSpPr>
        <p:spPr>
          <a:xfrm>
            <a:off x="457200" y="1600201"/>
            <a:ext cx="8229600" cy="2510232"/>
          </a:xfrm>
        </p:spPr>
        <p:txBody>
          <a:bodyPr>
            <a:normAutofit fontScale="77500" lnSpcReduction="20000"/>
          </a:bodyPr>
          <a:lstStyle/>
          <a:p>
            <a:r>
              <a:rPr lang="en-US" dirty="0"/>
              <a:t>A 500 </a:t>
            </a:r>
            <a:r>
              <a:rPr lang="en-US" dirty="0" err="1"/>
              <a:t>lb</a:t>
            </a:r>
            <a:r>
              <a:rPr lang="en-US" dirty="0"/>
              <a:t> box is sitting on concrete floor. If the static coefficient of friction is .7 and the kinetic coefficient of friction is .6:</a:t>
            </a:r>
          </a:p>
          <a:p>
            <a:pPr lvl="1"/>
            <a:r>
              <a:rPr lang="en-US" dirty="0"/>
              <a:t>What is the friction force if the pulling force is 150 lbs?</a:t>
            </a:r>
          </a:p>
          <a:p>
            <a:pPr lvl="1"/>
            <a:r>
              <a:rPr lang="en-US" dirty="0"/>
              <a:t>What pulling force would be required to get the box moving?</a:t>
            </a:r>
          </a:p>
          <a:p>
            <a:pPr lvl="1"/>
            <a:r>
              <a:rPr lang="en-US" dirty="0"/>
              <a:t>What is the minimum force required to keep the box moving once it has started moving?</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110433"/>
            <a:ext cx="6781800" cy="274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621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Worked Example </a:t>
            </a:r>
          </a:p>
        </p:txBody>
      </p:sp>
      <p:sp>
        <p:nvSpPr>
          <p:cNvPr id="3" name="Content Placeholder 2"/>
          <p:cNvSpPr>
            <a:spLocks noGrp="1"/>
          </p:cNvSpPr>
          <p:nvPr>
            <p:ph idx="1"/>
          </p:nvPr>
        </p:nvSpPr>
        <p:spPr>
          <a:xfrm>
            <a:off x="457200" y="1600200"/>
            <a:ext cx="8229600" cy="1828799"/>
          </a:xfrm>
        </p:spPr>
        <p:txBody>
          <a:bodyPr>
            <a:normAutofit fontScale="85000" lnSpcReduction="20000"/>
          </a:bodyPr>
          <a:lstStyle/>
          <a:p>
            <a:r>
              <a:rPr lang="en-US" dirty="0"/>
              <a:t>A 30 </a:t>
            </a:r>
            <a:r>
              <a:rPr lang="en-US" dirty="0" err="1"/>
              <a:t>lb</a:t>
            </a:r>
            <a:r>
              <a:rPr lang="en-US" dirty="0"/>
              <a:t> sled is being pulled up an icy incline of 25 degrees. If the static coefficient of friction between the ice and the sled is .4 and the kinetic coefficient of friction is .3, what is the required pulling force needed to keep the sled moving at a constant rate?</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pic>
        <p:nvPicPr>
          <p:cNvPr id="2050" name="Picture 2" descr="Problem 2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792" y="3495675"/>
            <a:ext cx="5512008"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14786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1262</TotalTime>
  <Words>713</Words>
  <Application>Microsoft Office PowerPoint</Application>
  <PresentationFormat>On-screen Show (4:3)</PresentationFormat>
  <Paragraphs>87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Dry Friction</vt:lpstr>
      <vt:lpstr>Friction</vt:lpstr>
      <vt:lpstr>The Nature of the Dry Friction Force</vt:lpstr>
      <vt:lpstr>Static and Kinetic Friction</vt:lpstr>
      <vt:lpstr>Variables in the Friction Equations</vt:lpstr>
      <vt:lpstr>Friction Forces</vt:lpstr>
      <vt:lpstr>Thanks for Watching</vt:lpstr>
      <vt:lpstr>Friction Worked Example </vt:lpstr>
      <vt:lpstr>Friction Worked Example </vt:lpstr>
      <vt:lpstr>Friction Worked Example</vt:lpstr>
      <vt:lpstr>Friction Worked Example </vt:lpstr>
      <vt:lpstr>Friction Worked Example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7</cp:revision>
  <dcterms:created xsi:type="dcterms:W3CDTF">2020-08-21T15:23:22Z</dcterms:created>
  <dcterms:modified xsi:type="dcterms:W3CDTF">2021-12-01T19:57:27Z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