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71" r:id="rId7"/>
    <p:sldId id="294" r:id="rId8"/>
    <p:sldId id="295" r:id="rId9"/>
    <p:sldId id="296" r:id="rId10"/>
    <p:sldId id="285" r:id="rId11"/>
    <p:sldId id="262" r:id="rId12"/>
    <p:sldId id="297" r:id="rId13"/>
    <p:sldId id="263" r:id="rId14"/>
    <p:sldId id="279" r:id="rId15"/>
    <p:sldId id="301" r:id="rId16"/>
    <p:sldId id="281" r:id="rId17"/>
    <p:sldId id="282" r:id="rId18"/>
    <p:sldId id="298" r:id="rId19"/>
    <p:sldId id="274" r:id="rId20"/>
    <p:sldId id="287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Work, Kinetic Energy, and Potential Energy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Potential energy has many forms, but in this course, we will focus on two, gravitational potential energy and elastic potential energy.</a:t>
                </a:r>
              </a:p>
              <a:p>
                <a:pPr lvl="1"/>
                <a:r>
                  <a:rPr lang="en-US" dirty="0"/>
                  <a:t>Gravitational Potential Energy</a:t>
                </a: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57150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Elastic Potential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038600"/>
            <a:ext cx="13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  <a:p>
            <a:pPr algn="ctr"/>
            <a:r>
              <a:rPr lang="en-US" dirty="0"/>
              <a:t>of gravity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313331"/>
            <a:ext cx="162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height of the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2505" y="6096000"/>
            <a:ext cx="145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spring </a:t>
            </a:r>
          </a:p>
          <a:p>
            <a:pPr algn="ctr"/>
            <a:r>
              <a:rPr lang="en-US" dirty="0"/>
              <a:t>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9117" y="5772834"/>
            <a:ext cx="206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in length </a:t>
            </a:r>
          </a:p>
          <a:p>
            <a:pPr algn="ctr"/>
            <a:r>
              <a:rPr lang="en-US" dirty="0"/>
              <a:t>from resting length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15000" y="5636405"/>
            <a:ext cx="134822" cy="459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1"/>
          </p:cNvCxnSpPr>
          <p:nvPr/>
        </p:nvCxnSpPr>
        <p:spPr>
          <a:xfrm flipH="1" flipV="1">
            <a:off x="6389556" y="5772834"/>
            <a:ext cx="45956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05400" y="3938201"/>
            <a:ext cx="76200" cy="200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1"/>
          </p:cNvCxnSpPr>
          <p:nvPr/>
        </p:nvCxnSpPr>
        <p:spPr>
          <a:xfrm flipH="1" flipV="1">
            <a:off x="5867400" y="3718785"/>
            <a:ext cx="838200" cy="56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gravitational potential energy is not really an energy at all, but instead represents the work gravity will do to a body as it moves.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𝑚𝑔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Assuming we are lifting the object upwards, this quantity is negative because the weight force is opposing the upwards motion.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  <a:blipFill>
                <a:blip r:embed="rId2"/>
                <a:stretch>
                  <a:fillRect l="-1777" t="-2452"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37338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48400" y="2819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7543800" y="3268762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86600" y="44879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4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Rather than treating this quantity as work, we move it over to the energy side of the equation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r>
                        <a:rPr lang="en-US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 we move it over, the negative sign in the original quantity becomes positive.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𝑃𝐸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  <a:blipFill>
                <a:blip r:embed="rId2"/>
                <a:stretch>
                  <a:fillRect l="-1777" t="-2452" r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37338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48400" y="2819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7543800" y="3268762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86600" y="44879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D865368-1C00-C6D8-F9EB-7BDBC3D7646A}"/>
              </a:ext>
            </a:extLst>
          </p:cNvPr>
          <p:cNvGrpSpPr/>
          <p:nvPr/>
        </p:nvGrpSpPr>
        <p:grpSpPr>
          <a:xfrm>
            <a:off x="1981200" y="3705999"/>
            <a:ext cx="1600200" cy="424934"/>
            <a:chOff x="1905000" y="3368159"/>
            <a:chExt cx="1752600" cy="30480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C8983E-388B-05AB-6A36-52BEC496A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3368159"/>
              <a:ext cx="0" cy="3048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89AE9D-9CAF-3352-C3CB-F13BE88A1B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3672959"/>
              <a:ext cx="1752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F1E968-F7AC-2F24-7F04-6B0205CDAA8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3368159"/>
              <a:ext cx="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81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Springs and Elastic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15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Imagine we have a spring attached to a mass and we compress that spring (going from point A to point B)</a:t>
            </a:r>
          </a:p>
          <a:p>
            <a:r>
              <a:rPr lang="en-US" dirty="0"/>
              <a:t>The magnitude of the force on the box will be equal to k*x at each point along this path.</a:t>
            </a:r>
          </a:p>
          <a:p>
            <a:pPr lvl="1"/>
            <a:r>
              <a:rPr lang="en-US" b="1" dirty="0"/>
              <a:t>k</a:t>
            </a:r>
            <a:r>
              <a:rPr lang="en-US" dirty="0"/>
              <a:t> is the stiffness of the spring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is the distance stretched from the resting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8C43C3-BFD0-81DF-010C-F2990774B965}"/>
              </a:ext>
            </a:extLst>
          </p:cNvPr>
          <p:cNvGrpSpPr/>
          <p:nvPr/>
        </p:nvGrpSpPr>
        <p:grpSpPr>
          <a:xfrm>
            <a:off x="1219200" y="4786770"/>
            <a:ext cx="7343977" cy="1918830"/>
            <a:chOff x="1219200" y="4437520"/>
            <a:chExt cx="7343977" cy="19188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09F082-E6EB-6D92-B09D-75CE286274B2}"/>
                </a:ext>
              </a:extLst>
            </p:cNvPr>
            <p:cNvGrpSpPr/>
            <p:nvPr/>
          </p:nvGrpSpPr>
          <p:grpSpPr>
            <a:xfrm>
              <a:off x="1219200" y="4659359"/>
              <a:ext cx="7343977" cy="1696991"/>
              <a:chOff x="1295400" y="4968874"/>
              <a:chExt cx="7343977" cy="16969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6F30278-2ABF-2279-692A-A055DFEB5A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𝒔𝒑𝒓𝒊𝒏𝒈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" name="Picture 2" descr="http://www.adwin.co.uk/images/compression.JPG">
                <a:extLst>
                  <a:ext uri="{FF2B5EF4-FFF2-40B4-BE49-F238E27FC236}">
                    <a16:creationId xmlns:a16="http://schemas.microsoft.com/office/drawing/2014/main" id="{AD0BBE43-5387-881F-B43D-98027BA4F9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65" t="36275"/>
              <a:stretch/>
            </p:blipFill>
            <p:spPr bwMode="auto">
              <a:xfrm>
                <a:off x="1999913" y="5419724"/>
                <a:ext cx="3029287" cy="1238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96FBD6-5B56-2884-A185-6B80729F14E8}"/>
                  </a:ext>
                </a:extLst>
              </p:cNvPr>
              <p:cNvSpPr/>
              <p:nvPr/>
            </p:nvSpPr>
            <p:spPr>
              <a:xfrm>
                <a:off x="4763588" y="5253446"/>
                <a:ext cx="1005840" cy="1005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CE364CA-FD80-2560-4CCE-38FF69CCFACD}"/>
                  </a:ext>
                </a:extLst>
              </p:cNvPr>
              <p:cNvCxnSpPr/>
              <p:nvPr/>
            </p:nvCxnSpPr>
            <p:spPr>
              <a:xfrm flipV="1">
                <a:off x="3614058" y="5785711"/>
                <a:ext cx="1143000" cy="54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D24335-1CB9-04A8-AA9F-B60AAB5844CD}"/>
                  </a:ext>
                </a:extLst>
              </p:cNvPr>
              <p:cNvSpPr/>
              <p:nvPr/>
            </p:nvSpPr>
            <p:spPr>
              <a:xfrm>
                <a:off x="1295400" y="4968874"/>
                <a:ext cx="704513" cy="1508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203FF46-BDCE-99C3-1FEA-70D3532C1AE7}"/>
                  </a:ext>
                </a:extLst>
              </p:cNvPr>
              <p:cNvCxnSpPr/>
              <p:nvPr/>
            </p:nvCxnSpPr>
            <p:spPr>
              <a:xfrm flipV="1">
                <a:off x="4763588" y="6322692"/>
                <a:ext cx="0" cy="335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EA5DCC3-7EE3-7364-1DC9-D38494309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476" y="6477000"/>
                <a:ext cx="2997924" cy="2366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D6DF884-3B5B-7621-4827-4CD41DB2D60C}"/>
                      </a:ext>
                    </a:extLst>
                  </p:cNvPr>
                  <p:cNvSpPr txBox="1"/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𝐬𝐩𝐫𝐢𝐧𝐠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𝒌𝒙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8BA813A-9C02-4F5E-A652-7107A4332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2400" y="6259286"/>
                <a:ext cx="0" cy="4065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F6BA9B2-ABB6-58C1-7864-DB8DBB8FC91F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480" y="6330151"/>
                    <a:ext cx="183320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32418A1-24EE-00F3-D370-CFECA3A82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480" y="6330151"/>
                    <a:ext cx="18332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2243C78-3E7B-335B-44DC-9422D4FBCCA0}"/>
                      </a:ext>
                    </a:extLst>
                  </p:cNvPr>
                  <p:cNvSpPr txBox="1"/>
                  <p:nvPr/>
                </p:nvSpPr>
                <p:spPr>
                  <a:xfrm>
                    <a:off x="6905423" y="5168914"/>
                    <a:ext cx="173395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unstretched spring length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680AFA-E991-BF34-9ED2-9AFEEB0936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5423" y="5168914"/>
                    <a:ext cx="1733954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2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84E96-BDA6-FFBD-CE8A-52EAD0C2D88B}"/>
                </a:ext>
              </a:extLst>
            </p:cNvPr>
            <p:cNvSpPr txBox="1"/>
            <p:nvPr/>
          </p:nvSpPr>
          <p:spPr>
            <a:xfrm>
              <a:off x="7268198" y="4472771"/>
              <a:ext cx="85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12B0B9-E150-DA04-3A49-9632645E6329}"/>
                </a:ext>
              </a:extLst>
            </p:cNvPr>
            <p:cNvSpPr txBox="1"/>
            <p:nvPr/>
          </p:nvSpPr>
          <p:spPr>
            <a:xfrm>
              <a:off x="4762306" y="4437520"/>
              <a:ext cx="847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Springs and Elastic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16927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magnitude of the force changes as we move the spring, so to find the work done by the spring force we will have to integrate over the distance traveled.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𝑠𝑝𝑟𝑖𝑛𝑔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Like gravitational potential energy, elastic potential energy doesn’t represent an energy at all, but instead represents the </a:t>
                </a:r>
                <a:r>
                  <a:rPr lang="en-US" b="1" dirty="0"/>
                  <a:t>potential of a spring force to do work</a:t>
                </a:r>
                <a:r>
                  <a:rPr lang="en-US" dirty="0"/>
                  <a:t> and we will flip the sign when moving the term to the energy side of the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169274"/>
              </a:xfrm>
              <a:blipFill>
                <a:blip r:embed="rId2"/>
                <a:stretch>
                  <a:fillRect l="-667" t="-289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6B46EA-3D9D-D087-9B5C-83B5A1AA56DB}"/>
              </a:ext>
            </a:extLst>
          </p:cNvPr>
          <p:cNvGrpSpPr/>
          <p:nvPr/>
        </p:nvGrpSpPr>
        <p:grpSpPr>
          <a:xfrm>
            <a:off x="1219200" y="4786770"/>
            <a:ext cx="7343977" cy="1918830"/>
            <a:chOff x="1219200" y="4437520"/>
            <a:chExt cx="7343977" cy="19188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2D71DA8-2BE7-740A-71AC-157573C7CD71}"/>
                </a:ext>
              </a:extLst>
            </p:cNvPr>
            <p:cNvGrpSpPr/>
            <p:nvPr/>
          </p:nvGrpSpPr>
          <p:grpSpPr>
            <a:xfrm>
              <a:off x="1219200" y="4659359"/>
              <a:ext cx="7343977" cy="1696991"/>
              <a:chOff x="1295400" y="4968874"/>
              <a:chExt cx="7343977" cy="16969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F20C02A4-5A16-75AD-9600-385DDE79BC05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𝒔𝒑𝒓𝒊𝒏𝒈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7" name="Picture 2" descr="http://www.adwin.co.uk/images/compression.JPG">
                <a:extLst>
                  <a:ext uri="{FF2B5EF4-FFF2-40B4-BE49-F238E27FC236}">
                    <a16:creationId xmlns:a16="http://schemas.microsoft.com/office/drawing/2014/main" id="{1D0D463A-9B24-A5C5-D799-5C4F01B182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65" t="36275"/>
              <a:stretch/>
            </p:blipFill>
            <p:spPr bwMode="auto">
              <a:xfrm>
                <a:off x="1999913" y="5419724"/>
                <a:ext cx="3029287" cy="1238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6A506E-8886-A9E4-7DB5-BAD9299941BA}"/>
                  </a:ext>
                </a:extLst>
              </p:cNvPr>
              <p:cNvSpPr/>
              <p:nvPr/>
            </p:nvSpPr>
            <p:spPr>
              <a:xfrm>
                <a:off x="4763588" y="5253446"/>
                <a:ext cx="1005840" cy="1005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829FAAB-E091-9C22-027D-4CD548138406}"/>
                  </a:ext>
                </a:extLst>
              </p:cNvPr>
              <p:cNvCxnSpPr/>
              <p:nvPr/>
            </p:nvCxnSpPr>
            <p:spPr>
              <a:xfrm flipV="1">
                <a:off x="3614058" y="5785711"/>
                <a:ext cx="1143000" cy="54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65DB422-63AF-94BB-E8B7-8D996E56CBCE}"/>
                  </a:ext>
                </a:extLst>
              </p:cNvPr>
              <p:cNvSpPr/>
              <p:nvPr/>
            </p:nvSpPr>
            <p:spPr>
              <a:xfrm>
                <a:off x="1295400" y="4968874"/>
                <a:ext cx="704513" cy="1508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C82E932-0B13-CE22-C18A-F5EAAEC63922}"/>
                  </a:ext>
                </a:extLst>
              </p:cNvPr>
              <p:cNvCxnSpPr/>
              <p:nvPr/>
            </p:nvCxnSpPr>
            <p:spPr>
              <a:xfrm flipV="1">
                <a:off x="4763588" y="6322692"/>
                <a:ext cx="0" cy="335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FADA3CE-BC55-22F0-3118-E274B84B6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476" y="6477000"/>
                <a:ext cx="2997924" cy="2366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AC6E0AD-0EAF-5295-969C-5AC5A8598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𝐬𝐩𝐫𝐢𝐧𝐠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𝒌𝒙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497E66-D7DF-A9F7-5315-F4E433D79A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2400" y="6259286"/>
                <a:ext cx="0" cy="4065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4D8A1A8-E0A6-94AA-A207-D04B70C7CB68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480" y="6330151"/>
                    <a:ext cx="183320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32418A1-24EE-00F3-D370-CFECA3A82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480" y="6330151"/>
                    <a:ext cx="1833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207D5CE-1ED1-8AFE-9CA5-0BE5E7152993}"/>
                      </a:ext>
                    </a:extLst>
                  </p:cNvPr>
                  <p:cNvSpPr txBox="1"/>
                  <p:nvPr/>
                </p:nvSpPr>
                <p:spPr>
                  <a:xfrm>
                    <a:off x="6905423" y="5168914"/>
                    <a:ext cx="173395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unstretched spring length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680AFA-E991-BF34-9ED2-9AFEEB0936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5423" y="5168914"/>
                    <a:ext cx="1733954" cy="92333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32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67635C-4FFB-E484-2A9A-71900E549216}"/>
                </a:ext>
              </a:extLst>
            </p:cNvPr>
            <p:cNvSpPr txBox="1"/>
            <p:nvPr/>
          </p:nvSpPr>
          <p:spPr>
            <a:xfrm>
              <a:off x="7268198" y="4472771"/>
              <a:ext cx="85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A80BE9-84BF-D9C6-5B7D-7A1B813F282D}"/>
                </a:ext>
              </a:extLst>
            </p:cNvPr>
            <p:cNvSpPr txBox="1"/>
            <p:nvPr/>
          </p:nvSpPr>
          <p:spPr>
            <a:xfrm>
              <a:off x="4762306" y="4437520"/>
              <a:ext cx="847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0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252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Springs and Elastic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09468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When examining the change in elastic potential energy, we simply take the final minus initial potential energy.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/>
                        </a:rPr>
                        <m:t>𝑃𝐸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094683"/>
              </a:xfrm>
              <a:blipFill>
                <a:blip r:embed="rId2"/>
                <a:stretch>
                  <a:fillRect l="-1481" t="-7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3E55BC-F83A-0A8C-910A-3612B9A08288}"/>
              </a:ext>
            </a:extLst>
          </p:cNvPr>
          <p:cNvGrpSpPr/>
          <p:nvPr/>
        </p:nvGrpSpPr>
        <p:grpSpPr>
          <a:xfrm>
            <a:off x="1295400" y="3505200"/>
            <a:ext cx="7324593" cy="3201578"/>
            <a:chOff x="1295400" y="2381612"/>
            <a:chExt cx="7324593" cy="32015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5B23AB-8E7D-D452-654D-A7A84DA33619}"/>
                </a:ext>
              </a:extLst>
            </p:cNvPr>
            <p:cNvGrpSpPr/>
            <p:nvPr/>
          </p:nvGrpSpPr>
          <p:grpSpPr>
            <a:xfrm>
              <a:off x="1295400" y="2381612"/>
              <a:ext cx="7324593" cy="3201578"/>
              <a:chOff x="1295400" y="3464287"/>
              <a:chExt cx="7324593" cy="32015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807DC4-C11E-30C8-F793-4E29D1A9504E}"/>
                      </a:ext>
                    </a:extLst>
                  </p:cNvPr>
                  <p:cNvSpPr txBox="1"/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𝒔𝒑𝒓𝒊𝒏𝒈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7704" y="5476652"/>
                    <a:ext cx="922752" cy="3956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" descr="http://www.adwin.co.uk/images/compression.JPG">
                <a:extLst>
                  <a:ext uri="{FF2B5EF4-FFF2-40B4-BE49-F238E27FC236}">
                    <a16:creationId xmlns:a16="http://schemas.microsoft.com/office/drawing/2014/main" id="{87F7212F-B1E5-BC06-9DD2-79FB991E17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65" t="36275"/>
              <a:stretch/>
            </p:blipFill>
            <p:spPr bwMode="auto">
              <a:xfrm>
                <a:off x="2024742" y="4370616"/>
                <a:ext cx="4443755" cy="1238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http://www.adwin.co.uk/images/compression.JPG">
                <a:extLst>
                  <a:ext uri="{FF2B5EF4-FFF2-40B4-BE49-F238E27FC236}">
                    <a16:creationId xmlns:a16="http://schemas.microsoft.com/office/drawing/2014/main" id="{E070A6CA-47F6-2CAD-BD0E-76DD60B3A3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65" t="36275"/>
              <a:stretch/>
            </p:blipFill>
            <p:spPr bwMode="auto">
              <a:xfrm>
                <a:off x="1999913" y="5419724"/>
                <a:ext cx="3029287" cy="12382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F463D13-9A28-6291-3A16-C4F20F8BEB4A}"/>
                  </a:ext>
                </a:extLst>
              </p:cNvPr>
              <p:cNvSpPr/>
              <p:nvPr/>
            </p:nvSpPr>
            <p:spPr>
              <a:xfrm>
                <a:off x="6074228" y="4191000"/>
                <a:ext cx="1005840" cy="1005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941E960-1A80-5474-33B7-DB0E479F98CE}"/>
                  </a:ext>
                </a:extLst>
              </p:cNvPr>
              <p:cNvSpPr/>
              <p:nvPr/>
            </p:nvSpPr>
            <p:spPr>
              <a:xfrm>
                <a:off x="4763588" y="5253446"/>
                <a:ext cx="1005840" cy="1005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cxnSp>
            <p:nvCxnSpPr>
              <p:cNvPr id="1024" name="Straight Arrow Connector 1023">
                <a:extLst>
                  <a:ext uri="{FF2B5EF4-FFF2-40B4-BE49-F238E27FC236}">
                    <a16:creationId xmlns:a16="http://schemas.microsoft.com/office/drawing/2014/main" id="{464E7118-1668-D3A8-617D-C0D34BA13B80}"/>
                  </a:ext>
                </a:extLst>
              </p:cNvPr>
              <p:cNvCxnSpPr/>
              <p:nvPr/>
            </p:nvCxnSpPr>
            <p:spPr>
              <a:xfrm flipV="1">
                <a:off x="3614058" y="5785711"/>
                <a:ext cx="1143000" cy="54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16F1D07D-52F0-2D8C-45A0-DE4C81722A6A}"/>
                  </a:ext>
                </a:extLst>
              </p:cNvPr>
              <p:cNvSpPr/>
              <p:nvPr/>
            </p:nvSpPr>
            <p:spPr>
              <a:xfrm>
                <a:off x="1295400" y="4191000"/>
                <a:ext cx="704513" cy="228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017DB32F-3CAE-1539-76A9-0CD1227BE133}"/>
                  </a:ext>
                </a:extLst>
              </p:cNvPr>
              <p:cNvCxnSpPr/>
              <p:nvPr/>
            </p:nvCxnSpPr>
            <p:spPr>
              <a:xfrm flipV="1">
                <a:off x="4763588" y="6322692"/>
                <a:ext cx="0" cy="335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A9F2155F-D0A0-126D-C331-4B8F30E22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476" y="6477000"/>
                <a:ext cx="2997924" cy="2366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9" name="TextBox 1028">
                    <a:extLst>
                      <a:ext uri="{FF2B5EF4-FFF2-40B4-BE49-F238E27FC236}">
                        <a16:creationId xmlns:a16="http://schemas.microsoft.com/office/drawing/2014/main" id="{8DE0E792-83B0-45A2-ADC9-C898744FD34A}"/>
                      </a:ext>
                    </a:extLst>
                  </p:cNvPr>
                  <p:cNvSpPr txBox="1"/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𝐬𝐩𝐫𝐢𝐧𝐠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𝒌𝒙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0790" y="6104981"/>
                    <a:ext cx="1448538" cy="3956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1D73CBF4-C056-146E-01D5-4AF2E64646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2400" y="4370616"/>
                <a:ext cx="0" cy="22952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1" name="TextBox 1030">
                    <a:extLst>
                      <a:ext uri="{FF2B5EF4-FFF2-40B4-BE49-F238E27FC236}">
                        <a16:creationId xmlns:a16="http://schemas.microsoft.com/office/drawing/2014/main" id="{6D9B51AF-E58C-A63A-AE32-FB843E07AE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49396" y="6330151"/>
                    <a:ext cx="275204" cy="29924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32418A1-24EE-00F3-D370-CFECA3A82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9396" y="6330151"/>
                    <a:ext cx="275204" cy="299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3043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CE3DBCB8-6806-820A-41FC-B586910DCD90}"/>
                  </a:ext>
                </a:extLst>
              </p:cNvPr>
              <p:cNvCxnSpPr/>
              <p:nvPr/>
            </p:nvCxnSpPr>
            <p:spPr>
              <a:xfrm flipV="1">
                <a:off x="6069534" y="5273584"/>
                <a:ext cx="0" cy="335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15C1BA58-5424-995B-0B70-C3520AE09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8921" y="5453057"/>
                <a:ext cx="173395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4" name="TextBox 1033">
                    <a:extLst>
                      <a:ext uri="{FF2B5EF4-FFF2-40B4-BE49-F238E27FC236}">
                        <a16:creationId xmlns:a16="http://schemas.microsoft.com/office/drawing/2014/main" id="{D496D1A3-B794-78A6-F5EA-AF63553B14E5}"/>
                      </a:ext>
                    </a:extLst>
                  </p:cNvPr>
                  <p:cNvSpPr txBox="1"/>
                  <p:nvPr/>
                </p:nvSpPr>
                <p:spPr>
                  <a:xfrm>
                    <a:off x="6761678" y="5301451"/>
                    <a:ext cx="248722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F832092-D520-4EB1-2FE8-0C42592F2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1678" y="5301451"/>
                    <a:ext cx="24872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634" r="-9756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38994DA4-5BEA-289D-49B9-A0A259344191}"/>
                      </a:ext>
                    </a:extLst>
                  </p:cNvPr>
                  <p:cNvSpPr txBox="1"/>
                  <p:nvPr/>
                </p:nvSpPr>
                <p:spPr>
                  <a:xfrm>
                    <a:off x="6886039" y="3464287"/>
                    <a:ext cx="1733954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accent1"/>
                        </a:solidFill>
                      </a:rPr>
                      <a:t>unstretched spring length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680AFA-E991-BF34-9ED2-9AFEEB0936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6039" y="3464287"/>
                    <a:ext cx="1733954" cy="92333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9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5EF30C6-E429-EC93-2474-6B089F5863FB}"/>
                    </a:ext>
                  </a:extLst>
                </p:cNvPr>
                <p:cNvSpPr txBox="1"/>
                <p:nvPr/>
              </p:nvSpPr>
              <p:spPr>
                <a:xfrm>
                  <a:off x="4657627" y="2774587"/>
                  <a:ext cx="1448538" cy="395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𝐅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𝐬𝐩𝐫𝐢𝐧𝐠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𝒌𝒙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5EF30C6-E429-EC93-2474-6B089F586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627" y="2774587"/>
                  <a:ext cx="1448538" cy="395686"/>
                </a:xfrm>
                <a:prstGeom prst="rect">
                  <a:avLst/>
                </a:prstGeom>
                <a:blipFill>
                  <a:blip r:embed="rId9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00C9338-CE17-9AB5-995A-72B9FBD5F6ED}"/>
                </a:ext>
              </a:extLst>
            </p:cNvPr>
            <p:cNvCxnSpPr>
              <a:cxnSpLocks/>
            </p:cNvCxnSpPr>
            <p:nvPr/>
          </p:nvCxnSpPr>
          <p:spPr>
            <a:xfrm>
              <a:off x="5548545" y="3611245"/>
              <a:ext cx="5290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3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931228" y="23622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Independence and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Both gravity and spring forces are </a:t>
                </a:r>
                <a:r>
                  <a:rPr lang="en-US" u="sng" dirty="0"/>
                  <a:t>conservative forces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means that the exact path taken is not important, just the change in height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for gravity or the length values (x) for springs</a:t>
                </a:r>
              </a:p>
              <a:p>
                <a:r>
                  <a:rPr lang="en-US" dirty="0"/>
                  <a:t>For example, the ball and pendulum to the right will have the same work done by gravity.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  <a:blipFill>
                <a:blip r:embed="rId3"/>
                <a:stretch>
                  <a:fillRect l="-2154" t="-2561" r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31228" y="23622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25984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69628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0728" y="4452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667000" y="85725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80514" y="445225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560128" y="3771900"/>
            <a:ext cx="10886" cy="876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8FBE9A-034C-4E4A-A075-A11AE643B935}"/>
              </a:ext>
            </a:extLst>
          </p:cNvPr>
          <p:cNvCxnSpPr>
            <a:cxnSpLocks/>
          </p:cNvCxnSpPr>
          <p:nvPr/>
        </p:nvCxnSpPr>
        <p:spPr>
          <a:xfrm flipH="1">
            <a:off x="7915275" y="466725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0EDF36-AE2B-4CB0-8862-834490C8D6D6}"/>
              </a:ext>
            </a:extLst>
          </p:cNvPr>
          <p:cNvCxnSpPr/>
          <p:nvPr/>
        </p:nvCxnSpPr>
        <p:spPr>
          <a:xfrm flipH="1">
            <a:off x="7915275" y="376975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B5ED2-0BEC-4791-B526-9D24EDB1874F}"/>
              </a:ext>
            </a:extLst>
          </p:cNvPr>
          <p:cNvCxnSpPr>
            <a:cxnSpLocks/>
          </p:cNvCxnSpPr>
          <p:nvPr/>
        </p:nvCxnSpPr>
        <p:spPr>
          <a:xfrm flipV="1">
            <a:off x="8382000" y="3769757"/>
            <a:ext cx="0" cy="8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/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9D1F0-8032-4002-AFC5-3E3F6274BB22}"/>
              </a:ext>
            </a:extLst>
          </p:cNvPr>
          <p:cNvCxnSpPr/>
          <p:nvPr/>
        </p:nvCxnSpPr>
        <p:spPr>
          <a:xfrm flipH="1">
            <a:off x="6724166" y="267919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/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64DC06-C982-4025-A038-35E9D27ED57C}"/>
              </a:ext>
            </a:extLst>
          </p:cNvPr>
          <p:cNvCxnSpPr/>
          <p:nvPr/>
        </p:nvCxnSpPr>
        <p:spPr>
          <a:xfrm flipH="1">
            <a:off x="7564478" y="2662571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/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3" grpId="0" animBg="1"/>
      <p:bldP spid="14" grpId="0" animBg="1"/>
      <p:bldP spid="19" grpId="0" animBg="1"/>
      <p:bldP spid="21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16 </a:t>
            </a:r>
            <a:r>
              <a:rPr lang="en-US" dirty="0" err="1"/>
              <a:t>lb</a:t>
            </a:r>
            <a:r>
              <a:rPr lang="en-US" dirty="0"/>
              <a:t> crate slides down a ramp as shown to the right.  If the crate is released from a height of 10 ft </a:t>
            </a:r>
          </a:p>
          <a:p>
            <a:pPr lvl="1"/>
            <a:r>
              <a:rPr lang="en-US" dirty="0"/>
              <a:t>What is the work done by gravity?</a:t>
            </a:r>
          </a:p>
          <a:p>
            <a:pPr lvl="1"/>
            <a:r>
              <a:rPr lang="en-US" dirty="0"/>
              <a:t>What is the change in gravitational 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638800" y="2133600"/>
            <a:ext cx="2819400" cy="3886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434611">
            <a:off x="6796360" y="2238783"/>
            <a:ext cx="1066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7291" y="54864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46672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556172" y="6019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1619" y="4355068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10ft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56172" y="2895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0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So far... 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kinematics</a:t>
            </a:r>
            <a:r>
              <a:rPr lang="en-US" dirty="0"/>
              <a:t> to relate position,  velocity, and acceleration.</a:t>
            </a:r>
          </a:p>
          <a:p>
            <a:pPr lvl="1"/>
            <a:r>
              <a:rPr lang="en-US" dirty="0"/>
              <a:t>And we have used the </a:t>
            </a:r>
            <a:r>
              <a:rPr lang="en-US" b="1" dirty="0"/>
              <a:t>force mass and acceleration branch of kinetics</a:t>
            </a:r>
            <a:r>
              <a:rPr lang="en-US" dirty="0"/>
              <a:t>,  to relate forces to accelerations.</a:t>
            </a:r>
          </a:p>
          <a:p>
            <a:pPr lvl="1"/>
            <a:endParaRPr lang="en-US" dirty="0"/>
          </a:p>
          <a:p>
            <a:r>
              <a:rPr lang="en-US" dirty="0"/>
              <a:t>We are now going to discuss </a:t>
            </a:r>
            <a:r>
              <a:rPr lang="en-US" b="1" dirty="0"/>
              <a:t>work and energy methods</a:t>
            </a:r>
            <a:r>
              <a:rPr lang="en-US" dirty="0"/>
              <a:t> (another branch of </a:t>
            </a:r>
            <a:r>
              <a:rPr lang="en-US" b="1" dirty="0"/>
              <a:t>kinetics</a:t>
            </a:r>
            <a:r>
              <a:rPr lang="en-US" dirty="0"/>
              <a:t>), as an alternative to the force, mass, and acceleration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work energy method is best summarized as this...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“The work done to a system will be equal to the change in the system’s energy”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W</m:t>
                      </m:r>
                      <m:r>
                        <a:rPr lang="en-US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Before we go into detail on solving these problems, we are going to need to understand and fully define what </a:t>
                </a:r>
                <a:r>
                  <a:rPr lang="en-US" b="1" dirty="0"/>
                  <a:t>work</a:t>
                </a:r>
                <a:r>
                  <a:rPr lang="en-US" dirty="0"/>
                  <a:t> is, what </a:t>
                </a:r>
                <a:r>
                  <a:rPr lang="en-US" b="1" dirty="0"/>
                  <a:t>kinetic energy</a:t>
                </a:r>
                <a:r>
                  <a:rPr lang="en-US" dirty="0"/>
                  <a:t> is, and what </a:t>
                </a:r>
                <a:r>
                  <a:rPr lang="en-US" b="1" dirty="0"/>
                  <a:t>potential energy</a:t>
                </a:r>
                <a:r>
                  <a:rPr lang="en-US" dirty="0"/>
                  <a:t> 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42E8-B744-45F7-A7C1-E3D5260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6F69-87BB-4F0B-88AD-B40B4537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Work</a:t>
            </a:r>
            <a:r>
              <a:rPr lang="en-US" dirty="0"/>
              <a:t> – At its most basic level is a </a:t>
            </a:r>
            <a:r>
              <a:rPr lang="en-US" b="1" dirty="0"/>
              <a:t>force</a:t>
            </a:r>
            <a:r>
              <a:rPr lang="en-US" dirty="0"/>
              <a:t> exerted over a </a:t>
            </a:r>
            <a:r>
              <a:rPr lang="en-US" b="1" dirty="0"/>
              <a:t>distance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Work is not instantaneous; it is exerted between some starting and ending point.</a:t>
            </a:r>
          </a:p>
          <a:p>
            <a:r>
              <a:rPr lang="en-US" b="1" dirty="0"/>
              <a:t>Kinetic Energy</a:t>
            </a:r>
            <a:r>
              <a:rPr lang="en-US" dirty="0"/>
              <a:t> – This is the energy a body possesses by virtue of being in </a:t>
            </a:r>
            <a:r>
              <a:rPr lang="en-US" b="1" dirty="0"/>
              <a:t>motion</a:t>
            </a:r>
          </a:p>
          <a:p>
            <a:pPr lvl="1"/>
            <a:r>
              <a:rPr lang="en-US" dirty="0"/>
              <a:t>Energy is defined at an instant in time.</a:t>
            </a:r>
          </a:p>
          <a:p>
            <a:r>
              <a:rPr lang="en-US" b="1" dirty="0"/>
              <a:t>Potential Energy </a:t>
            </a:r>
            <a:r>
              <a:rPr lang="en-US" dirty="0"/>
              <a:t>– This is the stored-up energy of an object that is lifted up high (</a:t>
            </a:r>
            <a:r>
              <a:rPr lang="en-US" b="1" dirty="0"/>
              <a:t>gravitational</a:t>
            </a:r>
            <a:r>
              <a:rPr lang="en-US" dirty="0"/>
              <a:t>) or the stored-up energy in a spring (</a:t>
            </a:r>
            <a:r>
              <a:rPr lang="en-US" b="1" dirty="0"/>
              <a:t>elastic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Again, energy is defined at an instant in time.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410"/>
            <a:ext cx="8229600" cy="107455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work done to a system will be equal a force times a distance.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4572000" y="36195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3200" y="43434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𝐟𝐫𝐢𝐜𝐭𝐢𝐨𝐧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9D6F4AD-171D-479B-A714-AA253AF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410"/>
            <a:ext cx="8305800" cy="1067644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/>
              <a:t>Only the component of the force in the direction of the motion does work on the system.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58000" y="3810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𝐧𝐨𝐫𝐦𝐚𝐥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410200" y="30480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5181600" y="3657600"/>
            <a:ext cx="892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5670228" y="3200400"/>
            <a:ext cx="882972" cy="838200"/>
          </a:xfrm>
          <a:prstGeom prst="arc">
            <a:avLst>
              <a:gd name="adj1" fmla="val 10411513"/>
              <a:gd name="adj2" fmla="val 12760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81600" y="3184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θ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72AA0-5D5A-418F-B4D8-6EFE93370F69}"/>
              </a:ext>
            </a:extLst>
          </p:cNvPr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)∗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6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Sometimes we will encounter a force that changes as the body moves.</a:t>
                </a:r>
              </a:p>
              <a:p>
                <a:r>
                  <a:rPr lang="en-US" dirty="0"/>
                  <a:t>In cases such as this, the work done by the force will be the integral of the force function over the distance traveled.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156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D53BC-F086-44A0-A5DE-E63B98750822}"/>
              </a:ext>
            </a:extLst>
          </p:cNvPr>
          <p:cNvCxnSpPr>
            <a:cxnSpLocks/>
          </p:cNvCxnSpPr>
          <p:nvPr/>
        </p:nvCxnSpPr>
        <p:spPr>
          <a:xfrm>
            <a:off x="5942239" y="4800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679B53-1004-45F4-97A3-44500FD99F6A}"/>
              </a:ext>
            </a:extLst>
          </p:cNvPr>
          <p:cNvCxnSpPr>
            <a:cxnSpLocks/>
          </p:cNvCxnSpPr>
          <p:nvPr/>
        </p:nvCxnSpPr>
        <p:spPr>
          <a:xfrm flipV="1">
            <a:off x="5932714" y="3112532"/>
            <a:ext cx="0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D86EA0-705E-4F41-8970-D87860DB5299}"/>
              </a:ext>
            </a:extLst>
          </p:cNvPr>
          <p:cNvSpPr txBox="1"/>
          <p:nvPr/>
        </p:nvSpPr>
        <p:spPr>
          <a:xfrm>
            <a:off x="11811000" y="46054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/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/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/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8E6F38-A374-4A27-B0D6-295EDF25AFD7}"/>
              </a:ext>
            </a:extLst>
          </p:cNvPr>
          <p:cNvSpPr/>
          <p:nvPr/>
        </p:nvSpPr>
        <p:spPr>
          <a:xfrm>
            <a:off x="5938630" y="3233956"/>
            <a:ext cx="2090945" cy="1557119"/>
          </a:xfrm>
          <a:custGeom>
            <a:avLst/>
            <a:gdLst>
              <a:gd name="connsiteX0" fmla="*/ 4970 w 2090945"/>
              <a:gd name="connsiteY0" fmla="*/ 480794 h 1557119"/>
              <a:gd name="connsiteX1" fmla="*/ 62120 w 2090945"/>
              <a:gd name="connsiteY1" fmla="*/ 480794 h 1557119"/>
              <a:gd name="connsiteX2" fmla="*/ 443120 w 2090945"/>
              <a:gd name="connsiteY2" fmla="*/ 80744 h 1557119"/>
              <a:gd name="connsiteX3" fmla="*/ 1205120 w 2090945"/>
              <a:gd name="connsiteY3" fmla="*/ 147419 h 1557119"/>
              <a:gd name="connsiteX4" fmla="*/ 2090945 w 2090945"/>
              <a:gd name="connsiteY4" fmla="*/ 1557119 h 155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945" h="1557119">
                <a:moveTo>
                  <a:pt x="4970" y="480794"/>
                </a:moveTo>
                <a:cubicBezTo>
                  <a:pt x="-2968" y="514131"/>
                  <a:pt x="-10905" y="547469"/>
                  <a:pt x="62120" y="480794"/>
                </a:cubicBezTo>
                <a:cubicBezTo>
                  <a:pt x="135145" y="414119"/>
                  <a:pt x="252620" y="136306"/>
                  <a:pt x="443120" y="80744"/>
                </a:cubicBezTo>
                <a:cubicBezTo>
                  <a:pt x="633620" y="25182"/>
                  <a:pt x="930483" y="-98644"/>
                  <a:pt x="1205120" y="147419"/>
                </a:cubicBezTo>
                <a:cubicBezTo>
                  <a:pt x="1479758" y="393481"/>
                  <a:pt x="1927433" y="1390432"/>
                  <a:pt x="2090945" y="155711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kinetic energy of a body of a particle will be as 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In </a:t>
                </a:r>
                <a:r>
                  <a:rPr lang="en-US" dirty="0"/>
                  <a:t>our conservation of energy equation, we use the change in kinetic energy, which assuming constant mass is…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259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6157" y="3453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of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9229" y="324802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of object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990256" y="3019425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97779" y="2867025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41C5-A893-4268-854A-A83B3E0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CCA8-D1D4-49B2-B93F-15F83370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direction of the force was important for work, the direction for the velocity for kinetic energy is not important.</a:t>
            </a:r>
          </a:p>
          <a:p>
            <a:r>
              <a:rPr lang="en-US" dirty="0"/>
              <a:t>Kinetic energy (and potential energy) are scalar values.</a:t>
            </a:r>
          </a:p>
          <a:p>
            <a:pPr lvl="1"/>
            <a:r>
              <a:rPr lang="en-US" dirty="0"/>
              <a:t>They do not have a direction</a:t>
            </a:r>
          </a:p>
          <a:p>
            <a:pPr lvl="1"/>
            <a:r>
              <a:rPr lang="en-US" dirty="0"/>
              <a:t>They cannot be broken down into components</a:t>
            </a:r>
          </a:p>
          <a:p>
            <a:pPr lvl="1"/>
            <a:r>
              <a:rPr lang="en-US" dirty="0"/>
              <a:t>Kinetic and potential energy cannot be negative (though changes can be negative)</a:t>
            </a:r>
          </a:p>
        </p:txBody>
      </p:sp>
    </p:spTree>
    <p:extLst>
      <p:ext uri="{BB962C8B-B14F-4D97-AF65-F5344CB8AC3E}">
        <p14:creationId xmlns:p14="http://schemas.microsoft.com/office/powerpoint/2010/main" val="26353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1070</Words>
  <Application>Microsoft Office PowerPoint</Application>
  <PresentationFormat>On-screen Show (4:3)</PresentationFormat>
  <Paragraphs>186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MA_Template</vt:lpstr>
      <vt:lpstr>Work, Kinetic Energy, and Potential Energy</vt:lpstr>
      <vt:lpstr>Work and Energy Methods</vt:lpstr>
      <vt:lpstr>Work and Energy Method</vt:lpstr>
      <vt:lpstr>Work and Energy</vt:lpstr>
      <vt:lpstr>Work</vt:lpstr>
      <vt:lpstr>Work</vt:lpstr>
      <vt:lpstr>Work</vt:lpstr>
      <vt:lpstr>Kinetic Energy</vt:lpstr>
      <vt:lpstr>Kinetic Energy</vt:lpstr>
      <vt:lpstr>Potential Energy</vt:lpstr>
      <vt:lpstr>Gravitational Potential Energy</vt:lpstr>
      <vt:lpstr>Gravitational Potential Energy</vt:lpstr>
      <vt:lpstr>Linear Springs and Elastic Potential Energy</vt:lpstr>
      <vt:lpstr>Linear Springs and Elastic Potential Energy</vt:lpstr>
      <vt:lpstr>Linear Springs and Elastic Potential Energy</vt:lpstr>
      <vt:lpstr>Path Independence and Potential Energy</vt:lpstr>
      <vt:lpstr>Thanks for Watching</vt:lpstr>
      <vt:lpstr>Work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24</cp:revision>
  <dcterms:created xsi:type="dcterms:W3CDTF">2020-08-21T15:23:22Z</dcterms:created>
  <dcterms:modified xsi:type="dcterms:W3CDTF">2023-07-21T17:26:05Z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