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1"/>
  </p:notesMasterIdLst>
  <p:sldIdLst>
    <p:sldId id="256" r:id="rId5"/>
    <p:sldId id="271" r:id="rId6"/>
    <p:sldId id="294" r:id="rId7"/>
    <p:sldId id="270" r:id="rId8"/>
    <p:sldId id="295" r:id="rId9"/>
    <p:sldId id="306" r:id="rId10"/>
    <p:sldId id="307" r:id="rId11"/>
    <p:sldId id="308" r:id="rId12"/>
    <p:sldId id="261" r:id="rId13"/>
    <p:sldId id="309" r:id="rId14"/>
    <p:sldId id="296" r:id="rId15"/>
    <p:sldId id="287" r:id="rId16"/>
    <p:sldId id="305" r:id="rId17"/>
    <p:sldId id="283" r:id="rId18"/>
    <p:sldId id="284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54101" autoAdjust="0"/>
  </p:normalViewPr>
  <p:slideViewPr>
    <p:cSldViewPr>
      <p:cViewPr varScale="1">
        <p:scale>
          <a:sx n="114" d="100"/>
          <a:sy n="114" d="100"/>
        </p:scale>
        <p:origin x="7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0T18:00:39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0 600,'1'76'15560,"-1"2"-7150,1 79-3720,0 66-7366,-1-129 4992,0-83-2291,-1 12 59,2 0-1,0 0 1,2 0-1,0-1 0,3 8-83,-6-76 250,2 15-250,-2-572-344,-1 738 450,3 179 604,-1-292-687,2-1 1,0 1-1,2 3-23,-5-24-6,0 0 0,1 0 0,-1 0 0,0 0 0,1 0 0,-1 0-1,1 0 1,-1-1 0,1 1 0,0 0 0,-1 0 0,1 0 0,0-1 0,-1 1-1,2 0 7,-1 0-30,-1-1-1,1 0 1,-1 0-1,1 0 1,-1 0-1,1 0 1,0 0-1,-1 0 0,1 0 1,-1 0-1,1 0 1,0 0-1,-1 0 1,1 0-1,-1-1 0,1 1 1,-1 0-1,1 0 1,-1-1-1,1 1 1,-1 0-1,1-1 1,-1 1-1,1 0 0,-1-1 1,1 1-1,-1-1 1,0 1-1,1-1 1,-1 1-1,0-1 0,1 1 1,-1-1-1,0 1 1,0-1-1,1 1 31,13-25-2388,-1 0 0,2-7 2388,3-15-6314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Work and Energy Principle for a Particle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F456-E388-6DCA-B248-1166ECA0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the Work and Energy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3754-0321-B25A-B22E-2DD32A949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last step in the process will be to solve the equation for the unknown value.</a:t>
            </a:r>
          </a:p>
          <a:p>
            <a:pPr lvl="1"/>
            <a:r>
              <a:rPr lang="en-US" dirty="0"/>
              <a:t>Or equations and values, if you have kinematic relationships as well.</a:t>
            </a:r>
          </a:p>
          <a:p>
            <a:r>
              <a:rPr lang="en-US" dirty="0"/>
              <a:t>With only a single equation it should not be too difficult, however the single equation can often get quite large, so simplifying the equation in steps may be useful.</a:t>
            </a:r>
          </a:p>
          <a:p>
            <a:pPr lvl="1"/>
            <a:r>
              <a:rPr lang="en-US" dirty="0"/>
              <a:t>Do pay attention to signs, generally some energies increase while others decrease.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9B6EF-1887-A38D-8F91-CEF8B46B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04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1CC5-E131-0B30-DC50-39792745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Conservation of Energy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BA2D1-AE60-F50D-B670-EFB92DE780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“conservation of energy” serves as a modification of the work and energy principle.</a:t>
                </a:r>
              </a:p>
              <a:p>
                <a:r>
                  <a:rPr lang="en-US" dirty="0"/>
                  <a:t>In cases where no forces do work on the body (with the exception  of gravity and springs), then the work term will be equal to zero.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smtClean="0">
                          <a:latin typeface="Cambria Math"/>
                        </a:rPr>
                        <m:t>=∆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  <a:ea typeface="Cambria Math"/>
                        </a:rPr>
                        <m:t>KE</m:t>
                      </m:r>
                      <m:r>
                        <a:rPr lang="en-US" sz="3200">
                          <a:latin typeface="Cambria Math"/>
                          <a:ea typeface="Cambria Math"/>
                        </a:rPr>
                        <m:t>+∆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  <a:ea typeface="Cambria Math"/>
                        </a:rPr>
                        <m:t>PE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dirty="0"/>
                  <a:t>Rearranging the equation, we can say that the initial energies will be equal to the final energies.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KE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320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new equation is the </a:t>
                </a:r>
                <a:r>
                  <a:rPr lang="en-US" b="1" dirty="0"/>
                  <a:t>conservation of energy equation</a:t>
                </a:r>
                <a:r>
                  <a:rPr lang="en-US" dirty="0"/>
                  <a:t>, and other than the new equation these problems are solved in the same way.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9BA2D1-AE60-F50D-B670-EFB92DE78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830" r="-2296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28805-59B4-58F6-052C-298B0B61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2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3A6813-894A-3260-A801-3FE1FAB78D17}"/>
              </a:ext>
            </a:extLst>
          </p:cNvPr>
          <p:cNvSpPr/>
          <p:nvPr/>
        </p:nvSpPr>
        <p:spPr>
          <a:xfrm rot="20558278">
            <a:off x="2096234" y="4892083"/>
            <a:ext cx="1380687" cy="105528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C800C5C4-7C94-44C4-B186-9EA96BD1E909}"/>
              </a:ext>
            </a:extLst>
          </p:cNvPr>
          <p:cNvSpPr/>
          <p:nvPr/>
        </p:nvSpPr>
        <p:spPr>
          <a:xfrm flipH="1">
            <a:off x="0" y="3971925"/>
            <a:ext cx="9144000" cy="2895600"/>
          </a:xfrm>
          <a:prstGeom prst="triangle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BCF6EA-3401-40FD-AF59-59814B219DB4}"/>
              </a:ext>
            </a:extLst>
          </p:cNvPr>
          <p:cNvCxnSpPr>
            <a:cxnSpLocks/>
          </p:cNvCxnSpPr>
          <p:nvPr/>
        </p:nvCxnSpPr>
        <p:spPr>
          <a:xfrm flipV="1">
            <a:off x="2278186" y="4705362"/>
            <a:ext cx="619125" cy="17820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13D520-BE5C-4A03-A6E9-8955BAF77E84}"/>
              </a:ext>
            </a:extLst>
          </p:cNvPr>
          <p:cNvCxnSpPr>
            <a:cxnSpLocks/>
          </p:cNvCxnSpPr>
          <p:nvPr/>
        </p:nvCxnSpPr>
        <p:spPr>
          <a:xfrm flipV="1">
            <a:off x="5338294" y="3522910"/>
            <a:ext cx="1148230" cy="38234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ame 13">
            <a:extLst>
              <a:ext uri="{FF2B5EF4-FFF2-40B4-BE49-F238E27FC236}">
                <a16:creationId xmlns:a16="http://schemas.microsoft.com/office/drawing/2014/main" id="{4EC1C450-7F4A-42C9-8765-C87F91D9F946}"/>
              </a:ext>
            </a:extLst>
          </p:cNvPr>
          <p:cNvSpPr/>
          <p:nvPr/>
        </p:nvSpPr>
        <p:spPr>
          <a:xfrm>
            <a:off x="0" y="0"/>
            <a:ext cx="9601200" cy="7467600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0DED23-7951-498A-B337-AF8FF5355989}"/>
                  </a:ext>
                </a:extLst>
              </p:cNvPr>
              <p:cNvSpPr txBox="1"/>
              <p:nvPr/>
            </p:nvSpPr>
            <p:spPr>
              <a:xfrm>
                <a:off x="2460897" y="4428363"/>
                <a:ext cx="250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0DED23-7951-498A-B337-AF8FF5355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97" y="4428363"/>
                <a:ext cx="250325" cy="276999"/>
              </a:xfrm>
              <a:prstGeom prst="rect">
                <a:avLst/>
              </a:prstGeom>
              <a:blipFill>
                <a:blip r:embed="rId2"/>
                <a:stretch>
                  <a:fillRect l="-14634" r="-975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013F24-DD14-4856-82AA-DFCD54053CB5}"/>
                  </a:ext>
                </a:extLst>
              </p:cNvPr>
              <p:cNvSpPr txBox="1"/>
              <p:nvPr/>
            </p:nvSpPr>
            <p:spPr>
              <a:xfrm>
                <a:off x="5766752" y="3279383"/>
                <a:ext cx="276807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013F24-DD14-4856-82AA-DFCD54053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752" y="3279383"/>
                <a:ext cx="276807" cy="299249"/>
              </a:xfrm>
              <a:prstGeom prst="rect">
                <a:avLst/>
              </a:prstGeom>
              <a:blipFill>
                <a:blip r:embed="rId3"/>
                <a:stretch>
                  <a:fillRect l="-13333" r="-17778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FC50BB-E1E1-4784-963C-B80D7F50787F}"/>
              </a:ext>
            </a:extLst>
          </p:cNvPr>
          <p:cNvCxnSpPr>
            <a:cxnSpLocks/>
          </p:cNvCxnSpPr>
          <p:nvPr/>
        </p:nvCxnSpPr>
        <p:spPr>
          <a:xfrm flipH="1">
            <a:off x="6306131" y="4362443"/>
            <a:ext cx="13201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9D6FC0-C405-458B-8483-41BC01F3B835}"/>
              </a:ext>
            </a:extLst>
          </p:cNvPr>
          <p:cNvCxnSpPr>
            <a:cxnSpLocks/>
          </p:cNvCxnSpPr>
          <p:nvPr/>
        </p:nvCxnSpPr>
        <p:spPr>
          <a:xfrm flipH="1">
            <a:off x="2930496" y="5429250"/>
            <a:ext cx="4695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6A3CEB-582B-4E2D-8D89-F59F5221631C}"/>
              </a:ext>
            </a:extLst>
          </p:cNvPr>
          <p:cNvCxnSpPr>
            <a:cxnSpLocks/>
          </p:cNvCxnSpPr>
          <p:nvPr/>
        </p:nvCxnSpPr>
        <p:spPr>
          <a:xfrm flipV="1">
            <a:off x="7348587" y="4362443"/>
            <a:ext cx="0" cy="1057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7338CA-89A9-4B2B-84A4-B94AD869639F}"/>
                  </a:ext>
                </a:extLst>
              </p:cNvPr>
              <p:cNvSpPr txBox="1"/>
              <p:nvPr/>
            </p:nvSpPr>
            <p:spPr>
              <a:xfrm>
                <a:off x="7187100" y="4837533"/>
                <a:ext cx="322974" cy="27699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7338CA-89A9-4B2B-84A4-B94AD8696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100" y="4837533"/>
                <a:ext cx="322974" cy="276999"/>
              </a:xfrm>
              <a:prstGeom prst="rect">
                <a:avLst/>
              </a:prstGeom>
              <a:blipFill>
                <a:blip r:embed="rId4"/>
                <a:stretch>
                  <a:fillRect l="-18868" r="-1698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F01F227-3110-41CE-A3EB-D997DA156673}"/>
              </a:ext>
            </a:extLst>
          </p:cNvPr>
          <p:cNvSpPr txBox="1"/>
          <p:nvPr/>
        </p:nvSpPr>
        <p:spPr>
          <a:xfrm>
            <a:off x="1954556" y="3906145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7A5BBC-3DC2-4198-9195-732761705A87}"/>
              </a:ext>
            </a:extLst>
          </p:cNvPr>
          <p:cNvSpPr txBox="1"/>
          <p:nvPr/>
        </p:nvSpPr>
        <p:spPr>
          <a:xfrm>
            <a:off x="5452825" y="2824393"/>
            <a:ext cx="110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state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82ECBF-74C6-E69C-563D-1697E8FFA49D}"/>
              </a:ext>
            </a:extLst>
          </p:cNvPr>
          <p:cNvSpPr/>
          <p:nvPr/>
        </p:nvSpPr>
        <p:spPr>
          <a:xfrm rot="20558278">
            <a:off x="5404409" y="3839564"/>
            <a:ext cx="1380687" cy="1055284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903D8F-DE90-A3A2-CF41-284594BC956E}"/>
              </a:ext>
            </a:extLst>
          </p:cNvPr>
          <p:cNvSpPr/>
          <p:nvPr/>
        </p:nvSpPr>
        <p:spPr>
          <a:xfrm>
            <a:off x="2740857" y="537400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341EB6-21F8-1684-6132-7D8DBCAB315C}"/>
              </a:ext>
            </a:extLst>
          </p:cNvPr>
          <p:cNvSpPr/>
          <p:nvPr/>
        </p:nvSpPr>
        <p:spPr>
          <a:xfrm>
            <a:off x="6049032" y="432148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786EB6-6C7C-B7C1-C031-4D3ADD0721E0}"/>
              </a:ext>
            </a:extLst>
          </p:cNvPr>
          <p:cNvCxnSpPr>
            <a:cxnSpLocks/>
          </p:cNvCxnSpPr>
          <p:nvPr/>
        </p:nvCxnSpPr>
        <p:spPr>
          <a:xfrm flipV="1">
            <a:off x="3886470" y="4794962"/>
            <a:ext cx="1115946" cy="349561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BF18D94-BD7B-5E09-A91E-AEB9031C338F}"/>
              </a:ext>
            </a:extLst>
          </p:cNvPr>
          <p:cNvSpPr txBox="1"/>
          <p:nvPr/>
        </p:nvSpPr>
        <p:spPr>
          <a:xfrm>
            <a:off x="4045802" y="4497955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867217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and Energy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spring with an unstretched length of 40 cm and a k value of 120 n/cm is used to lift a 5-kilogram box from a height of 20 cm to a height of 30 cm. If the box starts at rest, what would you expect the final velocity to be?</a:t>
            </a:r>
          </a:p>
        </p:txBody>
      </p:sp>
      <p:pic>
        <p:nvPicPr>
          <p:cNvPr id="4" name="Picture 2" descr="http://www.adwin.co.uk/images/compress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5" t="36275"/>
          <a:stretch/>
        </p:blipFill>
        <p:spPr bwMode="auto">
          <a:xfrm rot="16200000">
            <a:off x="5020140" y="4581059"/>
            <a:ext cx="2740901" cy="11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590308" y="3042920"/>
            <a:ext cx="1005840" cy="1005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kg</a:t>
            </a:r>
          </a:p>
        </p:txBody>
      </p:sp>
      <p:pic>
        <p:nvPicPr>
          <p:cNvPr id="7" name="Picture 2" descr="http://www.adwin.co.uk/images/compressio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5" t="36275"/>
          <a:stretch/>
        </p:blipFill>
        <p:spPr bwMode="auto">
          <a:xfrm rot="16200000">
            <a:off x="6169143" y="4008404"/>
            <a:ext cx="3881591" cy="11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7315200" y="1996599"/>
            <a:ext cx="1005840" cy="1005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 kg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763000" y="2324099"/>
            <a:ext cx="0" cy="419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151" y="4355068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30 cm</a:t>
            </a:r>
          </a:p>
        </p:txBody>
      </p:sp>
    </p:spTree>
    <p:extLst>
      <p:ext uri="{BB962C8B-B14F-4D97-AF65-F5344CB8AC3E}">
        <p14:creationId xmlns:p14="http://schemas.microsoft.com/office/powerpoint/2010/main" val="1908053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and Energy Practice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2000 lb wrecking ball hangs from the end of a 40 ft cable. If the wrecking ball is released from an angle of 40 degrees, what would we expect the maximum velocity at the bottom point to be?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019800" y="2819400"/>
            <a:ext cx="0" cy="22860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019800" y="2819400"/>
            <a:ext cx="1752600" cy="1409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614556" y="4038600"/>
            <a:ext cx="381000" cy="3810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829300" y="490945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733800" y="555666"/>
            <a:ext cx="4572000" cy="4572000"/>
          </a:xfrm>
          <a:prstGeom prst="arc">
            <a:avLst>
              <a:gd name="adj1" fmla="val 2366822"/>
              <a:gd name="adj2" fmla="val 5364193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59268" y="3524250"/>
            <a:ext cx="5004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40</a:t>
            </a:r>
            <a:r>
              <a:rPr lang="en-US" baseline="30000" dirty="0">
                <a:solidFill>
                  <a:schemeClr val="tx2"/>
                </a:solidFill>
              </a:rPr>
              <a:t>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27FEC1-5B06-4B19-91B0-924E34887D87}"/>
                  </a:ext>
                </a:extLst>
              </p14:cNvPr>
              <p14:cNvContentPartPr/>
              <p14:nvPr/>
            </p14:nvContentPartPr>
            <p14:xfrm>
              <a:off x="6018960" y="5369160"/>
              <a:ext cx="42840" cy="282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27FEC1-5B06-4B19-91B0-924E34887D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9960" y="5360160"/>
                <a:ext cx="60480" cy="2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4198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and Energy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24,000 kg aircraft is launched from an aircraft carrier using the a hydraulic catapult.  If the force the catapult exerts over the 90m runway is shown below...</a:t>
            </a:r>
          </a:p>
          <a:p>
            <a:pPr lvl="1"/>
            <a:r>
              <a:rPr lang="en-US" dirty="0"/>
              <a:t>What is the work done by the catapult?</a:t>
            </a:r>
          </a:p>
          <a:p>
            <a:pPr lvl="1"/>
            <a:r>
              <a:rPr lang="en-US" dirty="0"/>
              <a:t>What is the speed of the plane at the end of the runway?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28800" y="6553200"/>
            <a:ext cx="5791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817914" y="4038600"/>
            <a:ext cx="0" cy="2514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817914" y="4343400"/>
            <a:ext cx="4582886" cy="1752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96200" y="63580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81200" y="3948917"/>
                <a:ext cx="1656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𝟏𝟐𝟒𝟎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𝒌𝑵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948917"/>
                <a:ext cx="1656223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92889" y="5486400"/>
                <a:ext cx="1467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𝑭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𝟐𝟎𝟓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𝒌𝑵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889" y="5486400"/>
                <a:ext cx="146706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791200" y="6553200"/>
                <a:ext cx="1162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𝟗𝟎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6553200"/>
                <a:ext cx="116249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6400800" y="5855732"/>
            <a:ext cx="0" cy="697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01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and Energy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work energy method is best summarized as this...</a:t>
            </a:r>
          </a:p>
          <a:p>
            <a:pPr marL="0" indent="0" algn="ctr">
              <a:buNone/>
            </a:pPr>
            <a:r>
              <a:rPr lang="en-US" b="1" dirty="0"/>
              <a:t>“The work done to a system will be equal to the change in the system’s energy”</a:t>
            </a:r>
          </a:p>
          <a:p>
            <a:r>
              <a:rPr lang="en-US" dirty="0"/>
              <a:t>Work is...</a:t>
            </a:r>
          </a:p>
          <a:p>
            <a:pPr lvl="1"/>
            <a:r>
              <a:rPr lang="en-US" dirty="0"/>
              <a:t>A force applied over a distance</a:t>
            </a:r>
          </a:p>
          <a:p>
            <a:r>
              <a:rPr lang="en-US" dirty="0"/>
              <a:t>Energy is...</a:t>
            </a:r>
          </a:p>
          <a:p>
            <a:pPr lvl="1"/>
            <a:r>
              <a:rPr lang="en-US" dirty="0"/>
              <a:t>Kinetic Energy</a:t>
            </a:r>
          </a:p>
          <a:p>
            <a:pPr lvl="1"/>
            <a:r>
              <a:rPr lang="en-US" dirty="0"/>
              <a:t>Gravitational or Elastic Potential Energy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1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42E8-B744-45F7-A7C1-E3D5260B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and Energy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D6F69-87BB-4F0B-88AD-B40B453764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If we </a:t>
                </a:r>
                <a:r>
                  <a:rPr lang="en-US"/>
                  <a:t>put all </a:t>
                </a:r>
                <a:r>
                  <a:rPr lang="en-US" dirty="0"/>
                  <a:t>the pieces together in a single equation, we wind up with the work </a:t>
                </a:r>
                <a:r>
                  <a:rPr lang="en-US"/>
                  <a:t>and energy </a:t>
                </a:r>
                <a:r>
                  <a:rPr lang="en-US" dirty="0"/>
                  <a:t>equation.</a:t>
                </a:r>
              </a:p>
              <a:p>
                <a:pPr marL="0" indent="0">
                  <a:buNone/>
                </a:pPr>
                <a:endParaRPr lang="en-US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>
                          <a:latin typeface="Cambria Math"/>
                        </a:rPr>
                        <m:t>W</m:t>
                      </m:r>
                      <m:r>
                        <a:rPr lang="en-US" sz="3600">
                          <a:latin typeface="Cambria Math"/>
                        </a:rPr>
                        <m:t>=∆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/>
                          <a:ea typeface="Cambria Math"/>
                        </a:rPr>
                        <m:t>KE</m:t>
                      </m:r>
                      <m:r>
                        <a:rPr lang="en-US" sz="3600">
                          <a:latin typeface="Cambria Math"/>
                          <a:ea typeface="Cambria Math"/>
                        </a:rPr>
                        <m:t>+∆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/>
                          <a:ea typeface="Cambria Math"/>
                        </a:rPr>
                        <m:t>PE</m:t>
                      </m:r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  <a:p>
                <a:r>
                  <a:rPr lang="en-US" dirty="0"/>
                  <a:t>All work and energy calculations should start with this simple equation, which will be adapted based on what elements are relevant to the problem.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D6F69-87BB-4F0B-88AD-B40B45376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695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958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and Energy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work and energy methods provide an alternative to the force, mass acceleration method.</a:t>
            </a:r>
          </a:p>
          <a:p>
            <a:pPr lvl="1"/>
            <a:r>
              <a:rPr lang="en-US" dirty="0"/>
              <a:t>Almost all kinetics problems can be solved either way.</a:t>
            </a:r>
          </a:p>
          <a:p>
            <a:pPr lvl="1"/>
            <a:r>
              <a:rPr lang="en-US" dirty="0"/>
              <a:t>The force mass acceleration method will be easier in some cases.</a:t>
            </a:r>
          </a:p>
          <a:p>
            <a:pPr lvl="1"/>
            <a:r>
              <a:rPr lang="en-US" dirty="0"/>
              <a:t>The work energy method will be easier in some other cases.</a:t>
            </a:r>
          </a:p>
          <a:p>
            <a:pPr lvl="1"/>
            <a:r>
              <a:rPr lang="en-US" dirty="0"/>
              <a:t>(The impulse momentum method will be easier in some third set of cases).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5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75D8-46B9-96BE-6354-FAD21F24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to use the Work and Energy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B65C-5109-8597-DB9D-3E40815A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big question then is how will I know which kinetics method to use, and there is no absolute answer to this.</a:t>
            </a:r>
          </a:p>
          <a:p>
            <a:r>
              <a:rPr lang="en-US" dirty="0"/>
              <a:t>Work and energy works well when…</a:t>
            </a:r>
          </a:p>
          <a:p>
            <a:pPr lvl="1"/>
            <a:r>
              <a:rPr lang="en-US" dirty="0"/>
              <a:t>There are known velocities, or we are looking for velocities.</a:t>
            </a:r>
          </a:p>
          <a:p>
            <a:pPr lvl="1"/>
            <a:r>
              <a:rPr lang="en-US" dirty="0"/>
              <a:t>When we have problems involving springs</a:t>
            </a:r>
          </a:p>
          <a:p>
            <a:pPr lvl="1"/>
            <a:r>
              <a:rPr lang="en-US" dirty="0"/>
              <a:t>When objects are following a curved or complex path.</a:t>
            </a:r>
          </a:p>
          <a:p>
            <a:pPr lvl="1"/>
            <a:r>
              <a:rPr lang="en-US" dirty="0"/>
              <a:t>When we are only looking to solve for one or two unknowns</a:t>
            </a:r>
          </a:p>
          <a:p>
            <a:r>
              <a:rPr lang="en-US" dirty="0"/>
              <a:t>Work and energy does not work well when…</a:t>
            </a:r>
          </a:p>
          <a:p>
            <a:pPr lvl="1"/>
            <a:r>
              <a:rPr lang="en-US" dirty="0"/>
              <a:t>We need to examine accelerations</a:t>
            </a:r>
          </a:p>
          <a:p>
            <a:pPr lvl="1"/>
            <a:r>
              <a:rPr lang="en-US" dirty="0"/>
              <a:t>We need to know the directions of forces or velocities</a:t>
            </a:r>
          </a:p>
          <a:p>
            <a:pPr lvl="1"/>
            <a:r>
              <a:rPr lang="en-US" dirty="0"/>
              <a:t>We have a lot of unknowns to solve for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A0A25-84FC-83D0-3160-39E57CC4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9ED9-43C8-4F77-B48E-1F5C8A69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Setting up the Work and Energy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E225-11D5-ED17-C01A-F27D4BDE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begin a work and energy problem, we will need start by defining an initial and final state.</a:t>
            </a:r>
          </a:p>
          <a:p>
            <a:pPr lvl="1"/>
            <a:r>
              <a:rPr lang="en-US" dirty="0"/>
              <a:t>If possible, draw these out and label relevant information at each step.</a:t>
            </a:r>
          </a:p>
          <a:p>
            <a:pPr lvl="1"/>
            <a:r>
              <a:rPr lang="en-US" dirty="0"/>
              <a:t>This isn’t the same as a free body diagram, but similar idea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14999-5A80-A3B0-B91B-39ECE806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 descr="A diagram of a state&#10;&#10;Description automatically generated">
            <a:extLst>
              <a:ext uri="{FF2B5EF4-FFF2-40B4-BE49-F238E27FC236}">
                <a16:creationId xmlns:a16="http://schemas.microsoft.com/office/drawing/2014/main" id="{A6CD3CDF-D43D-F98A-1135-5670286F8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790950"/>
            <a:ext cx="564515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3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F028-C141-0708-EF99-B40BCB18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Setting Up the Work and Energy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5A2F6F-D968-9C6A-CF35-49DB7B7E7F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After defining our initial and final states, we will want to identify the relevant work and energy terms in our problems (work done, kinetic energies, and potential energies).</a:t>
                </a:r>
              </a:p>
              <a:p>
                <a:pPr lvl="1"/>
                <a:r>
                  <a:rPr lang="en-US" dirty="0"/>
                  <a:t>Some of these values may be knowns we can calculate based on given values</a:t>
                </a:r>
              </a:p>
              <a:p>
                <a:pPr lvl="1"/>
                <a:r>
                  <a:rPr lang="en-US" dirty="0"/>
                  <a:t>Some of these values will be unknowns with variables we are solving for</a:t>
                </a:r>
              </a:p>
              <a:p>
                <a:pPr lvl="1"/>
                <a:r>
                  <a:rPr lang="en-US" dirty="0"/>
                  <a:t>Some of these terms may not be relevant to the problem we are working on</a:t>
                </a:r>
              </a:p>
              <a:p>
                <a:r>
                  <a:rPr lang="en-US" dirty="0"/>
                  <a:t>All of these terms will get plugged into our single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latin typeface="Cambria Math"/>
                        </a:rPr>
                        <m:t>W</m:t>
                      </m:r>
                      <m:r>
                        <a:rPr lang="en-US" sz="3200" smtClean="0">
                          <a:latin typeface="Cambria Math"/>
                        </a:rPr>
                        <m:t>=∆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  <a:ea typeface="Cambria Math"/>
                        </a:rPr>
                        <m:t>KE</m:t>
                      </m:r>
                      <m:r>
                        <a:rPr lang="en-US" sz="3200">
                          <a:latin typeface="Cambria Math"/>
                          <a:ea typeface="Cambria Math"/>
                        </a:rPr>
                        <m:t>+∆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/>
                          <a:ea typeface="Cambria Math"/>
                        </a:rPr>
                        <m:t>PE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5A2F6F-D968-9C6A-CF35-49DB7B7E7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>
                <a:blip r:embed="rId2"/>
                <a:stretch>
                  <a:fillRect l="-1259" t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215A8-5884-3F8C-BDE4-B7B82D6A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2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0983-4896-49A1-AF9D-F5FE15AC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 and Energy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6B5F-8C44-457A-8920-CED107C65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For particle systems, we have the following basic definitions…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416C0A5-3111-4955-BDDC-4A3A788825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3585795"/>
                  </p:ext>
                </p:extLst>
              </p:nvPr>
            </p:nvGraphicFramePr>
            <p:xfrm>
              <a:off x="304800" y="2057400"/>
              <a:ext cx="8534400" cy="32733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67000">
                      <a:extLst>
                        <a:ext uri="{9D8B030D-6E8A-4147-A177-3AD203B41FA5}">
                          <a16:colId xmlns:a16="http://schemas.microsoft.com/office/drawing/2014/main" val="3146447149"/>
                        </a:ext>
                      </a:extLst>
                    </a:gridCol>
                    <a:gridCol w="5867400">
                      <a:extLst>
                        <a:ext uri="{9D8B030D-6E8A-4147-A177-3AD203B41FA5}">
                          <a16:colId xmlns:a16="http://schemas.microsoft.com/office/drawing/2014/main" val="27649801"/>
                        </a:ext>
                      </a:extLst>
                    </a:gridCol>
                  </a:tblGrid>
                  <a:tr h="78438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/>
                            <a:t>Work: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r>
                            <a:rPr lang="en-US" sz="2000" baseline="0" dirty="0"/>
                            <a:t> </a:t>
                          </a:r>
                          <a:r>
                            <a:rPr lang="en-US" sz="2000" baseline="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and/o</a:t>
                          </a:r>
                          <a:r>
                            <a:rPr lang="en-US" sz="2000" dirty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</a:rPr>
                            <a:t>r</a:t>
                          </a:r>
                          <a:r>
                            <a:rPr lang="en-US" sz="2000" baseline="0" dirty="0"/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nary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88300803"/>
                      </a:ext>
                    </a:extLst>
                  </a:tr>
                  <a:tr h="89840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/>
                            <a:t>Change in Kinetic Energy: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𝐸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>
                                    <a:latin typeface="Cambria Math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>
                                    <a:latin typeface="Cambria Math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6279880"/>
                      </a:ext>
                    </a:extLst>
                  </a:tr>
                  <a:tr h="79528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/>
                            <a:t>Change in Gravitational Potential Energy: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𝑃𝐸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𝑚𝑔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3601645"/>
                      </a:ext>
                    </a:extLst>
                  </a:tr>
                  <a:tr h="79528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/>
                            <a:t>Change in Elastic Potential Energy: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𝑃𝐸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𝑘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>
                                    <a:latin typeface="Cambria Math"/>
                                  </a:rPr>
                                  <m:t>𝑘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7092776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416C0A5-3111-4955-BDDC-4A3A788825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3585795"/>
                  </p:ext>
                </p:extLst>
              </p:nvPr>
            </p:nvGraphicFramePr>
            <p:xfrm>
              <a:off x="304800" y="2057400"/>
              <a:ext cx="8534400" cy="32733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67000">
                      <a:extLst>
                        <a:ext uri="{9D8B030D-6E8A-4147-A177-3AD203B41FA5}">
                          <a16:colId xmlns:a16="http://schemas.microsoft.com/office/drawing/2014/main" val="3146447149"/>
                        </a:ext>
                      </a:extLst>
                    </a:gridCol>
                    <a:gridCol w="5867400">
                      <a:extLst>
                        <a:ext uri="{9D8B030D-6E8A-4147-A177-3AD203B41FA5}">
                          <a16:colId xmlns:a16="http://schemas.microsoft.com/office/drawing/2014/main" val="27649801"/>
                        </a:ext>
                      </a:extLst>
                    </a:gridCol>
                  </a:tblGrid>
                  <a:tr h="78438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/>
                            <a:t>Work: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738" t="-58140" r="-312" b="-324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8300803"/>
                      </a:ext>
                    </a:extLst>
                  </a:tr>
                  <a:tr h="898407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/>
                            <a:t>Change in Kinetic Energy: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738" t="-137838" r="-312" b="-1831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6279880"/>
                      </a:ext>
                    </a:extLst>
                  </a:tr>
                  <a:tr h="79528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/>
                            <a:t>Change in Gravitational Potential Energy: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738" t="-270769" r="-312" b="-10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3601645"/>
                      </a:ext>
                    </a:extLst>
                  </a:tr>
                  <a:tr h="79528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/>
                            <a:t>Change in Elastic Potential Energy: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738" t="-367939" r="-312" b="-76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09277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4251C2-E8A4-FD86-A820-3E3619840389}"/>
              </a:ext>
            </a:extLst>
          </p:cNvPr>
          <p:cNvSpPr txBox="1">
            <a:spLocks/>
          </p:cNvSpPr>
          <p:nvPr/>
        </p:nvSpPr>
        <p:spPr>
          <a:xfrm>
            <a:off x="438150" y="5486400"/>
            <a:ext cx="8229600" cy="1096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 careful not to double count gravity or spring forces. If gravitational potential energy and/or elastic potential energy is included in the equations, we should not include the work done by those forces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1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and Energy Methods and Kinematics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of the primary limitations of the work and energy method, is that it only results in a single equation.</a:t>
            </a:r>
          </a:p>
          <a:p>
            <a:r>
              <a:rPr lang="en-US" dirty="0"/>
              <a:t>Because we only have a single equation to work with, we can only solve for a single unknown.</a:t>
            </a:r>
          </a:p>
          <a:p>
            <a:r>
              <a:rPr lang="en-US" dirty="0"/>
              <a:t>For this reason, we will often need to supplement the one equation with other kinematic relationships.</a:t>
            </a:r>
          </a:p>
          <a:p>
            <a:pPr lvl="1"/>
            <a:r>
              <a:rPr lang="en-US" dirty="0"/>
              <a:t>Relate velocities to positions or accelerations</a:t>
            </a:r>
          </a:p>
          <a:p>
            <a:pPr lvl="1"/>
            <a:r>
              <a:rPr lang="en-US" dirty="0"/>
              <a:t>Relate positions and displacements for potential energies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9262FE-7F58-4A1E-8AF3-5A510A86DE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93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1059</Words>
  <Application>Microsoft Office PowerPoint</Application>
  <PresentationFormat>On-screen Show (4:3)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MA_Template</vt:lpstr>
      <vt:lpstr>The Work and Energy Principle for a Particle</vt:lpstr>
      <vt:lpstr>Work and Energy Method</vt:lpstr>
      <vt:lpstr>Work and Energy Method</vt:lpstr>
      <vt:lpstr>Work and Energy Method</vt:lpstr>
      <vt:lpstr>When to use the Work and Energy Method</vt:lpstr>
      <vt:lpstr>Setting up the Work and Energy Equation</vt:lpstr>
      <vt:lpstr>Setting Up the Work and Energy Equation</vt:lpstr>
      <vt:lpstr>Work and Energy Terms</vt:lpstr>
      <vt:lpstr>Work and Energy Methods and Kinematics</vt:lpstr>
      <vt:lpstr>Solving the Work and Energy Equation</vt:lpstr>
      <vt:lpstr>The Conservation of Energy</vt:lpstr>
      <vt:lpstr>Thanks for Watching</vt:lpstr>
      <vt:lpstr>PowerPoint Presentation</vt:lpstr>
      <vt:lpstr>Work and Energy Worked Example</vt:lpstr>
      <vt:lpstr>Work and Energy Practice Problem</vt:lpstr>
      <vt:lpstr>Work and Energy 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22</cp:revision>
  <dcterms:created xsi:type="dcterms:W3CDTF">2020-08-21T15:23:22Z</dcterms:created>
  <dcterms:modified xsi:type="dcterms:W3CDTF">2023-07-20T18:39:48Z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