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6" r:id="rId5"/>
    <p:sldId id="297" r:id="rId6"/>
    <p:sldId id="298" r:id="rId7"/>
    <p:sldId id="299" r:id="rId8"/>
    <p:sldId id="301" r:id="rId9"/>
    <p:sldId id="259" r:id="rId10"/>
    <p:sldId id="268" r:id="rId11"/>
    <p:sldId id="287" r:id="rId12"/>
    <p:sldId id="261" r:id="rId13"/>
    <p:sldId id="262" r:id="rId14"/>
    <p:sldId id="302" r:id="rId15"/>
    <p:sldId id="305" r:id="rId16"/>
    <p:sldId id="30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1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2/17/2022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in Particle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190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Your car broke down and now needs to be repaired.  How much power is required for a lift to raise your 1.2 ton car 6 ft off the ground in 15 seconds?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Car, Mechanic, Automobile, Service, Repair, Auto">
            <a:extLst>
              <a:ext uri="{FF2B5EF4-FFF2-40B4-BE49-F238E27FC236}">
                <a16:creationId xmlns:a16="http://schemas.microsoft.com/office/drawing/2014/main" id="{7F265686-AA72-4D02-8D17-481832CC9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3894" r="4167"/>
          <a:stretch/>
        </p:blipFill>
        <p:spPr bwMode="auto">
          <a:xfrm>
            <a:off x="4419600" y="1885131"/>
            <a:ext cx="4648200" cy="362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6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Practice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001000" cy="35814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drag force of air on a car is equal to...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𝜌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n-US" b="0" dirty="0">
                    <a:ea typeface="Cambria Math"/>
                  </a:rPr>
                  <a:t> is the density of the air,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en-US" b="0" dirty="0">
                    <a:ea typeface="Cambria Math"/>
                  </a:rPr>
                  <a:t> is the velocity,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b="0" dirty="0">
                    <a:ea typeface="Cambria Math"/>
                  </a:rPr>
                  <a:t> is the drag coefficient,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>
                    <a:ea typeface="Cambria Math"/>
                  </a:rPr>
                  <a:t> is the frontal area.  If a Mazda RX7 has a drag coefficient of .29, a frontal area of 5.95 square feet, and a max power output of 146 hp, and the density of air is .002326 slug/ft</a:t>
                </a:r>
                <a:r>
                  <a:rPr lang="en-US" baseline="30000" dirty="0">
                    <a:ea typeface="Cambria Math"/>
                  </a:rPr>
                  <a:t>3</a:t>
                </a:r>
                <a:r>
                  <a:rPr lang="en-US" dirty="0">
                    <a:ea typeface="Cambria Math"/>
                  </a:rPr>
                  <a:t> what is the theoretical top speed of the Mazda assuming it only has to fight wind resistance?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001000" cy="3581400"/>
              </a:xfrm>
              <a:blipFill>
                <a:blip r:embed="rId2"/>
                <a:stretch>
                  <a:fillRect l="-1219" t="-3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Mazda-RX-7-F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83986"/>
            <a:ext cx="3657600" cy="18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20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B441-41BE-4EB1-B254-CFE70B20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71EF-79F0-4A14-8F5F-406F4C2F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 hydraulic system, a 6kN force is exerted over a 50 cm stroke length at the input piston. A 950N force is measured at the output over the 300cm stroke length. Based on these measurements, what is the efficiency of the hydraulic system?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9D3D6-05C7-4022-B628-DA69076C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 descr="A picture containing power shovel, sky, transport, outdoor&#10;&#10;Description automatically generated">
            <a:extLst>
              <a:ext uri="{FF2B5EF4-FFF2-40B4-BE49-F238E27FC236}">
                <a16:creationId xmlns:a16="http://schemas.microsoft.com/office/drawing/2014/main" id="{D4560E40-B303-4C6A-AD61-CE89B5BD3D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571874"/>
            <a:ext cx="4495800" cy="2509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15EE9A-E90C-483D-91DB-DAB4300F79D3}"/>
              </a:ext>
            </a:extLst>
          </p:cNvPr>
          <p:cNvSpPr txBox="1"/>
          <p:nvPr/>
        </p:nvSpPr>
        <p:spPr>
          <a:xfrm>
            <a:off x="2819400" y="6214030"/>
            <a:ext cx="287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by Cjp24 CC-BY-SA 3.0</a:t>
            </a:r>
          </a:p>
        </p:txBody>
      </p:sp>
    </p:spTree>
    <p:extLst>
      <p:ext uri="{BB962C8B-B14F-4D97-AF65-F5344CB8AC3E}">
        <p14:creationId xmlns:p14="http://schemas.microsoft.com/office/powerpoint/2010/main" val="79598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AE5B-EB58-4497-9E6C-CE6FC5CD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90617-A4DE-4B34-9D3B-BD4E4458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17584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magnetic launch system exerts the force function shown below over its 80cm launch path. Assuming an 80% efficiency, what is the electrical energy we expect to have to put into the system to generate this force function?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5DFB4-3F45-43F3-8C50-6DFCE258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9EF98A-7065-4FC1-AB56-F9B8A5E02E30}"/>
              </a:ext>
            </a:extLst>
          </p:cNvPr>
          <p:cNvCxnSpPr/>
          <p:nvPr/>
        </p:nvCxnSpPr>
        <p:spPr>
          <a:xfrm>
            <a:off x="1828800" y="6338083"/>
            <a:ext cx="5791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1B093A-EF72-43BE-AA54-1128F0B6256E}"/>
              </a:ext>
            </a:extLst>
          </p:cNvPr>
          <p:cNvCxnSpPr/>
          <p:nvPr/>
        </p:nvCxnSpPr>
        <p:spPr>
          <a:xfrm flipV="1">
            <a:off x="1817914" y="3823483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836261-ED78-4F60-A296-DCB20E1FEE2C}"/>
              </a:ext>
            </a:extLst>
          </p:cNvPr>
          <p:cNvCxnSpPr>
            <a:cxnSpLocks/>
          </p:cNvCxnSpPr>
          <p:nvPr/>
        </p:nvCxnSpPr>
        <p:spPr>
          <a:xfrm>
            <a:off x="1817914" y="4128283"/>
            <a:ext cx="4582886" cy="9027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66C480-4907-42B1-90E9-6F8DE96584CA}"/>
              </a:ext>
            </a:extLst>
          </p:cNvPr>
          <p:cNvSpPr txBox="1"/>
          <p:nvPr/>
        </p:nvSpPr>
        <p:spPr>
          <a:xfrm>
            <a:off x="7696200" y="614292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6084CD-E773-4714-B094-FD1AB27D3386}"/>
                  </a:ext>
                </a:extLst>
              </p:cNvPr>
              <p:cNvSpPr txBox="1"/>
              <p:nvPr/>
            </p:nvSpPr>
            <p:spPr>
              <a:xfrm>
                <a:off x="1981200" y="3733800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𝟔𝟎𝟎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6084CD-E773-4714-B094-FD1AB27D3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733800"/>
                <a:ext cx="12747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D329D9-D3B7-4A51-94CA-EC89399BB909}"/>
                  </a:ext>
                </a:extLst>
              </p:cNvPr>
              <p:cNvSpPr txBox="1"/>
              <p:nvPr/>
            </p:nvSpPr>
            <p:spPr>
              <a:xfrm>
                <a:off x="6400800" y="4901950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𝟒𝟎𝟎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D329D9-D3B7-4A51-94CA-EC89399BB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901950"/>
                <a:ext cx="12747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555D6D-BE32-4D5C-990B-3715B0613741}"/>
                  </a:ext>
                </a:extLst>
              </p:cNvPr>
              <p:cNvSpPr txBox="1"/>
              <p:nvPr/>
            </p:nvSpPr>
            <p:spPr>
              <a:xfrm>
                <a:off x="5791200" y="6338083"/>
                <a:ext cx="127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𝟖𝟎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555D6D-BE32-4D5C-990B-3715B0613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6338083"/>
                <a:ext cx="12795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B0ECF0-62AB-485F-BCA7-B1DE0948390A}"/>
              </a:ext>
            </a:extLst>
          </p:cNvPr>
          <p:cNvCxnSpPr>
            <a:cxnSpLocks/>
          </p:cNvCxnSpPr>
          <p:nvPr/>
        </p:nvCxnSpPr>
        <p:spPr>
          <a:xfrm>
            <a:off x="6400800" y="4579649"/>
            <a:ext cx="0" cy="1758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11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256D-408D-4D01-BBB8-EEE1C5E7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52C65-EBDF-415B-A90C-25E734802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concept of power is simply the </a:t>
                </a:r>
                <a:r>
                  <a:rPr lang="en-US" b="1" dirty="0"/>
                  <a:t>rate at which you can perform work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Because of the conservation of energy relationship, this is equal to the </a:t>
                </a:r>
                <a:r>
                  <a:rPr lang="en-US" b="1" dirty="0"/>
                  <a:t>rate at which energy is changing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Putting this into an equation, we arrive at the following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52C65-EBDF-415B-A90C-25E734802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97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If we look at the average power exerted over a set period of time, we can simply divide the work done (or change in energy) by the time it took to do that work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Working in the other direction, we can also define work as the average power times the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9262FE-7F58-4A1E-8AF3-5A510A86D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14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553E-6EC1-49AC-BE71-59662847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610D-CA09-480C-8852-FFAE264B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214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examining the impact of power, we can imagine the two cars of similar mass shown below.</a:t>
            </a:r>
          </a:p>
          <a:p>
            <a:pPr lvl="1"/>
            <a:r>
              <a:rPr lang="en-US" dirty="0"/>
              <a:t>They will both take the same amount of work to go from a standstill to a set speed.</a:t>
            </a:r>
          </a:p>
          <a:p>
            <a:pPr lvl="1"/>
            <a:r>
              <a:rPr lang="en-US" dirty="0"/>
              <a:t>The more powerful car however will be able to make this change more quickly.</a:t>
            </a:r>
          </a:p>
        </p:txBody>
      </p:sp>
      <p:pic>
        <p:nvPicPr>
          <p:cNvPr id="1026" name="Picture 2" descr="Two cars with differing power.">
            <a:extLst>
              <a:ext uri="{FF2B5EF4-FFF2-40B4-BE49-F238E27FC236}">
                <a16:creationId xmlns:a16="http://schemas.microsoft.com/office/drawing/2014/main" id="{70DA2D8B-9EFA-4959-B703-E9E6D36E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421695"/>
            <a:ext cx="6172200" cy="212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units of power generally are a unit force times a unit distance per unit time.</a:t>
                </a:r>
              </a:p>
              <a:p>
                <a:r>
                  <a:rPr lang="en-US" dirty="0"/>
                  <a:t>In the metric system...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𝑊𝑎𝑡𝑡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𝑁𝑚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US Customary system...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𝐻𝑜𝑟𝑠𝑒𝑝𝑜𝑤𝑒𝑟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h𝑝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550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𝑓𝑡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𝑙𝑏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9262FE-7F58-4A1E-8AF3-5A510A86D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54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and Energy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a translational system with no rotation...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𝑎𝑣𝑒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 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We can use power in conjunction with </a:t>
                </a:r>
                <a:r>
                  <a:rPr lang="en-US" b="1" dirty="0"/>
                  <a:t>work and energy equations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/>
                  <a:t>	Or…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)=∆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𝐾𝐸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𝑃𝐸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9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Power Problems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Solving a power related problem is still at its heart a work and energy problem, and we will therefore use a very similar process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up one diagram showing the initial state and set up some other diagram for the final state.</a:t>
                </a:r>
              </a:p>
              <a:p>
                <a:pPr marL="914400" lvl="1" indent="-514350"/>
                <a:r>
                  <a:rPr lang="en-US" dirty="0"/>
                  <a:t>Identify any </a:t>
                </a:r>
                <a:r>
                  <a:rPr lang="en-US" dirty="0">
                    <a:solidFill>
                      <a:srgbClr val="FF0000"/>
                    </a:solidFill>
                  </a:rPr>
                  <a:t>forces</a:t>
                </a:r>
                <a:r>
                  <a:rPr lang="en-US" dirty="0"/>
                  <a:t> that will do work between the two states</a:t>
                </a:r>
              </a:p>
              <a:p>
                <a:pPr marL="914400" lvl="1" indent="-514350"/>
                <a:r>
                  <a:rPr lang="en-US" dirty="0"/>
                  <a:t>Identify the known or unknown </a:t>
                </a:r>
                <a:r>
                  <a:rPr lang="en-US" dirty="0">
                    <a:solidFill>
                      <a:schemeClr val="accent1"/>
                    </a:solidFill>
                  </a:rPr>
                  <a:t>velocities</a:t>
                </a:r>
                <a:r>
                  <a:rPr lang="en-US" dirty="0"/>
                  <a:t> in each state</a:t>
                </a:r>
              </a:p>
              <a:p>
                <a:pPr marL="914400" lvl="1" indent="-514350"/>
                <a:r>
                  <a:rPr lang="en-US" dirty="0"/>
                  <a:t>Identify the change in </a:t>
                </a:r>
                <a:r>
                  <a:rPr lang="en-US" dirty="0">
                    <a:solidFill>
                      <a:schemeClr val="accent1"/>
                    </a:solidFill>
                  </a:rPr>
                  <a:t>height</a:t>
                </a:r>
                <a:r>
                  <a:rPr lang="en-US" dirty="0"/>
                  <a:t> if applicable</a:t>
                </a:r>
              </a:p>
              <a:p>
                <a:pPr marL="914400" lvl="1" indent="-514350"/>
                <a:r>
                  <a:rPr lang="en-US" dirty="0"/>
                  <a:t>Identify the </a:t>
                </a:r>
                <a:r>
                  <a:rPr lang="en-US" dirty="0">
                    <a:solidFill>
                      <a:schemeClr val="accent1"/>
                    </a:solidFill>
                  </a:rPr>
                  <a:t>‘x’</a:t>
                </a:r>
                <a:r>
                  <a:rPr lang="en-US" dirty="0"/>
                  <a:t> values for the initial and final values if applicable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the diagram to put together the single conservation of energy equation, as well as an equation relating work to power with included known and unknown values.</a:t>
                </a:r>
              </a:p>
              <a:p>
                <a:pPr marL="914400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  <m:r>
                      <a:rPr lang="en-US">
                        <a:latin typeface="Cambria Math"/>
                      </a:rPr>
                      <m:t>=∆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KE</m:t>
                    </m:r>
                    <m:r>
                      <a:rPr lang="en-US">
                        <a:latin typeface="Cambria Math"/>
                        <a:ea typeface="Cambria Math"/>
                      </a:rPr>
                      <m:t>+∆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PE</m:t>
                    </m:r>
                  </m:oMath>
                </a14:m>
                <a:endParaRPr lang="en-US" dirty="0">
                  <a:latin typeface="Cambria Math"/>
                  <a:ea typeface="Cambria Math"/>
                </a:endParaRPr>
              </a:p>
              <a:p>
                <a:pPr marL="914400" lvl="1" indent="-51435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the equations for the unknown quantities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963" t="-2231" r="-1037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4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/>
              <a:t>If a car delivers an average 100 hp to the road and weighs a total of 1.2 tons, how long will it take to go from 0-60 mph?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Road, Car, Motion, Vehicle, Auto, Car On Road, Car Road">
            <a:extLst>
              <a:ext uri="{FF2B5EF4-FFF2-40B4-BE49-F238E27FC236}">
                <a16:creationId xmlns:a16="http://schemas.microsoft.com/office/drawing/2014/main" id="{DE1368F6-B63C-4F90-AE20-8EDAF9984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1" r="23333" b="17585"/>
          <a:stretch/>
        </p:blipFill>
        <p:spPr bwMode="auto">
          <a:xfrm>
            <a:off x="1828800" y="3763964"/>
            <a:ext cx="5486400" cy="292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06407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732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MA_Template</vt:lpstr>
      <vt:lpstr>Power in Particle Systems</vt:lpstr>
      <vt:lpstr>Power</vt:lpstr>
      <vt:lpstr>Power</vt:lpstr>
      <vt:lpstr>Power</vt:lpstr>
      <vt:lpstr>Power Units</vt:lpstr>
      <vt:lpstr>Power and Energy Equations</vt:lpstr>
      <vt:lpstr>Solving Power Problems (The Process)</vt:lpstr>
      <vt:lpstr>Thanks for Watching</vt:lpstr>
      <vt:lpstr>Power Worked Example</vt:lpstr>
      <vt:lpstr>Power Practice Problem</vt:lpstr>
      <vt:lpstr>Power Practice Problem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27</cp:revision>
  <dcterms:created xsi:type="dcterms:W3CDTF">2020-08-21T15:23:22Z</dcterms:created>
  <dcterms:modified xsi:type="dcterms:W3CDTF">2022-02-17T18:20:07Z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