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3"/>
  </p:notesMasterIdLst>
  <p:sldIdLst>
    <p:sldId id="256" r:id="rId5"/>
    <p:sldId id="294" r:id="rId6"/>
    <p:sldId id="271" r:id="rId7"/>
    <p:sldId id="272" r:id="rId8"/>
    <p:sldId id="287" r:id="rId9"/>
    <p:sldId id="295" r:id="rId10"/>
    <p:sldId id="284" r:id="rId11"/>
    <p:sldId id="29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C906F1-F531-4DDB-BAEF-911163B2C137}" v="97" dt="2020-08-31T17:37:05.9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54101" autoAdjust="0"/>
  </p:normalViewPr>
  <p:slideViewPr>
    <p:cSldViewPr>
      <p:cViewPr varScale="1">
        <p:scale>
          <a:sx n="99" d="100"/>
          <a:sy n="99" d="100"/>
        </p:scale>
        <p:origin x="35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ore, Jacob Preston" userId="fdd3fd0f-c483-48c9-988d-7deb216763fd" providerId="ADAL" clId="{09D2536E-30EC-4D3B-84C9-9DBB40B46DF9}"/>
    <pc:docChg chg="custSel addSld delSld modSld">
      <pc:chgData name="Moore, Jacob Preston" userId="fdd3fd0f-c483-48c9-988d-7deb216763fd" providerId="ADAL" clId="{09D2536E-30EC-4D3B-84C9-9DBB40B46DF9}" dt="2020-08-31T17:37:05.936" v="882"/>
      <pc:docMkLst>
        <pc:docMk/>
      </pc:docMkLst>
      <pc:sldChg chg="modSp">
        <pc:chgData name="Moore, Jacob Preston" userId="fdd3fd0f-c483-48c9-988d-7deb216763fd" providerId="ADAL" clId="{09D2536E-30EC-4D3B-84C9-9DBB40B46DF9}" dt="2020-08-31T17:12:26.951" v="1"/>
        <pc:sldMkLst>
          <pc:docMk/>
          <pc:sldMk cId="3080430471" sldId="256"/>
        </pc:sldMkLst>
        <pc:spChg chg="mod">
          <ac:chgData name="Moore, Jacob Preston" userId="fdd3fd0f-c483-48c9-988d-7deb216763fd" providerId="ADAL" clId="{09D2536E-30EC-4D3B-84C9-9DBB40B46DF9}" dt="2020-08-31T17:12:26.951" v="1"/>
          <ac:spMkLst>
            <pc:docMk/>
            <pc:sldMk cId="3080430471" sldId="256"/>
            <ac:spMk id="2" creationId="{00000000-0000-0000-0000-000000000000}"/>
          </ac:spMkLst>
        </pc:spChg>
      </pc:sldChg>
      <pc:sldChg chg="addSp delSp modSp add modAnim">
        <pc:chgData name="Moore, Jacob Preston" userId="fdd3fd0f-c483-48c9-988d-7deb216763fd" providerId="ADAL" clId="{09D2536E-30EC-4D3B-84C9-9DBB40B46DF9}" dt="2020-08-31T17:28:22.550" v="645" actId="27636"/>
        <pc:sldMkLst>
          <pc:docMk/>
          <pc:sldMk cId="2497932686" sldId="271"/>
        </pc:sldMkLst>
        <pc:spChg chg="del">
          <ac:chgData name="Moore, Jacob Preston" userId="fdd3fd0f-c483-48c9-988d-7deb216763fd" providerId="ADAL" clId="{09D2536E-30EC-4D3B-84C9-9DBB40B46DF9}" dt="2020-08-31T17:20:48.864" v="165" actId="478"/>
          <ac:spMkLst>
            <pc:docMk/>
            <pc:sldMk cId="2497932686" sldId="271"/>
            <ac:spMk id="3" creationId="{00000000-0000-0000-0000-000000000000}"/>
          </ac:spMkLst>
        </pc:spChg>
        <pc:spChg chg="add mod">
          <ac:chgData name="Moore, Jacob Preston" userId="fdd3fd0f-c483-48c9-988d-7deb216763fd" providerId="ADAL" clId="{09D2536E-30EC-4D3B-84C9-9DBB40B46DF9}" dt="2020-08-31T17:28:22.550" v="645" actId="27636"/>
          <ac:spMkLst>
            <pc:docMk/>
            <pc:sldMk cId="2497932686" sldId="271"/>
            <ac:spMk id="6" creationId="{778BA1EF-2D4B-49B6-BF14-3937546AFBAD}"/>
          </ac:spMkLst>
        </pc:spChg>
        <pc:picChg chg="mod">
          <ac:chgData name="Moore, Jacob Preston" userId="fdd3fd0f-c483-48c9-988d-7deb216763fd" providerId="ADAL" clId="{09D2536E-30EC-4D3B-84C9-9DBB40B46DF9}" dt="2020-08-31T17:28:16.771" v="643" actId="1035"/>
          <ac:picMkLst>
            <pc:docMk/>
            <pc:sldMk cId="2497932686" sldId="271"/>
            <ac:picMk id="1026" creationId="{00000000-0000-0000-0000-000000000000}"/>
          </ac:picMkLst>
        </pc:picChg>
      </pc:sldChg>
      <pc:sldChg chg="modSp add">
        <pc:chgData name="Moore, Jacob Preston" userId="fdd3fd0f-c483-48c9-988d-7deb216763fd" providerId="ADAL" clId="{09D2536E-30EC-4D3B-84C9-9DBB40B46DF9}" dt="2020-08-31T17:34:55.822" v="845" actId="14100"/>
        <pc:sldMkLst>
          <pc:docMk/>
          <pc:sldMk cId="1830254361" sldId="272"/>
        </pc:sldMkLst>
        <pc:spChg chg="mod">
          <ac:chgData name="Moore, Jacob Preston" userId="fdd3fd0f-c483-48c9-988d-7deb216763fd" providerId="ADAL" clId="{09D2536E-30EC-4D3B-84C9-9DBB40B46DF9}" dt="2020-08-31T17:25:03.961" v="551" actId="20577"/>
          <ac:spMkLst>
            <pc:docMk/>
            <pc:sldMk cId="1830254361" sldId="272"/>
            <ac:spMk id="2" creationId="{00000000-0000-0000-0000-000000000000}"/>
          </ac:spMkLst>
        </pc:spChg>
        <pc:spChg chg="mod">
          <ac:chgData name="Moore, Jacob Preston" userId="fdd3fd0f-c483-48c9-988d-7deb216763fd" providerId="ADAL" clId="{09D2536E-30EC-4D3B-84C9-9DBB40B46DF9}" dt="2020-08-31T17:34:55.822" v="845" actId="14100"/>
          <ac:spMkLst>
            <pc:docMk/>
            <pc:sldMk cId="1830254361" sldId="272"/>
            <ac:spMk id="3" creationId="{00000000-0000-0000-0000-000000000000}"/>
          </ac:spMkLst>
        </pc:spChg>
      </pc:sldChg>
      <pc:sldChg chg="del">
        <pc:chgData name="Moore, Jacob Preston" userId="fdd3fd0f-c483-48c9-988d-7deb216763fd" providerId="ADAL" clId="{09D2536E-30EC-4D3B-84C9-9DBB40B46DF9}" dt="2020-08-31T17:14:29.745" v="153" actId="2696"/>
        <pc:sldMkLst>
          <pc:docMk/>
          <pc:sldMk cId="4223405836" sldId="276"/>
        </pc:sldMkLst>
      </pc:sldChg>
      <pc:sldChg chg="del">
        <pc:chgData name="Moore, Jacob Preston" userId="fdd3fd0f-c483-48c9-988d-7deb216763fd" providerId="ADAL" clId="{09D2536E-30EC-4D3B-84C9-9DBB40B46DF9}" dt="2020-08-31T17:14:29.783" v="154" actId="2696"/>
        <pc:sldMkLst>
          <pc:docMk/>
          <pc:sldMk cId="3938153563" sldId="277"/>
        </pc:sldMkLst>
      </pc:sldChg>
      <pc:sldChg chg="del">
        <pc:chgData name="Moore, Jacob Preston" userId="fdd3fd0f-c483-48c9-988d-7deb216763fd" providerId="ADAL" clId="{09D2536E-30EC-4D3B-84C9-9DBB40B46DF9}" dt="2020-08-31T17:14:29.921" v="157" actId="2696"/>
        <pc:sldMkLst>
          <pc:docMk/>
          <pc:sldMk cId="3210671390" sldId="278"/>
        </pc:sldMkLst>
      </pc:sldChg>
      <pc:sldChg chg="del">
        <pc:chgData name="Moore, Jacob Preston" userId="fdd3fd0f-c483-48c9-988d-7deb216763fd" providerId="ADAL" clId="{09D2536E-30EC-4D3B-84C9-9DBB40B46DF9}" dt="2020-08-31T17:26:01.802" v="556" actId="2696"/>
        <pc:sldMkLst>
          <pc:docMk/>
          <pc:sldMk cId="1125943627" sldId="281"/>
        </pc:sldMkLst>
      </pc:sldChg>
      <pc:sldChg chg="del">
        <pc:chgData name="Moore, Jacob Preston" userId="fdd3fd0f-c483-48c9-988d-7deb216763fd" providerId="ADAL" clId="{09D2536E-30EC-4D3B-84C9-9DBB40B46DF9}" dt="2020-08-31T17:26:01.814" v="557" actId="2696"/>
        <pc:sldMkLst>
          <pc:docMk/>
          <pc:sldMk cId="2772646577" sldId="282"/>
        </pc:sldMkLst>
      </pc:sldChg>
      <pc:sldChg chg="modSp add">
        <pc:chgData name="Moore, Jacob Preston" userId="fdd3fd0f-c483-48c9-988d-7deb216763fd" providerId="ADAL" clId="{09D2536E-30EC-4D3B-84C9-9DBB40B46DF9}" dt="2020-08-31T17:36:17.549" v="875" actId="313"/>
        <pc:sldMkLst>
          <pc:docMk/>
          <pc:sldMk cId="3805722981" sldId="284"/>
        </pc:sldMkLst>
        <pc:spChg chg="mod">
          <ac:chgData name="Moore, Jacob Preston" userId="fdd3fd0f-c483-48c9-988d-7deb216763fd" providerId="ADAL" clId="{09D2536E-30EC-4D3B-84C9-9DBB40B46DF9}" dt="2020-08-31T17:36:17.549" v="875" actId="313"/>
          <ac:spMkLst>
            <pc:docMk/>
            <pc:sldMk cId="3805722981" sldId="284"/>
            <ac:spMk id="2" creationId="{00000000-0000-0000-0000-000000000000}"/>
          </ac:spMkLst>
        </pc:spChg>
      </pc:sldChg>
      <pc:sldChg chg="del">
        <pc:chgData name="Moore, Jacob Preston" userId="fdd3fd0f-c483-48c9-988d-7deb216763fd" providerId="ADAL" clId="{09D2536E-30EC-4D3B-84C9-9DBB40B46DF9}" dt="2020-08-31T17:26:01.821" v="558" actId="2696"/>
        <pc:sldMkLst>
          <pc:docMk/>
          <pc:sldMk cId="107082945" sldId="288"/>
        </pc:sldMkLst>
      </pc:sldChg>
      <pc:sldChg chg="del">
        <pc:chgData name="Moore, Jacob Preston" userId="fdd3fd0f-c483-48c9-988d-7deb216763fd" providerId="ADAL" clId="{09D2536E-30EC-4D3B-84C9-9DBB40B46DF9}" dt="2020-08-31T17:14:29.841" v="155" actId="2696"/>
        <pc:sldMkLst>
          <pc:docMk/>
          <pc:sldMk cId="30502045" sldId="289"/>
        </pc:sldMkLst>
      </pc:sldChg>
      <pc:sldChg chg="del">
        <pc:chgData name="Moore, Jacob Preston" userId="fdd3fd0f-c483-48c9-988d-7deb216763fd" providerId="ADAL" clId="{09D2536E-30EC-4D3B-84C9-9DBB40B46DF9}" dt="2020-08-31T17:14:29.884" v="156" actId="2696"/>
        <pc:sldMkLst>
          <pc:docMk/>
          <pc:sldMk cId="2871515601" sldId="290"/>
        </pc:sldMkLst>
      </pc:sldChg>
      <pc:sldChg chg="del">
        <pc:chgData name="Moore, Jacob Preston" userId="fdd3fd0f-c483-48c9-988d-7deb216763fd" providerId="ADAL" clId="{09D2536E-30EC-4D3B-84C9-9DBB40B46DF9}" dt="2020-08-31T17:14:29.939" v="158" actId="2696"/>
        <pc:sldMkLst>
          <pc:docMk/>
          <pc:sldMk cId="2024308250" sldId="291"/>
        </pc:sldMkLst>
      </pc:sldChg>
      <pc:sldChg chg="del">
        <pc:chgData name="Moore, Jacob Preston" userId="fdd3fd0f-c483-48c9-988d-7deb216763fd" providerId="ADAL" clId="{09D2536E-30EC-4D3B-84C9-9DBB40B46DF9}" dt="2020-08-31T17:14:29.953" v="159" actId="2696"/>
        <pc:sldMkLst>
          <pc:docMk/>
          <pc:sldMk cId="3963840324" sldId="292"/>
        </pc:sldMkLst>
      </pc:sldChg>
      <pc:sldChg chg="del">
        <pc:chgData name="Moore, Jacob Preston" userId="fdd3fd0f-c483-48c9-988d-7deb216763fd" providerId="ADAL" clId="{09D2536E-30EC-4D3B-84C9-9DBB40B46DF9}" dt="2020-08-31T17:14:29.964" v="160" actId="2696"/>
        <pc:sldMkLst>
          <pc:docMk/>
          <pc:sldMk cId="1123424394" sldId="293"/>
        </pc:sldMkLst>
      </pc:sldChg>
      <pc:sldChg chg="delSp modSp add modAnim">
        <pc:chgData name="Moore, Jacob Preston" userId="fdd3fd0f-c483-48c9-988d-7deb216763fd" providerId="ADAL" clId="{09D2536E-30EC-4D3B-84C9-9DBB40B46DF9}" dt="2020-08-31T17:27:07.971" v="571" actId="122"/>
        <pc:sldMkLst>
          <pc:docMk/>
          <pc:sldMk cId="1576974672" sldId="294"/>
        </pc:sldMkLst>
        <pc:spChg chg="mod">
          <ac:chgData name="Moore, Jacob Preston" userId="fdd3fd0f-c483-48c9-988d-7deb216763fd" providerId="ADAL" clId="{09D2536E-30EC-4D3B-84C9-9DBB40B46DF9}" dt="2020-08-31T17:12:50.171" v="25" actId="20577"/>
          <ac:spMkLst>
            <pc:docMk/>
            <pc:sldMk cId="1576974672" sldId="294"/>
            <ac:spMk id="2" creationId="{670B63C0-BE57-4F74-9833-03E2A02DE607}"/>
          </ac:spMkLst>
        </pc:spChg>
        <pc:spChg chg="mod">
          <ac:chgData name="Moore, Jacob Preston" userId="fdd3fd0f-c483-48c9-988d-7deb216763fd" providerId="ADAL" clId="{09D2536E-30EC-4D3B-84C9-9DBB40B46DF9}" dt="2020-08-31T17:27:07.971" v="571" actId="122"/>
          <ac:spMkLst>
            <pc:docMk/>
            <pc:sldMk cId="1576974672" sldId="294"/>
            <ac:spMk id="3" creationId="{1440F813-7AFD-4025-9272-74E3791135AE}"/>
          </ac:spMkLst>
        </pc:spChg>
        <pc:picChg chg="del">
          <ac:chgData name="Moore, Jacob Preston" userId="fdd3fd0f-c483-48c9-988d-7deb216763fd" providerId="ADAL" clId="{09D2536E-30EC-4D3B-84C9-9DBB40B46DF9}" dt="2020-08-31T17:20:33.170" v="162"/>
          <ac:picMkLst>
            <pc:docMk/>
            <pc:sldMk cId="1576974672" sldId="294"/>
            <ac:picMk id="5" creationId="{7739C472-66F6-43D1-800C-690030458D64}"/>
          </ac:picMkLst>
        </pc:picChg>
      </pc:sldChg>
      <pc:sldChg chg="add del">
        <pc:chgData name="Moore, Jacob Preston" userId="fdd3fd0f-c483-48c9-988d-7deb216763fd" providerId="ADAL" clId="{09D2536E-30EC-4D3B-84C9-9DBB40B46DF9}" dt="2020-08-31T17:20:38.227" v="164" actId="2696"/>
        <pc:sldMkLst>
          <pc:docMk/>
          <pc:sldMk cId="679275606" sldId="295"/>
        </pc:sldMkLst>
      </pc:sldChg>
      <pc:sldChg chg="addSp modSp add">
        <pc:chgData name="Moore, Jacob Preston" userId="fdd3fd0f-c483-48c9-988d-7deb216763fd" providerId="ADAL" clId="{09D2536E-30EC-4D3B-84C9-9DBB40B46DF9}" dt="2020-08-31T17:37:05.936" v="882"/>
        <pc:sldMkLst>
          <pc:docMk/>
          <pc:sldMk cId="3951932330" sldId="295"/>
        </pc:sldMkLst>
        <pc:spChg chg="mod">
          <ac:chgData name="Moore, Jacob Preston" userId="fdd3fd0f-c483-48c9-988d-7deb216763fd" providerId="ADAL" clId="{09D2536E-30EC-4D3B-84C9-9DBB40B46DF9}" dt="2020-08-31T17:36:22.990" v="877" actId="27636"/>
          <ac:spMkLst>
            <pc:docMk/>
            <pc:sldMk cId="3951932330" sldId="295"/>
            <ac:spMk id="2" creationId="{2762366E-2F98-48F2-A3AB-540A7CCE67C5}"/>
          </ac:spMkLst>
        </pc:spChg>
        <pc:spChg chg="mod">
          <ac:chgData name="Moore, Jacob Preston" userId="fdd3fd0f-c483-48c9-988d-7deb216763fd" providerId="ADAL" clId="{09D2536E-30EC-4D3B-84C9-9DBB40B46DF9}" dt="2020-08-31T17:37:05.936" v="882"/>
          <ac:spMkLst>
            <pc:docMk/>
            <pc:sldMk cId="3951932330" sldId="295"/>
            <ac:spMk id="3" creationId="{D48915ED-D407-4C65-BB97-F7B3894C480F}"/>
          </ac:spMkLst>
        </pc:spChg>
        <pc:picChg chg="add mod">
          <ac:chgData name="Moore, Jacob Preston" userId="fdd3fd0f-c483-48c9-988d-7deb216763fd" providerId="ADAL" clId="{09D2536E-30EC-4D3B-84C9-9DBB40B46DF9}" dt="2020-08-31T17:36:45.095" v="881" actId="14100"/>
          <ac:picMkLst>
            <pc:docMk/>
            <pc:sldMk cId="3951932330" sldId="295"/>
            <ac:picMk id="3074" creationId="{5ADD751D-422F-4DF5-92FE-34896D55DCA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1AB63-216F-4D5B-8811-CCB935E98D4A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503E-B3EF-424C-B3CC-B319B8E3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90C1B-0DC5-4DDA-81B1-E770BE7C60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98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2" descr="Adaptive Map Logo">
            <a:extLst>
              <a:ext uri="{FF2B5EF4-FFF2-40B4-BE49-F238E27FC236}">
                <a16:creationId xmlns:a16="http://schemas.microsoft.com/office/drawing/2014/main" id="{47EE881C-8EE7-446C-91D5-BB734D80EE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89525"/>
            <a:ext cx="3048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EDE0CC1-27C1-4221-84FE-9FC7EEBDE843}"/>
              </a:ext>
            </a:extLst>
          </p:cNvPr>
          <p:cNvSpPr txBox="1">
            <a:spLocks/>
          </p:cNvSpPr>
          <p:nvPr userDrawn="1"/>
        </p:nvSpPr>
        <p:spPr>
          <a:xfrm>
            <a:off x="2019300" y="5943600"/>
            <a:ext cx="5105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mechanicsmap.psu.edu</a:t>
            </a:r>
          </a:p>
        </p:txBody>
      </p:sp>
    </p:spTree>
    <p:extLst>
      <p:ext uri="{BB962C8B-B14F-4D97-AF65-F5344CB8AC3E}">
        <p14:creationId xmlns:p14="http://schemas.microsoft.com/office/powerpoint/2010/main" val="250904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1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7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Varignon's Theorem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Dr. Jacob Moore</a:t>
            </a:r>
          </a:p>
          <a:p>
            <a:r>
              <a:rPr lang="en-US" sz="2400" dirty="0"/>
              <a:t>Associate Professor of Engineering</a:t>
            </a:r>
          </a:p>
          <a:p>
            <a:r>
              <a:rPr lang="en-US" sz="2400" dirty="0"/>
              <a:t>Penn State Mont Alto</a:t>
            </a:r>
          </a:p>
        </p:txBody>
      </p:sp>
    </p:spTree>
    <p:extLst>
      <p:ext uri="{BB962C8B-B14F-4D97-AF65-F5344CB8AC3E}">
        <p14:creationId xmlns:p14="http://schemas.microsoft.com/office/powerpoint/2010/main" val="3080430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B63C0-BE57-4F74-9833-03E2A02DE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Varignon’s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0F813-7AFD-4025-9272-74E379113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Varignon’s Theorem</a:t>
            </a:r>
            <a:r>
              <a:rPr lang="en-US" dirty="0"/>
              <a:t>, often called the </a:t>
            </a:r>
            <a:r>
              <a:rPr lang="en-US" b="1" dirty="0"/>
              <a:t>principle of moments</a:t>
            </a:r>
            <a:r>
              <a:rPr lang="en-US" dirty="0"/>
              <a:t>, states that…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“If we have two or more </a:t>
            </a:r>
            <a:r>
              <a:rPr lang="en-US" b="1" dirty="0"/>
              <a:t>concurrent forces</a:t>
            </a:r>
            <a:r>
              <a:rPr lang="en-US" dirty="0"/>
              <a:t>, the sum of the moments that each force creates about a single point will be equal to the moment created by the sum of those forces about the same point.”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BF51D-6D4A-4473-A83F-DFF98A7C3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7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Varignon’s Theorem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Varignon's Thero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419600"/>
            <a:ext cx="5665343" cy="239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BA1EF-2D4B-49B6-BF14-3937546AF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670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 the case below, F</a:t>
            </a:r>
            <a:r>
              <a:rPr lang="en-US" baseline="-25000" dirty="0"/>
              <a:t>1</a:t>
            </a:r>
            <a:r>
              <a:rPr lang="en-US" dirty="0"/>
              <a:t> + F</a:t>
            </a:r>
            <a:r>
              <a:rPr lang="en-US" baseline="-25000" dirty="0"/>
              <a:t>2</a:t>
            </a:r>
            <a:r>
              <a:rPr lang="en-US" dirty="0"/>
              <a:t> = F</a:t>
            </a:r>
            <a:r>
              <a:rPr lang="en-US" baseline="-25000" dirty="0"/>
              <a:t>total</a:t>
            </a:r>
            <a:r>
              <a:rPr lang="en-US" dirty="0"/>
              <a:t>, and we are taking the moment about point A.</a:t>
            </a:r>
          </a:p>
          <a:p>
            <a:r>
              <a:rPr lang="en-US" dirty="0"/>
              <a:t>We have two alternate paths to find the overall moment about point A.</a:t>
            </a:r>
          </a:p>
          <a:p>
            <a:pPr lvl="1"/>
            <a:r>
              <a:rPr lang="en-US" dirty="0"/>
              <a:t>Add F</a:t>
            </a:r>
            <a:r>
              <a:rPr lang="en-US" baseline="-25000" dirty="0"/>
              <a:t>1</a:t>
            </a:r>
            <a:r>
              <a:rPr lang="en-US" dirty="0"/>
              <a:t> and F</a:t>
            </a:r>
            <a:r>
              <a:rPr lang="en-US" baseline="-25000" dirty="0"/>
              <a:t>2 </a:t>
            </a:r>
            <a:r>
              <a:rPr lang="en-US" dirty="0"/>
              <a:t>to find F</a:t>
            </a:r>
            <a:r>
              <a:rPr lang="en-US" baseline="-25000" dirty="0"/>
              <a:t>total</a:t>
            </a:r>
            <a:r>
              <a:rPr lang="en-US" dirty="0"/>
              <a:t>, then find the moment F</a:t>
            </a:r>
            <a:r>
              <a:rPr lang="en-US" baseline="-25000" dirty="0"/>
              <a:t>total</a:t>
            </a:r>
            <a:r>
              <a:rPr lang="en-US" dirty="0"/>
              <a:t> exerts about point A.</a:t>
            </a:r>
          </a:p>
          <a:p>
            <a:pPr lvl="1"/>
            <a:r>
              <a:rPr lang="en-US" dirty="0"/>
              <a:t>Find the moment from F</a:t>
            </a:r>
            <a:r>
              <a:rPr lang="en-US" baseline="-25000" dirty="0"/>
              <a:t>1</a:t>
            </a:r>
            <a:r>
              <a:rPr lang="en-US" dirty="0"/>
              <a:t>, the moment from F</a:t>
            </a:r>
            <a:r>
              <a:rPr lang="en-US" baseline="-25000" dirty="0"/>
              <a:t>2</a:t>
            </a:r>
            <a:r>
              <a:rPr lang="en-US" dirty="0"/>
              <a:t>, and add those two moments together.</a:t>
            </a:r>
          </a:p>
        </p:txBody>
      </p:sp>
    </p:spTree>
    <p:extLst>
      <p:ext uri="{BB962C8B-B14F-4D97-AF65-F5344CB8AC3E}">
        <p14:creationId xmlns:p14="http://schemas.microsoft.com/office/powerpoint/2010/main" val="249793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Varignon’s Theorem in Reverse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3577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Varignon’s Theorem is more commonly used in reverse, breaking a single vector into components then finding the moment exerted by each component.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09800" y="4612838"/>
            <a:ext cx="4876800" cy="838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752600" y="5451038"/>
            <a:ext cx="457200" cy="9474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>
            <a:off x="3916680" y="4300418"/>
            <a:ext cx="1463040" cy="1463040"/>
          </a:xfrm>
          <a:prstGeom prst="arc">
            <a:avLst>
              <a:gd name="adj1" fmla="val 1848942"/>
              <a:gd name="adj2" fmla="val 19699472"/>
            </a:avLst>
          </a:prstGeom>
          <a:ln>
            <a:solidFill>
              <a:srgbClr val="7030A0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10100" y="4993838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752600" y="5032712"/>
            <a:ext cx="28289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09912" y="606063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d</a:t>
            </a:r>
            <a:r>
              <a:rPr lang="en-US" baseline="-25000" dirty="0">
                <a:solidFill>
                  <a:schemeClr val="accent1"/>
                </a:solidFill>
              </a:rPr>
              <a:t>x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71600" y="64080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23302" y="456557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37956" y="3645574"/>
            <a:ext cx="54534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7030A0"/>
                </a:solidFill>
              </a:rPr>
              <a:t>M </a:t>
            </a:r>
            <a:r>
              <a:rPr lang="en-US" sz="2400" b="1" dirty="0"/>
              <a:t>= </a:t>
            </a:r>
            <a:r>
              <a:rPr lang="en-US" sz="2400" b="1" dirty="0">
                <a:solidFill>
                  <a:srgbClr val="7030A0"/>
                </a:solidFill>
              </a:rPr>
              <a:t>M</a:t>
            </a:r>
            <a:r>
              <a:rPr lang="en-US" sz="2400" b="1" baseline="-25000" dirty="0">
                <a:solidFill>
                  <a:srgbClr val="7030A0"/>
                </a:solidFill>
              </a:rPr>
              <a:t>x</a:t>
            </a:r>
            <a:r>
              <a:rPr lang="en-US" sz="2400" b="1" dirty="0"/>
              <a:t> + </a:t>
            </a:r>
            <a:r>
              <a:rPr lang="en-US" sz="2400" b="1" dirty="0">
                <a:solidFill>
                  <a:srgbClr val="7030A0"/>
                </a:solidFill>
              </a:rPr>
              <a:t>M</a:t>
            </a:r>
            <a:r>
              <a:rPr lang="en-US" sz="2400" b="1" baseline="-25000" dirty="0">
                <a:solidFill>
                  <a:srgbClr val="7030A0"/>
                </a:solidFill>
              </a:rPr>
              <a:t>y </a:t>
            </a:r>
            <a:r>
              <a:rPr lang="en-US" sz="2400" b="1" dirty="0"/>
              <a:t>=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FF0000"/>
                </a:solidFill>
              </a:rPr>
              <a:t>F</a:t>
            </a:r>
            <a:r>
              <a:rPr lang="en-US" sz="2400" b="1" baseline="-25000" dirty="0">
                <a:solidFill>
                  <a:srgbClr val="FF0000"/>
                </a:solidFill>
              </a:rPr>
              <a:t>x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/>
              <a:t>*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</a:rPr>
              <a:t>d</a:t>
            </a:r>
            <a:r>
              <a:rPr lang="en-US" sz="2400" baseline="-25000" dirty="0">
                <a:solidFill>
                  <a:schemeClr val="accent1"/>
                </a:solidFill>
              </a:rPr>
              <a:t>y</a:t>
            </a:r>
            <a:r>
              <a:rPr lang="en-US" sz="2400" dirty="0"/>
              <a:t>)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+ (</a:t>
            </a:r>
            <a:r>
              <a:rPr lang="en-US" sz="2400" b="1" dirty="0">
                <a:solidFill>
                  <a:srgbClr val="FF0000"/>
                </a:solidFill>
              </a:rPr>
              <a:t>F</a:t>
            </a:r>
            <a:r>
              <a:rPr lang="en-US" sz="2400" b="1" baseline="-25000" dirty="0">
                <a:solidFill>
                  <a:srgbClr val="FF0000"/>
                </a:solidFill>
              </a:rPr>
              <a:t>y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/>
              <a:t>*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</a:rPr>
              <a:t>d</a:t>
            </a:r>
            <a:r>
              <a:rPr lang="en-US" sz="2400" baseline="-25000" dirty="0">
                <a:solidFill>
                  <a:schemeClr val="accent1"/>
                </a:solidFill>
              </a:rPr>
              <a:t>x</a:t>
            </a:r>
            <a:r>
              <a:rPr lang="en-US" sz="2400" dirty="0"/>
              <a:t>)</a:t>
            </a:r>
          </a:p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2209800" y="6060638"/>
            <a:ext cx="24384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648200" y="5031938"/>
            <a:ext cx="0" cy="1376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 33"/>
          <p:cNvSpPr/>
          <p:nvPr/>
        </p:nvSpPr>
        <p:spPr>
          <a:xfrm>
            <a:off x="4373880" y="4757618"/>
            <a:ext cx="548640" cy="548640"/>
          </a:xfrm>
          <a:prstGeom prst="arc">
            <a:avLst>
              <a:gd name="adj1" fmla="val 1848942"/>
              <a:gd name="adj2" fmla="val 19699472"/>
            </a:avLst>
          </a:prstGeom>
          <a:ln>
            <a:solidFill>
              <a:srgbClr val="7030A0"/>
            </a:solidFill>
            <a:headEnd type="arrow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/>
          <p:cNvSpPr/>
          <p:nvPr/>
        </p:nvSpPr>
        <p:spPr>
          <a:xfrm>
            <a:off x="4099560" y="4483298"/>
            <a:ext cx="1097280" cy="1097280"/>
          </a:xfrm>
          <a:prstGeom prst="arc">
            <a:avLst>
              <a:gd name="adj1" fmla="val 1848942"/>
              <a:gd name="adj2" fmla="val 19699472"/>
            </a:avLst>
          </a:prstGeom>
          <a:ln>
            <a:solidFill>
              <a:srgbClr val="7030A0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953000" y="475023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M</a:t>
            </a:r>
            <a:r>
              <a:rPr lang="en-US" b="1" baseline="-25000" dirty="0">
                <a:solidFill>
                  <a:srgbClr val="7030A0"/>
                </a:solidFill>
              </a:rPr>
              <a:t>y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648200" y="484143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M</a:t>
            </a:r>
            <a:r>
              <a:rPr lang="en-US" b="1" baseline="-25000" dirty="0" err="1">
                <a:solidFill>
                  <a:srgbClr val="7030A0"/>
                </a:solidFill>
              </a:rPr>
              <a:t>x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2209800" y="5417998"/>
            <a:ext cx="0" cy="99000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752600" y="5443939"/>
            <a:ext cx="457200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7806" y="502610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d</a:t>
            </a:r>
            <a:r>
              <a:rPr lang="en-US" baseline="-25000" dirty="0">
                <a:solidFill>
                  <a:schemeClr val="accent1"/>
                </a:solidFill>
              </a:rPr>
              <a:t>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053347" y="6412468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447800" y="538650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1951206" y="5032712"/>
            <a:ext cx="0" cy="411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25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4" grpId="0" animBg="1"/>
      <p:bldP spid="35" grpId="0" animBg="1"/>
      <p:bldP spid="36" grpId="0"/>
      <p:bldP spid="37" grpId="0"/>
      <p:bldP spid="50" grpId="0"/>
      <p:bldP spid="51" grpId="0"/>
      <p:bldP spid="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other engineering mechanics videos and access the full tool at…</a:t>
            </a:r>
          </a:p>
        </p:txBody>
      </p:sp>
    </p:spTree>
    <p:extLst>
      <p:ext uri="{BB962C8B-B14F-4D97-AF65-F5344CB8AC3E}">
        <p14:creationId xmlns:p14="http://schemas.microsoft.com/office/powerpoint/2010/main" val="3129637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2366E-2F98-48F2-A3AB-540A7CCE6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Varignon's Theorem Worked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915ED-D407-4C65-BB97-F7B3894C4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dirty="0"/>
              <a:t>Use Varignon's Theorem to find the moment that the forces in the diagram below exert about point 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D011C5-9469-4923-A7A5-60859A581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6</a:t>
            </a:fld>
            <a:endParaRPr lang="en-US"/>
          </a:p>
        </p:txBody>
      </p:sp>
      <p:pic>
        <p:nvPicPr>
          <p:cNvPr id="3074" name="Picture 2" descr="Problem 1 Diagram">
            <a:extLst>
              <a:ext uri="{FF2B5EF4-FFF2-40B4-BE49-F238E27FC236}">
                <a16:creationId xmlns:a16="http://schemas.microsoft.com/office/drawing/2014/main" id="{5ADD751D-422F-4DF5-92FE-34896D55D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948138"/>
            <a:ext cx="5867400" cy="26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932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Varignon's Theorem 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81200"/>
          </a:xfrm>
        </p:spPr>
        <p:txBody>
          <a:bodyPr/>
          <a:lstStyle/>
          <a:p>
            <a:r>
              <a:rPr lang="en-US" dirty="0"/>
              <a:t>Use Varignon's Theorem to determine the moment that the force at point A exerts about point B.</a:t>
            </a:r>
          </a:p>
        </p:txBody>
      </p:sp>
      <p:pic>
        <p:nvPicPr>
          <p:cNvPr id="4098" name="Picture 2" descr="Problem 2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429000"/>
            <a:ext cx="5943600" cy="326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722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Varignon's Theorem 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143876" cy="152763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 Varignon's Theorem to determine the moment that the force shown below exerts about the base of the post at point O.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0935343-A4E3-432F-8AB7-FE545BB3E149}"/>
              </a:ext>
            </a:extLst>
          </p:cNvPr>
          <p:cNvSpPr/>
          <p:nvPr/>
        </p:nvSpPr>
        <p:spPr>
          <a:xfrm rot="19418562" flipH="1">
            <a:off x="3868175" y="3531174"/>
            <a:ext cx="304800" cy="31242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10E1E7-154B-4D39-AF51-60ADECECA6A6}"/>
              </a:ext>
            </a:extLst>
          </p:cNvPr>
          <p:cNvSpPr/>
          <p:nvPr/>
        </p:nvSpPr>
        <p:spPr>
          <a:xfrm>
            <a:off x="1219200" y="5935328"/>
            <a:ext cx="6934200" cy="7803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28A4A9D6-743B-4CF4-8357-62AE1232FA64}"/>
              </a:ext>
            </a:extLst>
          </p:cNvPr>
          <p:cNvSpPr/>
          <p:nvPr/>
        </p:nvSpPr>
        <p:spPr>
          <a:xfrm>
            <a:off x="3733800" y="4991100"/>
            <a:ext cx="1828800" cy="1828800"/>
          </a:xfrm>
          <a:prstGeom prst="arc">
            <a:avLst>
              <a:gd name="adj1" fmla="val 10758621"/>
              <a:gd name="adj2" fmla="val 140205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21750337-5806-4474-8742-8C32C6209E2E}"/>
              </a:ext>
            </a:extLst>
          </p:cNvPr>
          <p:cNvSpPr/>
          <p:nvPr/>
        </p:nvSpPr>
        <p:spPr>
          <a:xfrm>
            <a:off x="952500" y="2988469"/>
            <a:ext cx="7648576" cy="4005261"/>
          </a:xfrm>
          <a:prstGeom prst="frame">
            <a:avLst>
              <a:gd name="adj1" fmla="val 19084"/>
            </a:avLst>
          </a:prstGeom>
          <a:ln>
            <a:noFill/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0F48226-26D2-4889-BB35-C61ED5A84545}"/>
              </a:ext>
            </a:extLst>
          </p:cNvPr>
          <p:cNvCxnSpPr>
            <a:cxnSpLocks/>
          </p:cNvCxnSpPr>
          <p:nvPr/>
        </p:nvCxnSpPr>
        <p:spPr>
          <a:xfrm rot="16200000">
            <a:off x="3344465" y="3115530"/>
            <a:ext cx="533400" cy="721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36FCF72-3521-4999-8BFE-EE892935A2EE}"/>
              </a:ext>
            </a:extLst>
          </p:cNvPr>
          <p:cNvCxnSpPr>
            <a:cxnSpLocks/>
          </p:cNvCxnSpPr>
          <p:nvPr/>
        </p:nvCxnSpPr>
        <p:spPr>
          <a:xfrm flipV="1">
            <a:off x="4893468" y="5400839"/>
            <a:ext cx="669134" cy="481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A82A7E-917D-483D-836A-3288D2920673}"/>
              </a:ext>
            </a:extLst>
          </p:cNvPr>
          <p:cNvCxnSpPr>
            <a:cxnSpLocks/>
          </p:cNvCxnSpPr>
          <p:nvPr/>
        </p:nvCxnSpPr>
        <p:spPr>
          <a:xfrm flipH="1" flipV="1">
            <a:off x="3662363" y="3447715"/>
            <a:ext cx="1591865" cy="2167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297AA0-3BA0-4F87-851A-A7067F618C63}"/>
              </a:ext>
            </a:extLst>
          </p:cNvPr>
          <p:cNvSpPr txBox="1"/>
          <p:nvPr/>
        </p:nvSpPr>
        <p:spPr>
          <a:xfrm>
            <a:off x="4215280" y="4355067"/>
            <a:ext cx="4860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F235F0-CB75-4804-B07E-18F1B07CE6B9}"/>
              </a:ext>
            </a:extLst>
          </p:cNvPr>
          <p:cNvSpPr txBox="1"/>
          <p:nvPr/>
        </p:nvSpPr>
        <p:spPr>
          <a:xfrm>
            <a:off x="3233340" y="5221389"/>
            <a:ext cx="5004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65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8CCED4B-FAE8-4E59-B358-569474803C20}"/>
              </a:ext>
            </a:extLst>
          </p:cNvPr>
          <p:cNvCxnSpPr>
            <a:cxnSpLocks/>
          </p:cNvCxnSpPr>
          <p:nvPr/>
        </p:nvCxnSpPr>
        <p:spPr>
          <a:xfrm>
            <a:off x="2252664" y="3384383"/>
            <a:ext cx="838200" cy="466390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8B21659-E2B1-4E11-A229-77B66C9567B9}"/>
              </a:ext>
            </a:extLst>
          </p:cNvPr>
          <p:cNvSpPr txBox="1"/>
          <p:nvPr/>
        </p:nvSpPr>
        <p:spPr>
          <a:xfrm>
            <a:off x="1697704" y="3032900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6kN</a:t>
            </a: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D6D45946-3F13-489C-B479-19FF3A1EE2AE}"/>
              </a:ext>
            </a:extLst>
          </p:cNvPr>
          <p:cNvSpPr/>
          <p:nvPr/>
        </p:nvSpPr>
        <p:spPr>
          <a:xfrm>
            <a:off x="2552700" y="3362325"/>
            <a:ext cx="914400" cy="914400"/>
          </a:xfrm>
          <a:prstGeom prst="arc">
            <a:avLst>
              <a:gd name="adj1" fmla="val 10758621"/>
              <a:gd name="adj2" fmla="val 1267216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5F24B3-9F12-445C-97C5-4F035F1C1877}"/>
              </a:ext>
            </a:extLst>
          </p:cNvPr>
          <p:cNvSpPr txBox="1"/>
          <p:nvPr/>
        </p:nvSpPr>
        <p:spPr>
          <a:xfrm>
            <a:off x="2100063" y="3528801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2BE8EF1-F36A-40A9-9F46-2A567F21D7F5}"/>
              </a:ext>
            </a:extLst>
          </p:cNvPr>
          <p:cNvCxnSpPr>
            <a:cxnSpLocks/>
          </p:cNvCxnSpPr>
          <p:nvPr/>
        </p:nvCxnSpPr>
        <p:spPr>
          <a:xfrm>
            <a:off x="2300286" y="3831723"/>
            <a:ext cx="524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6" name="TextBox 4095">
            <a:extLst>
              <a:ext uri="{FF2B5EF4-FFF2-40B4-BE49-F238E27FC236}">
                <a16:creationId xmlns:a16="http://schemas.microsoft.com/office/drawing/2014/main" id="{F0E78BF6-6FCC-4F18-AF10-7BDCD4858689}"/>
              </a:ext>
            </a:extLst>
          </p:cNvPr>
          <p:cNvSpPr txBox="1"/>
          <p:nvPr/>
        </p:nvSpPr>
        <p:spPr>
          <a:xfrm>
            <a:off x="4458292" y="5917168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962569113"/>
      </p:ext>
    </p:extLst>
  </p:cSld>
  <p:clrMapOvr>
    <a:masterClrMapping/>
  </p:clrMapOvr>
</p:sld>
</file>

<file path=ppt/theme/theme1.xml><?xml version="1.0" encoding="utf-8"?>
<a:theme xmlns:a="http://schemas.openxmlformats.org/drawingml/2006/main" name="M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6DF21F5BB2734A800ED30F3F452129" ma:contentTypeVersion="12" ma:contentTypeDescription="Create a new document." ma:contentTypeScope="" ma:versionID="544d96a5fbac5de9d5d902b535c73fb2">
  <xsd:schema xmlns:xsd="http://www.w3.org/2001/XMLSchema" xmlns:xs="http://www.w3.org/2001/XMLSchema" xmlns:p="http://schemas.microsoft.com/office/2006/metadata/properties" xmlns:ns3="90d05cb5-950f-4f68-bc2c-e17794455b92" xmlns:ns4="b4eab9fa-dbb0-4082-8491-8bd54207a265" targetNamespace="http://schemas.microsoft.com/office/2006/metadata/properties" ma:root="true" ma:fieldsID="7a710efc71c2169bf9c05e5a40dddf12" ns3:_="" ns4:_="">
    <xsd:import namespace="90d05cb5-950f-4f68-bc2c-e17794455b92"/>
    <xsd:import namespace="b4eab9fa-dbb0-4082-8491-8bd54207a2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05cb5-950f-4f68-bc2c-e17794455b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b9fa-dbb0-4082-8491-8bd54207a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EB1464-66D1-425A-BBB5-7A9312BBE9C4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90d05cb5-950f-4f68-bc2c-e17794455b92"/>
    <ds:schemaRef ds:uri="http://purl.org/dc/elements/1.1/"/>
    <ds:schemaRef ds:uri="http://schemas.microsoft.com/office/2006/metadata/properties"/>
    <ds:schemaRef ds:uri="http://schemas.microsoft.com/office/infopath/2007/PartnerControls"/>
    <ds:schemaRef ds:uri="b4eab9fa-dbb0-4082-8491-8bd54207a26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5CF5F32-56DC-4068-8B04-457CF34A96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3B8A4B-79FE-4529-931C-D64224FA70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d05cb5-950f-4f68-bc2c-e17794455b92"/>
    <ds:schemaRef ds:uri="b4eab9fa-dbb0-4082-8491-8bd54207a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292</Words>
  <Application>Microsoft Office PowerPoint</Application>
  <PresentationFormat>On-screen Show (4:3)</PresentationFormat>
  <Paragraphs>41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MA_Template</vt:lpstr>
      <vt:lpstr>Varignon's Theorem</vt:lpstr>
      <vt:lpstr>Varignon’s Theorem</vt:lpstr>
      <vt:lpstr>Varignon’s Theorem</vt:lpstr>
      <vt:lpstr>Varignon’s Theorem in Reverse</vt:lpstr>
      <vt:lpstr>Thanks for Watching</vt:lpstr>
      <vt:lpstr>Varignon's Theorem Worked Example</vt:lpstr>
      <vt:lpstr>Varignon's Theorem Worked Example</vt:lpstr>
      <vt:lpstr>Varignon's Theorem Worked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Moments</dc:title>
  <dc:creator>Moore, Jacob Preston</dc:creator>
  <cp:lastModifiedBy>Moore, Jacob Preston</cp:lastModifiedBy>
  <cp:revision>5</cp:revision>
  <dcterms:created xsi:type="dcterms:W3CDTF">2020-08-21T15:23:22Z</dcterms:created>
  <dcterms:modified xsi:type="dcterms:W3CDTF">2021-08-30T17:11:28Z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0x010100A06DF21F5BB2734A800ED30F3F452129</vt:lpwstr>
  </property>
</Properties>
</file>