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sldIdLst>
    <p:sldId id="256" r:id="rId5"/>
    <p:sldId id="274" r:id="rId6"/>
    <p:sldId id="275" r:id="rId7"/>
    <p:sldId id="273" r:id="rId8"/>
    <p:sldId id="277" r:id="rId9"/>
    <p:sldId id="278" r:id="rId10"/>
    <p:sldId id="276" r:id="rId11"/>
    <p:sldId id="279" r:id="rId12"/>
    <p:sldId id="268" r:id="rId13"/>
    <p:sldId id="287" r:id="rId14"/>
    <p:sldId id="288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90" d="100"/>
          <a:sy n="90" d="100"/>
        </p:scale>
        <p:origin x="12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Surface Collisions and the Coefficient of Restitution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E9AB-558F-4799-A346-EE79B88E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32C1-CEEA-44B4-87D2-887677C7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1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basketball with an initial speed of 3 meters per second impacts a hard floor at the sixty degree angle as shown below. If the collision has a coefficient of restitution of .8, what is the expected speed and angle of the basketball after the impact?</a:t>
            </a:r>
          </a:p>
        </p:txBody>
      </p:sp>
      <p:pic>
        <p:nvPicPr>
          <p:cNvPr id="4" name="Picture 2" descr="Problem 1 Diagram">
            <a:extLst>
              <a:ext uri="{FF2B5EF4-FFF2-40B4-BE49-F238E27FC236}">
                <a16:creationId xmlns:a16="http://schemas.microsoft.com/office/drawing/2014/main" id="{8FECCE02-9F08-4CFD-B21A-F2838800D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767136"/>
            <a:ext cx="47244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70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E9AB-558F-4799-A346-EE79B88EC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32C1-CEEA-44B4-87D2-887677C7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5410200" cy="4572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bounce test is used to sort ripe cranberries from unripe cranberries. In this test cranberries are dropped vertically onto a steel plate sitting at a 45-degree angle. After the impact, a cranberry is observed to bounce off at an angle of 20 degrees below horizontal. Based on this information, what is the coefficient of restitution for the cranberry?</a:t>
            </a:r>
          </a:p>
        </p:txBody>
      </p:sp>
      <p:pic>
        <p:nvPicPr>
          <p:cNvPr id="1026" name="Picture 2" descr="Problem 2 Diagram">
            <a:extLst>
              <a:ext uri="{FF2B5EF4-FFF2-40B4-BE49-F238E27FC236}">
                <a16:creationId xmlns:a16="http://schemas.microsoft.com/office/drawing/2014/main" id="{2BE6509C-22B5-4C27-B31D-9901C18D6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981200"/>
            <a:ext cx="33909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87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CAB2-9562-45AA-885D-9CEF6081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6935-B3E7-4667-962E-F14B737B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562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surface collision</a:t>
            </a:r>
            <a:r>
              <a:rPr lang="en-US" dirty="0"/>
              <a:t> is any collision where some moving body bounces off an </a:t>
            </a:r>
            <a:r>
              <a:rPr lang="en-US" b="1" dirty="0"/>
              <a:t>immovable surface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basketball bouncing off a floor is an example of a surface collision</a:t>
            </a:r>
          </a:p>
          <a:p>
            <a:r>
              <a:rPr lang="en-US" dirty="0"/>
              <a:t>In these instances, the moving body will have some pre-collision (initial) velocity as well as some post collision (final) velocity, which we will relate to one another using the </a:t>
            </a:r>
            <a:r>
              <a:rPr lang="en-US" b="1" dirty="0"/>
              <a:t>coefficient of restitution</a:t>
            </a:r>
            <a:r>
              <a:rPr lang="en-US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B5D93B-4BAB-4D53-B811-A7A986C89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057400"/>
            <a:ext cx="2837876" cy="3509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50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091E-909A-4B74-85A5-1DE28CE36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Coefficient of Restitution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7AB7A-1313-4E5F-9EEA-1127996FD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648184" cy="43434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coefficient of restitution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) is measure of the “bounciness” of the object and surface and will be some number between zero and one.</a:t>
                </a:r>
              </a:p>
              <a:p>
                <a:r>
                  <a:rPr lang="en-US" dirty="0"/>
                  <a:t>Specifically, if we were to drop an object straight down, it would be the speed of the object immediately after the impact divided by the speed of the object right before the impact.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𝑒</m:t>
                      </m:r>
                      <m:r>
                        <a:rPr lang="en-US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7AB7A-1313-4E5F-9EEA-1127996FD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648184" cy="4343400"/>
              </a:xfrm>
              <a:blipFill>
                <a:blip r:embed="rId2"/>
                <a:stretch>
                  <a:fillRect l="-1444" t="-2388" r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F9CDA60-3B4C-4BF8-8D1D-721C7F454993}"/>
              </a:ext>
            </a:extLst>
          </p:cNvPr>
          <p:cNvSpPr/>
          <p:nvPr/>
        </p:nvSpPr>
        <p:spPr>
          <a:xfrm>
            <a:off x="0" y="6126163"/>
            <a:ext cx="9144000" cy="72231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File:Basketball Clipart.svg">
            <a:extLst>
              <a:ext uri="{FF2B5EF4-FFF2-40B4-BE49-F238E27FC236}">
                <a16:creationId xmlns:a16="http://schemas.microsoft.com/office/drawing/2014/main" id="{132D64D8-4A05-444F-AD91-81B4B02B4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211763"/>
            <a:ext cx="9239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4AA437-EEB0-4210-B302-FB6B6005FDEC}"/>
              </a:ext>
            </a:extLst>
          </p:cNvPr>
          <p:cNvCxnSpPr>
            <a:cxnSpLocks/>
          </p:cNvCxnSpPr>
          <p:nvPr/>
        </p:nvCxnSpPr>
        <p:spPr>
          <a:xfrm>
            <a:off x="6062662" y="3686175"/>
            <a:ext cx="0" cy="1503627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73AFEA-291B-4A3C-8917-BBD36717258D}"/>
                  </a:ext>
                </a:extLst>
              </p:cNvPr>
              <p:cNvSpPr txBox="1"/>
              <p:nvPr/>
            </p:nvSpPr>
            <p:spPr>
              <a:xfrm>
                <a:off x="5464445" y="4134381"/>
                <a:ext cx="535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73AFEA-291B-4A3C-8917-BBD367172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445" y="4134381"/>
                <a:ext cx="535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File:Basketball Clipart.svg">
            <a:extLst>
              <a:ext uri="{FF2B5EF4-FFF2-40B4-BE49-F238E27FC236}">
                <a16:creationId xmlns:a16="http://schemas.microsoft.com/office/drawing/2014/main" id="{C8F32305-31A4-432C-86CC-B27A75842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428" y="5211763"/>
            <a:ext cx="9239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8A8303-2E56-47B3-A501-3223BC68E705}"/>
              </a:ext>
            </a:extLst>
          </p:cNvPr>
          <p:cNvCxnSpPr>
            <a:cxnSpLocks/>
          </p:cNvCxnSpPr>
          <p:nvPr/>
        </p:nvCxnSpPr>
        <p:spPr>
          <a:xfrm flipV="1">
            <a:off x="7759290" y="3962400"/>
            <a:ext cx="0" cy="1227403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66ACD3-BAF8-4D68-AE23-38B29E8BC76C}"/>
                  </a:ext>
                </a:extLst>
              </p:cNvPr>
              <p:cNvSpPr txBox="1"/>
              <p:nvPr/>
            </p:nvSpPr>
            <p:spPr>
              <a:xfrm>
                <a:off x="7759290" y="4362981"/>
                <a:ext cx="535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66ACD3-BAF8-4D68-AE23-38B29E8BC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290" y="4362981"/>
                <a:ext cx="535724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xplosion: 8 Points 13">
            <a:extLst>
              <a:ext uri="{FF2B5EF4-FFF2-40B4-BE49-F238E27FC236}">
                <a16:creationId xmlns:a16="http://schemas.microsoft.com/office/drawing/2014/main" id="{8E2F9286-0ABA-46FB-B2EB-232249DD564F}"/>
              </a:ext>
            </a:extLst>
          </p:cNvPr>
          <p:cNvSpPr/>
          <p:nvPr/>
        </p:nvSpPr>
        <p:spPr>
          <a:xfrm>
            <a:off x="6173968" y="4267200"/>
            <a:ext cx="1474016" cy="1143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58357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2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Coefficient of Restitution and</a:t>
            </a:r>
            <a:br>
              <a:rPr lang="en-US" dirty="0"/>
            </a:br>
            <a:r>
              <a:rPr lang="en-US" dirty="0"/>
              <a:t>Types of Collisions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57400" y="1524000"/>
                <a:ext cx="6858000" cy="4800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Elastic collisions:</a:t>
                </a:r>
              </a:p>
              <a:p>
                <a:pPr lvl="1"/>
                <a:r>
                  <a:rPr lang="en-US" dirty="0"/>
                  <a:t>Nothing is truly elastic, but rigid bodies colliding without permanent deformation can get close.</a:t>
                </a:r>
              </a:p>
              <a:p>
                <a:pPr lvl="1"/>
                <a:r>
                  <a:rPr lang="en-US" dirty="0"/>
                  <a:t>100% of the kinetic energy is conserved.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Semi-Elastic collisions:</a:t>
                </a:r>
              </a:p>
              <a:p>
                <a:pPr lvl="1"/>
                <a:r>
                  <a:rPr lang="en-US" dirty="0"/>
                  <a:t>Somewhere between elastic and inelastic.</a:t>
                </a:r>
              </a:p>
              <a:p>
                <a:pPr lvl="1"/>
                <a:r>
                  <a:rPr lang="en-US" dirty="0"/>
                  <a:t>Some energy is conserved, some energy is dissipated in the collision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Inelastic collisions</a:t>
                </a:r>
              </a:p>
              <a:p>
                <a:pPr lvl="1"/>
                <a:r>
                  <a:rPr lang="en-US" dirty="0"/>
                  <a:t>Occurs when there is no bounce at all.</a:t>
                </a:r>
              </a:p>
              <a:p>
                <a:pPr lvl="1"/>
                <a:r>
                  <a:rPr lang="en-US" dirty="0"/>
                  <a:t>All energy is dissipated in the collision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7400" y="1524000"/>
                <a:ext cx="6858000" cy="4800600"/>
              </a:xfrm>
              <a:blipFill>
                <a:blip r:embed="rId2"/>
                <a:stretch>
                  <a:fillRect l="-1067" t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FD832A43-08A8-465A-B98E-2F6015283573}"/>
              </a:ext>
            </a:extLst>
          </p:cNvPr>
          <p:cNvSpPr/>
          <p:nvPr/>
        </p:nvSpPr>
        <p:spPr>
          <a:xfrm rot="16200000">
            <a:off x="-676596" y="3382962"/>
            <a:ext cx="3581400" cy="685800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1FEB7-D0F6-4ADD-AD0B-2C19592713F3}"/>
              </a:ext>
            </a:extLst>
          </p:cNvPr>
          <p:cNvSpPr txBox="1"/>
          <p:nvPr/>
        </p:nvSpPr>
        <p:spPr>
          <a:xfrm>
            <a:off x="375439" y="1524000"/>
            <a:ext cx="16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Perfect Bounce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E570D-C2AB-4090-85EB-2ECE98E9C610}"/>
              </a:ext>
            </a:extLst>
          </p:cNvPr>
          <p:cNvSpPr txBox="1"/>
          <p:nvPr/>
        </p:nvSpPr>
        <p:spPr>
          <a:xfrm>
            <a:off x="508007" y="5529817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Bounce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24663-75BB-46C1-B70A-CA1BFF998E3A}"/>
              </a:ext>
            </a:extLst>
          </p:cNvPr>
          <p:cNvSpPr txBox="1"/>
          <p:nvPr/>
        </p:nvSpPr>
        <p:spPr>
          <a:xfrm rot="16200000">
            <a:off x="353317" y="3545958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Bounce</a:t>
            </a:r>
          </a:p>
        </p:txBody>
      </p:sp>
    </p:spTree>
    <p:extLst>
      <p:ext uri="{BB962C8B-B14F-4D97-AF65-F5344CB8AC3E}">
        <p14:creationId xmlns:p14="http://schemas.microsoft.com/office/powerpoint/2010/main" val="231688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8579-676E-4181-8D47-717055BE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Angled Impacts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B8BD8-D190-4C2E-A1FC-C07F149C5C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134298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In instances, where the object hits the surface at an angle, things get a little more complicated.</a:t>
                </a:r>
              </a:p>
              <a:p>
                <a:r>
                  <a:rPr lang="en-US" dirty="0"/>
                  <a:t>For example, in the instance below,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AB8BD8-D190-4C2E-A1FC-C07F149C5C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1342985"/>
              </a:xfrm>
              <a:blipFill>
                <a:blip r:embed="rId2"/>
                <a:stretch>
                  <a:fillRect l="-1037" t="-8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3D345CC-7859-4683-969F-32D6EBC5071E}"/>
              </a:ext>
            </a:extLst>
          </p:cNvPr>
          <p:cNvSpPr/>
          <p:nvPr/>
        </p:nvSpPr>
        <p:spPr>
          <a:xfrm>
            <a:off x="0" y="5705475"/>
            <a:ext cx="9144000" cy="1143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File:Basketball Clipart.svg">
            <a:extLst>
              <a:ext uri="{FF2B5EF4-FFF2-40B4-BE49-F238E27FC236}">
                <a16:creationId xmlns:a16="http://schemas.microsoft.com/office/drawing/2014/main" id="{C7B95233-55F6-4A18-AF41-27F42A79A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2" y="4781549"/>
            <a:ext cx="9239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03E59D-2308-4CA0-BFA6-4A46072B3B0F}"/>
              </a:ext>
            </a:extLst>
          </p:cNvPr>
          <p:cNvCxnSpPr>
            <a:cxnSpLocks/>
          </p:cNvCxnSpPr>
          <p:nvPr/>
        </p:nvCxnSpPr>
        <p:spPr>
          <a:xfrm>
            <a:off x="2895599" y="3886200"/>
            <a:ext cx="1371600" cy="18288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4C05B7-D9DB-4642-833F-3BAABF6E43CE}"/>
              </a:ext>
            </a:extLst>
          </p:cNvPr>
          <p:cNvCxnSpPr>
            <a:cxnSpLocks/>
          </p:cNvCxnSpPr>
          <p:nvPr/>
        </p:nvCxnSpPr>
        <p:spPr>
          <a:xfrm flipV="1">
            <a:off x="4267200" y="4343400"/>
            <a:ext cx="1371600" cy="13716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38D01-D28F-4276-B6D5-F714A74B306E}"/>
                  </a:ext>
                </a:extLst>
              </p:cNvPr>
              <p:cNvSpPr txBox="1"/>
              <p:nvPr/>
            </p:nvSpPr>
            <p:spPr>
              <a:xfrm>
                <a:off x="2514600" y="3438525"/>
                <a:ext cx="535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238D01-D28F-4276-B6D5-F714A74B3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3438525"/>
                <a:ext cx="5357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C5074-1DCB-4457-9FFA-AAEA83CDD477}"/>
                  </a:ext>
                </a:extLst>
              </p:cNvPr>
              <p:cNvSpPr txBox="1"/>
              <p:nvPr/>
            </p:nvSpPr>
            <p:spPr>
              <a:xfrm>
                <a:off x="5370938" y="3886200"/>
                <a:ext cx="535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C5074-1DCB-4457-9FFA-AAEA83CDD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938" y="3886200"/>
                <a:ext cx="535724" cy="391582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BA6AFC11-E881-4EAE-87CC-5EEF55C5681B}"/>
              </a:ext>
            </a:extLst>
          </p:cNvPr>
          <p:cNvSpPr/>
          <p:nvPr/>
        </p:nvSpPr>
        <p:spPr>
          <a:xfrm>
            <a:off x="3362324" y="4757849"/>
            <a:ext cx="1828800" cy="1828800"/>
          </a:xfrm>
          <a:prstGeom prst="arc">
            <a:avLst>
              <a:gd name="adj1" fmla="val 19002589"/>
              <a:gd name="adj2" fmla="val 716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896DE19-41CB-4373-B997-72E55AD82E91}"/>
              </a:ext>
            </a:extLst>
          </p:cNvPr>
          <p:cNvSpPr/>
          <p:nvPr/>
        </p:nvSpPr>
        <p:spPr>
          <a:xfrm>
            <a:off x="3356342" y="4776899"/>
            <a:ext cx="1828800" cy="1828800"/>
          </a:xfrm>
          <a:prstGeom prst="arc">
            <a:avLst>
              <a:gd name="adj1" fmla="val 10825971"/>
              <a:gd name="adj2" fmla="val 13873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DAF744-EB9D-4871-9DFE-95682148348B}"/>
                  </a:ext>
                </a:extLst>
              </p:cNvPr>
              <p:cNvSpPr txBox="1"/>
              <p:nvPr/>
            </p:nvSpPr>
            <p:spPr>
              <a:xfrm>
                <a:off x="2989135" y="5046996"/>
                <a:ext cx="535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DAF744-EB9D-4871-9DFE-956821483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135" y="5046996"/>
                <a:ext cx="535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861023-C1FC-4322-81BD-CA90210193F2}"/>
                  </a:ext>
                </a:extLst>
              </p:cNvPr>
              <p:cNvSpPr txBox="1"/>
              <p:nvPr/>
            </p:nvSpPr>
            <p:spPr>
              <a:xfrm>
                <a:off x="5067355" y="5064335"/>
                <a:ext cx="535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861023-C1FC-4322-81BD-CA9021019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55" y="5064335"/>
                <a:ext cx="535724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30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CEE3-B860-4D21-A576-A358C6FA8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Angled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2D5B-DD97-497A-9729-62B059093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these instances of angled impacts, we will have break the motion down into motion that is perpendicular (normal) to the surface as well as motion parallel (tangential) to the surface.</a:t>
            </a:r>
          </a:p>
          <a:p>
            <a:pPr lvl="1"/>
            <a:r>
              <a:rPr lang="en-US" dirty="0"/>
              <a:t>Draw the normal and tangential directions on your diagram</a:t>
            </a:r>
          </a:p>
          <a:p>
            <a:pPr lvl="1"/>
            <a:r>
              <a:rPr lang="en-US" dirty="0"/>
              <a:t>Break any known velocities down into normal and tangential components</a:t>
            </a:r>
          </a:p>
        </p:txBody>
      </p:sp>
    </p:spTree>
    <p:extLst>
      <p:ext uri="{BB962C8B-B14F-4D97-AF65-F5344CB8AC3E}">
        <p14:creationId xmlns:p14="http://schemas.microsoft.com/office/powerpoint/2010/main" val="296802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8939-77F5-4940-9DE5-18E8BD99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Angled Impacts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804C83-9770-4154-9BBA-DF4216501C9B}"/>
              </a:ext>
            </a:extLst>
          </p:cNvPr>
          <p:cNvSpPr/>
          <p:nvPr/>
        </p:nvSpPr>
        <p:spPr>
          <a:xfrm>
            <a:off x="0" y="5705475"/>
            <a:ext cx="9144000" cy="1143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ile:Basketball Clipart.svg">
            <a:extLst>
              <a:ext uri="{FF2B5EF4-FFF2-40B4-BE49-F238E27FC236}">
                <a16:creationId xmlns:a16="http://schemas.microsoft.com/office/drawing/2014/main" id="{6F34F7CF-E1AE-4B7A-8DB8-C96319347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2" y="4781549"/>
            <a:ext cx="9239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BECA0F-4DAF-476D-B108-87BFCBC4B654}"/>
              </a:ext>
            </a:extLst>
          </p:cNvPr>
          <p:cNvCxnSpPr>
            <a:cxnSpLocks/>
          </p:cNvCxnSpPr>
          <p:nvPr/>
        </p:nvCxnSpPr>
        <p:spPr>
          <a:xfrm>
            <a:off x="990599" y="3886200"/>
            <a:ext cx="1371600" cy="18288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BD3D12-3AFC-4004-B09D-16BE75DB1C70}"/>
              </a:ext>
            </a:extLst>
          </p:cNvPr>
          <p:cNvCxnSpPr>
            <a:cxnSpLocks/>
          </p:cNvCxnSpPr>
          <p:nvPr/>
        </p:nvCxnSpPr>
        <p:spPr>
          <a:xfrm flipV="1">
            <a:off x="2362200" y="4343400"/>
            <a:ext cx="1371600" cy="13716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D0E43A-AC66-4F28-A152-A0D1AC75563A}"/>
              </a:ext>
            </a:extLst>
          </p:cNvPr>
          <p:cNvCxnSpPr>
            <a:cxnSpLocks/>
          </p:cNvCxnSpPr>
          <p:nvPr/>
        </p:nvCxnSpPr>
        <p:spPr>
          <a:xfrm flipV="1">
            <a:off x="2362200" y="4343400"/>
            <a:ext cx="0" cy="1352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B3F2FB-4954-46E4-83D1-22548B6F3043}"/>
                  </a:ext>
                </a:extLst>
              </p:cNvPr>
              <p:cNvSpPr txBox="1"/>
              <p:nvPr/>
            </p:nvSpPr>
            <p:spPr>
              <a:xfrm>
                <a:off x="609600" y="3438525"/>
                <a:ext cx="535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B3F2FB-4954-46E4-83D1-22548B6F3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438525"/>
                <a:ext cx="535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21795F-FBE7-4379-BBFA-9FC83604FF08}"/>
                  </a:ext>
                </a:extLst>
              </p:cNvPr>
              <p:cNvSpPr txBox="1"/>
              <p:nvPr/>
            </p:nvSpPr>
            <p:spPr>
              <a:xfrm>
                <a:off x="3465938" y="3886200"/>
                <a:ext cx="535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21795F-FBE7-4379-BBFA-9FC83604F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938" y="3886200"/>
                <a:ext cx="535724" cy="39158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1A939E-E544-4162-BF90-396F1334EF47}"/>
                  </a:ext>
                </a:extLst>
              </p:cNvPr>
              <p:cNvSpPr txBox="1"/>
              <p:nvPr/>
            </p:nvSpPr>
            <p:spPr>
              <a:xfrm>
                <a:off x="1909762" y="3919426"/>
                <a:ext cx="535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𝑚𝑝𝑎𝑐𝑡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1A939E-E544-4162-BF90-396F1334E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62" y="3919426"/>
                <a:ext cx="535724" cy="390748"/>
              </a:xfrm>
              <a:prstGeom prst="rect">
                <a:avLst/>
              </a:prstGeom>
              <a:blipFill>
                <a:blip r:embed="rId5"/>
                <a:stretch>
                  <a:fillRect r="-61364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c 15">
            <a:extLst>
              <a:ext uri="{FF2B5EF4-FFF2-40B4-BE49-F238E27FC236}">
                <a16:creationId xmlns:a16="http://schemas.microsoft.com/office/drawing/2014/main" id="{942893DE-95BA-4DDB-8F06-15121D8F7388}"/>
              </a:ext>
            </a:extLst>
          </p:cNvPr>
          <p:cNvSpPr/>
          <p:nvPr/>
        </p:nvSpPr>
        <p:spPr>
          <a:xfrm>
            <a:off x="1457324" y="4757849"/>
            <a:ext cx="1828800" cy="1828800"/>
          </a:xfrm>
          <a:prstGeom prst="arc">
            <a:avLst>
              <a:gd name="adj1" fmla="val 19002589"/>
              <a:gd name="adj2" fmla="val 716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F89C381-5A58-4767-BB41-A81C96A7D4A5}"/>
              </a:ext>
            </a:extLst>
          </p:cNvPr>
          <p:cNvSpPr/>
          <p:nvPr/>
        </p:nvSpPr>
        <p:spPr>
          <a:xfrm>
            <a:off x="1451342" y="4776899"/>
            <a:ext cx="1828800" cy="1828800"/>
          </a:xfrm>
          <a:prstGeom prst="arc">
            <a:avLst>
              <a:gd name="adj1" fmla="val 10825971"/>
              <a:gd name="adj2" fmla="val 13873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480560-3EBC-494F-AD99-23A54463E68A}"/>
                  </a:ext>
                </a:extLst>
              </p:cNvPr>
              <p:cNvSpPr txBox="1"/>
              <p:nvPr/>
            </p:nvSpPr>
            <p:spPr>
              <a:xfrm>
                <a:off x="1084135" y="5046996"/>
                <a:ext cx="535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480560-3EBC-494F-AD99-23A54463E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35" y="5046996"/>
                <a:ext cx="535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8E6A7E-C283-4A16-B865-217033D23CF1}"/>
                  </a:ext>
                </a:extLst>
              </p:cNvPr>
              <p:cNvSpPr txBox="1"/>
              <p:nvPr/>
            </p:nvSpPr>
            <p:spPr>
              <a:xfrm>
                <a:off x="3162355" y="5064335"/>
                <a:ext cx="535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8E6A7E-C283-4A16-B865-217033D23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55" y="5064335"/>
                <a:ext cx="535724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710261-9170-46CA-BB75-426A0D10AF3B}"/>
              </a:ext>
            </a:extLst>
          </p:cNvPr>
          <p:cNvCxnSpPr>
            <a:cxnSpLocks/>
          </p:cNvCxnSpPr>
          <p:nvPr/>
        </p:nvCxnSpPr>
        <p:spPr>
          <a:xfrm flipV="1">
            <a:off x="2362199" y="3294467"/>
            <a:ext cx="0" cy="664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BA6DCE-665E-427D-BD94-52464D09D0C2}"/>
              </a:ext>
            </a:extLst>
          </p:cNvPr>
          <p:cNvCxnSpPr>
            <a:cxnSpLocks/>
          </p:cNvCxnSpPr>
          <p:nvPr/>
        </p:nvCxnSpPr>
        <p:spPr>
          <a:xfrm flipV="1">
            <a:off x="2362199" y="5705474"/>
            <a:ext cx="2438401" cy="35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795AAAC-1C8D-4FC3-91E0-6B29598363B1}"/>
              </a:ext>
            </a:extLst>
          </p:cNvPr>
          <p:cNvSpPr txBox="1"/>
          <p:nvPr/>
        </p:nvSpPr>
        <p:spPr>
          <a:xfrm>
            <a:off x="2210496" y="2922810"/>
            <a:ext cx="30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6B4A28-4A0F-433E-8C9D-34733EC12FD7}"/>
              </a:ext>
            </a:extLst>
          </p:cNvPr>
          <p:cNvSpPr txBox="1"/>
          <p:nvPr/>
        </p:nvSpPr>
        <p:spPr>
          <a:xfrm>
            <a:off x="4734257" y="53615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4C86A4-871D-4BEE-AA41-8D333C410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29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reason we use the normal and tangential directions is because the impact force will always act in the normal direction, while friction forces from the impact are usually negligible.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AFCBEEE4-3301-429C-96F8-BBA222B08A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5603" y="2655681"/>
                <a:ext cx="4124325" cy="28002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With no forces in the tangential direction, the tangential velocity will not change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 coefficient of restitution is instead used to relate the normal velocities before and after the impact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AFCBEEE4-3301-429C-96F8-BBA222B08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603" y="2655681"/>
                <a:ext cx="4124325" cy="2800236"/>
              </a:xfrm>
              <a:prstGeom prst="rect">
                <a:avLst/>
              </a:prstGeom>
              <a:blipFill>
                <a:blip r:embed="rId8"/>
                <a:stretch>
                  <a:fillRect l="-1331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96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11F7-461D-45F9-BFB0-2CE9238C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Angled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097B3-B9DE-4FBE-AA85-AFF3829D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945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find the angles of impact with the surface, or the speed before and after impact, we simply need to treat the velocities as vectors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1EA2B-7D05-46F0-9AE5-0B6A5DFA6716}"/>
              </a:ext>
            </a:extLst>
          </p:cNvPr>
          <p:cNvSpPr/>
          <p:nvPr/>
        </p:nvSpPr>
        <p:spPr>
          <a:xfrm>
            <a:off x="0" y="5705475"/>
            <a:ext cx="9144000" cy="1143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File:Basketball Clipart.svg">
            <a:extLst>
              <a:ext uri="{FF2B5EF4-FFF2-40B4-BE49-F238E27FC236}">
                <a16:creationId xmlns:a16="http://schemas.microsoft.com/office/drawing/2014/main" id="{3ACC9E66-5FDD-42E4-9953-D41E91AD8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2" y="4781549"/>
            <a:ext cx="9239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5AE8C0-49DA-4D26-A3B9-FCD68305ED7B}"/>
              </a:ext>
            </a:extLst>
          </p:cNvPr>
          <p:cNvCxnSpPr>
            <a:cxnSpLocks/>
          </p:cNvCxnSpPr>
          <p:nvPr/>
        </p:nvCxnSpPr>
        <p:spPr>
          <a:xfrm>
            <a:off x="990599" y="3886200"/>
            <a:ext cx="1371600" cy="18288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A779EC-91B7-4455-81BA-D28C94C74C98}"/>
              </a:ext>
            </a:extLst>
          </p:cNvPr>
          <p:cNvCxnSpPr>
            <a:cxnSpLocks/>
          </p:cNvCxnSpPr>
          <p:nvPr/>
        </p:nvCxnSpPr>
        <p:spPr>
          <a:xfrm flipV="1">
            <a:off x="2362200" y="4343400"/>
            <a:ext cx="1371600" cy="1371600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70FAA8-EEA5-434F-9F8E-80EB604D47DA}"/>
              </a:ext>
            </a:extLst>
          </p:cNvPr>
          <p:cNvCxnSpPr>
            <a:cxnSpLocks/>
          </p:cNvCxnSpPr>
          <p:nvPr/>
        </p:nvCxnSpPr>
        <p:spPr>
          <a:xfrm flipV="1">
            <a:off x="2362200" y="4343400"/>
            <a:ext cx="0" cy="13525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89B94C-3DBA-4E8D-93E2-F8F9ED7E6D4D}"/>
                  </a:ext>
                </a:extLst>
              </p:cNvPr>
              <p:cNvSpPr txBox="1"/>
              <p:nvPr/>
            </p:nvSpPr>
            <p:spPr>
              <a:xfrm>
                <a:off x="609600" y="3438525"/>
                <a:ext cx="535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89B94C-3DBA-4E8D-93E2-F8F9ED7E6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438525"/>
                <a:ext cx="5357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4F56BF-1CC5-4D3B-8954-7D6B17DF8895}"/>
                  </a:ext>
                </a:extLst>
              </p:cNvPr>
              <p:cNvSpPr txBox="1"/>
              <p:nvPr/>
            </p:nvSpPr>
            <p:spPr>
              <a:xfrm>
                <a:off x="3465938" y="3886200"/>
                <a:ext cx="535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4F56BF-1CC5-4D3B-8954-7D6B17DF8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938" y="3886200"/>
                <a:ext cx="535724" cy="39158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948E17-60D2-4575-84F8-A117AF93A1A8}"/>
                  </a:ext>
                </a:extLst>
              </p:cNvPr>
              <p:cNvSpPr txBox="1"/>
              <p:nvPr/>
            </p:nvSpPr>
            <p:spPr>
              <a:xfrm>
                <a:off x="1909762" y="3919426"/>
                <a:ext cx="535724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𝑚𝑝𝑎𝑐𝑡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948E17-60D2-4575-84F8-A117AF93A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62" y="3919426"/>
                <a:ext cx="535724" cy="390748"/>
              </a:xfrm>
              <a:prstGeom prst="rect">
                <a:avLst/>
              </a:prstGeom>
              <a:blipFill>
                <a:blip r:embed="rId5"/>
                <a:stretch>
                  <a:fillRect r="-61364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536C8A96-8D73-4E76-8DF8-0C3B70006E81}"/>
              </a:ext>
            </a:extLst>
          </p:cNvPr>
          <p:cNvSpPr/>
          <p:nvPr/>
        </p:nvSpPr>
        <p:spPr>
          <a:xfrm>
            <a:off x="1457324" y="4757849"/>
            <a:ext cx="1828800" cy="1828800"/>
          </a:xfrm>
          <a:prstGeom prst="arc">
            <a:avLst>
              <a:gd name="adj1" fmla="val 19002589"/>
              <a:gd name="adj2" fmla="val 716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319D48A-25FA-451D-A76B-8266BADF8382}"/>
              </a:ext>
            </a:extLst>
          </p:cNvPr>
          <p:cNvSpPr/>
          <p:nvPr/>
        </p:nvSpPr>
        <p:spPr>
          <a:xfrm>
            <a:off x="1451342" y="4776899"/>
            <a:ext cx="1828800" cy="1828800"/>
          </a:xfrm>
          <a:prstGeom prst="arc">
            <a:avLst>
              <a:gd name="adj1" fmla="val 10825971"/>
              <a:gd name="adj2" fmla="val 13873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849856-FAD3-48AD-81DD-1DE697C3F0B1}"/>
                  </a:ext>
                </a:extLst>
              </p:cNvPr>
              <p:cNvSpPr txBox="1"/>
              <p:nvPr/>
            </p:nvSpPr>
            <p:spPr>
              <a:xfrm>
                <a:off x="1084135" y="5046996"/>
                <a:ext cx="535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7849856-FAD3-48AD-81DD-1DE697C3F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35" y="5046996"/>
                <a:ext cx="5357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63776A-49A0-455F-9DF9-87E79029C557}"/>
                  </a:ext>
                </a:extLst>
              </p:cNvPr>
              <p:cNvSpPr txBox="1"/>
              <p:nvPr/>
            </p:nvSpPr>
            <p:spPr>
              <a:xfrm>
                <a:off x="3162355" y="5064335"/>
                <a:ext cx="535724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63776A-49A0-455F-9DF9-87E79029C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355" y="5064335"/>
                <a:ext cx="535724" cy="391582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857A8E-6936-44F4-B6A2-473A1CDDAA27}"/>
              </a:ext>
            </a:extLst>
          </p:cNvPr>
          <p:cNvCxnSpPr>
            <a:cxnSpLocks/>
          </p:cNvCxnSpPr>
          <p:nvPr/>
        </p:nvCxnSpPr>
        <p:spPr>
          <a:xfrm flipV="1">
            <a:off x="2362199" y="3294467"/>
            <a:ext cx="0" cy="6644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5D4C38-7CEA-4029-A767-6D7190877914}"/>
              </a:ext>
            </a:extLst>
          </p:cNvPr>
          <p:cNvCxnSpPr>
            <a:cxnSpLocks/>
          </p:cNvCxnSpPr>
          <p:nvPr/>
        </p:nvCxnSpPr>
        <p:spPr>
          <a:xfrm flipV="1">
            <a:off x="2362199" y="5705474"/>
            <a:ext cx="2438401" cy="35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242118-DD22-464B-9377-D91FD0CF42D3}"/>
              </a:ext>
            </a:extLst>
          </p:cNvPr>
          <p:cNvSpPr txBox="1"/>
          <p:nvPr/>
        </p:nvSpPr>
        <p:spPr>
          <a:xfrm>
            <a:off x="2210496" y="2922810"/>
            <a:ext cx="30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CC2326-16BD-49F2-8BC9-7B16D01D7DEA}"/>
              </a:ext>
            </a:extLst>
          </p:cNvPr>
          <p:cNvSpPr txBox="1"/>
          <p:nvPr/>
        </p:nvSpPr>
        <p:spPr>
          <a:xfrm>
            <a:off x="4734257" y="53615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A7696067-B531-4429-BDB8-8A4D89748C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85603" y="2655681"/>
                <a:ext cx="4124325" cy="28002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Break everything down and solve for everything in terms of components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Use the Pythagorean Theorem to find the length of the hypotenuse (the speed)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Use the inverse tangent function to find the angles of approach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and the angle of departure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A7696067-B531-4429-BDB8-8A4D89748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603" y="2655681"/>
                <a:ext cx="4124325" cy="2800236"/>
              </a:xfrm>
              <a:prstGeom prst="rect">
                <a:avLst/>
              </a:prstGeom>
              <a:blipFill>
                <a:blip r:embed="rId8"/>
                <a:stretch>
                  <a:fillRect l="-1331" t="-3268" r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16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C29-9A58-4871-BDC5-A36C637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a Collision Problem</a:t>
            </a:r>
            <a:br>
              <a:rPr lang="en-US" dirty="0"/>
            </a:br>
            <a:r>
              <a:rPr lang="en-US" dirty="0"/>
              <a:t>(The Process)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Solving collision involves three steps, carefully accounting for the factors at play between some initial state and some final state.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up a diagram showing the object bouncing off the surface</a:t>
                </a:r>
              </a:p>
              <a:p>
                <a:pPr marL="914400" lvl="1" indent="-514350"/>
                <a:r>
                  <a:rPr lang="en-US" dirty="0"/>
                  <a:t>Identify the known or unknown </a:t>
                </a:r>
                <a:r>
                  <a:rPr lang="en-US" dirty="0">
                    <a:solidFill>
                      <a:schemeClr val="accent1"/>
                    </a:solidFill>
                  </a:rPr>
                  <a:t>velocities</a:t>
                </a:r>
                <a:r>
                  <a:rPr lang="en-US" dirty="0"/>
                  <a:t> in each state, including magnitudes and directions</a:t>
                </a:r>
              </a:p>
              <a:p>
                <a:pPr marL="914400" lvl="1" indent="-514350"/>
                <a:r>
                  <a:rPr lang="en-US" dirty="0"/>
                  <a:t>Identify the type of collision, and the coefficient of restitution if applicable</a:t>
                </a:r>
              </a:p>
              <a:p>
                <a:pPr marL="914400" lvl="1" indent="-514350"/>
                <a:r>
                  <a:rPr lang="en-US" dirty="0"/>
                  <a:t>Identify the normal and tangential directions in your diagram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the diagram to break down velocities into the normal and tangential components, and use the equations discussed earlier to relate initial and final velocities</a:t>
                </a:r>
              </a:p>
              <a:p>
                <a:pPr marL="914400" lvl="1" indent="-51435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51435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𝑒</m:t>
                    </m:r>
                    <m:r>
                      <a:rPr lang="en-US" i="1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Solve the equations for the unknown quantities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963" t="-2231" r="-1407" b="-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4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769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MA_Template</vt:lpstr>
      <vt:lpstr>Surface Collisions and the Coefficient of Restitution</vt:lpstr>
      <vt:lpstr>Surface Collisions</vt:lpstr>
      <vt:lpstr>The Coefficient of Restitution</vt:lpstr>
      <vt:lpstr>The Coefficient of Restitution and Types of Collisions</vt:lpstr>
      <vt:lpstr>Angled Impacts</vt:lpstr>
      <vt:lpstr>Angled Impacts</vt:lpstr>
      <vt:lpstr>Angled Impacts</vt:lpstr>
      <vt:lpstr>Angled Impacts</vt:lpstr>
      <vt:lpstr>Solving a Collision Problem (The Process)</vt:lpstr>
      <vt:lpstr>Thanks for Watching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24</cp:revision>
  <dcterms:created xsi:type="dcterms:W3CDTF">2020-08-21T15:23:22Z</dcterms:created>
  <dcterms:modified xsi:type="dcterms:W3CDTF">2020-12-30T17:21:50Z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