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20"/>
  </p:notesMasterIdLst>
  <p:sldIdLst>
    <p:sldId id="256" r:id="rId5"/>
    <p:sldId id="288" r:id="rId6"/>
    <p:sldId id="274" r:id="rId7"/>
    <p:sldId id="272" r:id="rId8"/>
    <p:sldId id="273" r:id="rId9"/>
    <p:sldId id="275" r:id="rId10"/>
    <p:sldId id="276" r:id="rId11"/>
    <p:sldId id="277" r:id="rId12"/>
    <p:sldId id="278" r:id="rId13"/>
    <p:sldId id="279" r:id="rId14"/>
    <p:sldId id="280" r:id="rId15"/>
    <p:sldId id="268" r:id="rId16"/>
    <p:sldId id="287" r:id="rId17"/>
    <p:sldId id="258" r:id="rId18"/>
    <p:sldId id="265"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488" autoAdjust="0"/>
    <p:restoredTop sz="54101" autoAdjust="0"/>
  </p:normalViewPr>
  <p:slideViewPr>
    <p:cSldViewPr>
      <p:cViewPr varScale="1">
        <p:scale>
          <a:sx n="90" d="100"/>
          <a:sy n="90" d="100"/>
        </p:scale>
        <p:origin x="1218" y="7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70" d="100"/>
          <a:sy n="70" d="100"/>
        </p:scale>
        <p:origin x="-329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A1AB63-216F-4D5B-8811-CCB935E98D4A}" type="datetimeFigureOut">
              <a:rPr lang="en-US" smtClean="0"/>
              <a:t>12/30/2020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8" name="Slide Number Placeholder 7"/>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71503E-B3EF-424C-B3CC-B319B8E34A61}" type="slidenum">
              <a:rPr lang="en-US" smtClean="0"/>
              <a:t>‹#›</a:t>
            </a:fld>
            <a:endParaRPr lang="en-US" dirty="0"/>
          </a:p>
        </p:txBody>
      </p:sp>
    </p:spTree>
    <p:extLst>
      <p:ext uri="{BB962C8B-B14F-4D97-AF65-F5344CB8AC3E}">
        <p14:creationId xmlns:p14="http://schemas.microsoft.com/office/powerpoint/2010/main" val="1919846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DDDDDD"/>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1470025"/>
          </a:xfrm>
        </p:spPr>
        <p:txBody>
          <a:bodyPr/>
          <a:lstStyle>
            <a:lvl1pP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3051175"/>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4" name="Picture 2" descr="Adaptive Map Logo">
            <a:extLst>
              <a:ext uri="{FF2B5EF4-FFF2-40B4-BE49-F238E27FC236}">
                <a16:creationId xmlns:a16="http://schemas.microsoft.com/office/drawing/2014/main" id="{47EE881C-8EE7-446C-91D5-BB734D80EE0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0" y="5089525"/>
            <a:ext cx="3048000" cy="762000"/>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DEDE0CC1-27C1-4221-84FE-9FC7EEBDE843}"/>
              </a:ext>
            </a:extLst>
          </p:cNvPr>
          <p:cNvSpPr txBox="1">
            <a:spLocks/>
          </p:cNvSpPr>
          <p:nvPr userDrawn="1"/>
        </p:nvSpPr>
        <p:spPr>
          <a:xfrm>
            <a:off x="2019300" y="5943600"/>
            <a:ext cx="5105400" cy="762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400" dirty="0"/>
              <a:t>mechanicsmap.psu.edu</a:t>
            </a:r>
          </a:p>
        </p:txBody>
      </p:sp>
    </p:spTree>
    <p:extLst>
      <p:ext uri="{BB962C8B-B14F-4D97-AF65-F5344CB8AC3E}">
        <p14:creationId xmlns:p14="http://schemas.microsoft.com/office/powerpoint/2010/main" val="250904800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3085812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061013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a:solidFill>
                  <a:schemeClr val="accent1">
                    <a:lumMod val="50000"/>
                  </a:schemeClr>
                </a:solidFill>
              </a:defRPr>
            </a:lvl1pPr>
          </a:lstStyle>
          <a:p>
            <a:fld id="{929262FE-7F58-4A1E-8AF3-5A510A86DEBD}" type="slidenum">
              <a:rPr lang="en-US" smtClean="0"/>
              <a:t>‹#›</a:t>
            </a:fld>
            <a:endParaRPr lang="en-US" dirty="0"/>
          </a:p>
        </p:txBody>
      </p:sp>
    </p:spTree>
    <p:extLst>
      <p:ext uri="{BB962C8B-B14F-4D97-AF65-F5344CB8AC3E}">
        <p14:creationId xmlns:p14="http://schemas.microsoft.com/office/powerpoint/2010/main" val="744047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164321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213380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4285172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1246426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3085011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317707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7316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262FE-7F58-4A1E-8AF3-5A510A86DEBD}" type="slidenum">
              <a:rPr lang="en-US" smtClean="0"/>
              <a:t>‹#›</a:t>
            </a:fld>
            <a:endParaRPr lang="en-US" dirty="0"/>
          </a:p>
        </p:txBody>
      </p:sp>
    </p:spTree>
    <p:extLst>
      <p:ext uri="{BB962C8B-B14F-4D97-AF65-F5344CB8AC3E}">
        <p14:creationId xmlns:p14="http://schemas.microsoft.com/office/powerpoint/2010/main" val="37841054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accent1">
              <a:lumMod val="50000"/>
            </a:schemeClr>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accent1">
              <a:lumMod val="50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accent1">
              <a:lumMod val="50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accent1">
              <a:lumMod val="50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NUL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NUL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NUL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NUL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Particle Collisions in One Dimension</a:t>
            </a:r>
          </a:p>
        </p:txBody>
      </p:sp>
      <p:sp>
        <p:nvSpPr>
          <p:cNvPr id="3" name="Subtitle 2"/>
          <p:cNvSpPr>
            <a:spLocks noGrp="1"/>
          </p:cNvSpPr>
          <p:nvPr>
            <p:ph type="subTitle" idx="1"/>
          </p:nvPr>
        </p:nvSpPr>
        <p:spPr/>
        <p:txBody>
          <a:bodyPr>
            <a:noAutofit/>
          </a:bodyPr>
          <a:lstStyle/>
          <a:p>
            <a:r>
              <a:rPr lang="en-US" sz="2400" dirty="0"/>
              <a:t>Dr. Jacob Moore</a:t>
            </a:r>
          </a:p>
          <a:p>
            <a:r>
              <a:rPr lang="en-US" sz="2400" dirty="0"/>
              <a:t>Associate Professor of Engineering</a:t>
            </a:r>
          </a:p>
          <a:p>
            <a:r>
              <a:rPr lang="en-US" sz="2400" dirty="0"/>
              <a:t>Penn State Mont Alto</a:t>
            </a:r>
          </a:p>
        </p:txBody>
      </p:sp>
    </p:spTree>
    <p:extLst>
      <p:ext uri="{BB962C8B-B14F-4D97-AF65-F5344CB8AC3E}">
        <p14:creationId xmlns:p14="http://schemas.microsoft.com/office/powerpoint/2010/main" val="3080430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152DE-A4D8-42B1-8EC4-D6C759968914}"/>
              </a:ext>
            </a:extLst>
          </p:cNvPr>
          <p:cNvSpPr>
            <a:spLocks noGrp="1"/>
          </p:cNvSpPr>
          <p:nvPr>
            <p:ph type="title"/>
          </p:nvPr>
        </p:nvSpPr>
        <p:spPr/>
        <p:txBody>
          <a:bodyPr/>
          <a:lstStyle/>
          <a:p>
            <a:r>
              <a:rPr lang="en-US" dirty="0"/>
              <a:t>Elastic and Semi-Elastic Collisions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FBC3120-BDE0-4DEF-9FD8-737F64FA3A1A}"/>
                  </a:ext>
                </a:extLst>
              </p:cNvPr>
              <p:cNvSpPr>
                <a:spLocks noGrp="1"/>
              </p:cNvSpPr>
              <p:nvPr>
                <p:ph idx="1"/>
              </p:nvPr>
            </p:nvSpPr>
            <p:spPr>
              <a:xfrm>
                <a:off x="457200" y="1600200"/>
                <a:ext cx="4648200" cy="4525963"/>
              </a:xfrm>
            </p:spPr>
            <p:txBody>
              <a:bodyPr>
                <a:normAutofit fontScale="85000" lnSpcReduction="20000"/>
              </a:bodyPr>
              <a:lstStyle/>
              <a:p>
                <a:r>
                  <a:rPr lang="en-US" dirty="0"/>
                  <a:t>For our last equation, we will use the definition of the coefficient of restitution, which relates velocities in the normal direction.</a:t>
                </a:r>
              </a:p>
              <a:p>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a:rPr>
                        <m:t>𝑒</m:t>
                      </m:r>
                      <m:r>
                        <a:rPr lang="en-US" i="1">
                          <a:latin typeface="Cambria Math"/>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a:rPr>
                                <m:t>𝑣</m:t>
                              </m:r>
                            </m:e>
                            <m:sub>
                              <m:r>
                                <a:rPr lang="en-US" b="0" i="1" smtClean="0">
                                  <a:latin typeface="Cambria Math" panose="02040503050406030204" pitchFamily="18" charset="0"/>
                                </a:rPr>
                                <m:t>𝐴𝐹𝑁</m:t>
                              </m:r>
                            </m:sub>
                          </m:sSub>
                          <m:r>
                            <a:rPr lang="en-US" i="1">
                              <a:latin typeface="Cambria Math"/>
                            </a:rPr>
                            <m:t>−</m:t>
                          </m:r>
                          <m:sSub>
                            <m:sSubPr>
                              <m:ctrlPr>
                                <a:rPr lang="en-US" i="1">
                                  <a:latin typeface="Cambria Math" panose="02040503050406030204" pitchFamily="18" charset="0"/>
                                </a:rPr>
                              </m:ctrlPr>
                            </m:sSubPr>
                            <m:e>
                              <m:r>
                                <a:rPr lang="en-US" i="1">
                                  <a:latin typeface="Cambria Math"/>
                                </a:rPr>
                                <m:t>𝑣</m:t>
                              </m:r>
                            </m:e>
                            <m:sub>
                              <m:r>
                                <a:rPr lang="en-US" b="0" i="1" smtClean="0">
                                  <a:latin typeface="Cambria Math" panose="02040503050406030204" pitchFamily="18" charset="0"/>
                                </a:rPr>
                                <m:t>𝐵𝐹𝑁</m:t>
                              </m:r>
                            </m:sub>
                          </m:sSub>
                        </m:num>
                        <m:den>
                          <m:sSub>
                            <m:sSubPr>
                              <m:ctrlPr>
                                <a:rPr lang="en-US" i="1">
                                  <a:latin typeface="Cambria Math" panose="02040503050406030204" pitchFamily="18" charset="0"/>
                                </a:rPr>
                              </m:ctrlPr>
                            </m:sSubPr>
                            <m:e>
                              <m:r>
                                <a:rPr lang="en-US" i="1">
                                  <a:latin typeface="Cambria Math"/>
                                </a:rPr>
                                <m:t>𝑣</m:t>
                              </m:r>
                            </m:e>
                            <m:sub>
                              <m:r>
                                <a:rPr lang="en-US" b="0" i="1" smtClean="0">
                                  <a:latin typeface="Cambria Math" panose="02040503050406030204" pitchFamily="18" charset="0"/>
                                </a:rPr>
                                <m:t>𝐴𝐼𝑁</m:t>
                              </m:r>
                            </m:sub>
                          </m:sSub>
                          <m:r>
                            <a:rPr lang="en-US" i="1">
                              <a:latin typeface="Cambria Math"/>
                            </a:rPr>
                            <m:t>−</m:t>
                          </m:r>
                          <m:sSub>
                            <m:sSubPr>
                              <m:ctrlPr>
                                <a:rPr lang="en-US" i="1">
                                  <a:latin typeface="Cambria Math" panose="02040503050406030204" pitchFamily="18" charset="0"/>
                                </a:rPr>
                              </m:ctrlPr>
                            </m:sSubPr>
                            <m:e>
                              <m:r>
                                <a:rPr lang="en-US" i="1">
                                  <a:latin typeface="Cambria Math"/>
                                </a:rPr>
                                <m:t>𝑣</m:t>
                              </m:r>
                            </m:e>
                            <m:sub>
                              <m:r>
                                <a:rPr lang="en-US" b="0" i="1" smtClean="0">
                                  <a:latin typeface="Cambria Math" panose="02040503050406030204" pitchFamily="18" charset="0"/>
                                </a:rPr>
                                <m:t>𝐵𝐼𝑁</m:t>
                              </m:r>
                            </m:sub>
                          </m:sSub>
                        </m:den>
                      </m:f>
                    </m:oMath>
                  </m:oMathPara>
                </a14:m>
                <a:endParaRPr lang="en-US" dirty="0"/>
              </a:p>
              <a:p>
                <a:pPr marL="0" indent="0">
                  <a:buNone/>
                </a:pPr>
                <a:endParaRPr lang="en-US" dirty="0"/>
              </a:p>
              <a:p>
                <a:r>
                  <a:rPr lang="en-US" dirty="0"/>
                  <a:t>For elastic collisions, remember that </a:t>
                </a:r>
                <a14:m>
                  <m:oMath xmlns:m="http://schemas.openxmlformats.org/officeDocument/2006/math">
                    <m:r>
                      <a:rPr lang="en-US" i="1">
                        <a:latin typeface="Cambria Math"/>
                      </a:rPr>
                      <m:t>𝑒</m:t>
                    </m:r>
                  </m:oMath>
                </a14:m>
                <a:r>
                  <a:rPr lang="en-US" dirty="0"/>
                  <a:t> is equal to one.</a:t>
                </a:r>
              </a:p>
            </p:txBody>
          </p:sp>
        </mc:Choice>
        <mc:Fallback xmlns="">
          <p:sp>
            <p:nvSpPr>
              <p:cNvPr id="3" name="Content Placeholder 2">
                <a:extLst>
                  <a:ext uri="{FF2B5EF4-FFF2-40B4-BE49-F238E27FC236}">
                    <a16:creationId xmlns:a16="http://schemas.microsoft.com/office/drawing/2014/main" id="{2FBC3120-BDE0-4DEF-9FD8-737F64FA3A1A}"/>
                  </a:ext>
                </a:extLst>
              </p:cNvPr>
              <p:cNvSpPr>
                <a:spLocks noGrp="1" noRot="1" noChangeAspect="1" noMove="1" noResize="1" noEditPoints="1" noAdjustHandles="1" noChangeArrowheads="1" noChangeShapeType="1" noTextEdit="1"/>
              </p:cNvSpPr>
              <p:nvPr>
                <p:ph idx="1"/>
              </p:nvPr>
            </p:nvSpPr>
            <p:spPr>
              <a:xfrm>
                <a:off x="457200" y="1600200"/>
                <a:ext cx="4648200" cy="4525963"/>
              </a:xfrm>
              <a:blipFill>
                <a:blip r:embed="rId2"/>
                <a:stretch>
                  <a:fillRect l="-2228" t="-2830" r="-3670" b="-1078"/>
                </a:stretch>
              </a:blipFill>
            </p:spPr>
            <p:txBody>
              <a:bodyPr/>
              <a:lstStyle/>
              <a:p>
                <a:r>
                  <a:rPr lang="en-US">
                    <a:noFill/>
                  </a:rPr>
                  <a:t> </a:t>
                </a:r>
              </a:p>
            </p:txBody>
          </p:sp>
        </mc:Fallback>
      </mc:AlternateContent>
      <p:pic>
        <p:nvPicPr>
          <p:cNvPr id="4" name="Picture 2" descr="C:\Users\jpm46\AppData\Local\Microsoft\Windows\Temporary Internet Files\Content.IE5\Y06HFN5H\MC900437064[1].png">
            <a:extLst>
              <a:ext uri="{FF2B5EF4-FFF2-40B4-BE49-F238E27FC236}">
                <a16:creationId xmlns:a16="http://schemas.microsoft.com/office/drawing/2014/main" id="{859480F2-C547-4289-922C-A45B61EBED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500" y="2792188"/>
            <a:ext cx="17145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Users\jpm46\AppData\Local\Microsoft\Windows\Temporary Internet Files\Content.IE5\YJ36DO3V\MC900437057[1].png">
            <a:extLst>
              <a:ext uri="{FF2B5EF4-FFF2-40B4-BE49-F238E27FC236}">
                <a16:creationId xmlns:a16="http://schemas.microsoft.com/office/drawing/2014/main" id="{9BFFB93B-2718-4845-863F-C45D3EFCAF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3962400"/>
            <a:ext cx="1714500" cy="171450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EF24E36A-44FF-4A6D-B232-605226C143FE}"/>
              </a:ext>
            </a:extLst>
          </p:cNvPr>
          <p:cNvCxnSpPr/>
          <p:nvPr/>
        </p:nvCxnSpPr>
        <p:spPr>
          <a:xfrm flipV="1">
            <a:off x="6868886" y="3162301"/>
            <a:ext cx="511629" cy="1012371"/>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cxnSp>
        <p:nvCxnSpPr>
          <p:cNvPr id="7" name="Straight Arrow Connector 6">
            <a:extLst>
              <a:ext uri="{FF2B5EF4-FFF2-40B4-BE49-F238E27FC236}">
                <a16:creationId xmlns:a16="http://schemas.microsoft.com/office/drawing/2014/main" id="{B4F2FCF5-1F92-4D3E-9814-0A4C25FA29DE}"/>
              </a:ext>
            </a:extLst>
          </p:cNvPr>
          <p:cNvCxnSpPr/>
          <p:nvPr/>
        </p:nvCxnSpPr>
        <p:spPr>
          <a:xfrm rot="10800000" flipV="1">
            <a:off x="6346371" y="4207330"/>
            <a:ext cx="511629" cy="1012371"/>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cxnSp>
        <p:nvCxnSpPr>
          <p:cNvPr id="8" name="Straight Arrow Connector 7">
            <a:extLst>
              <a:ext uri="{FF2B5EF4-FFF2-40B4-BE49-F238E27FC236}">
                <a16:creationId xmlns:a16="http://schemas.microsoft.com/office/drawing/2014/main" id="{7DB91081-4CAD-44C1-BBBD-2E947568D151}"/>
              </a:ext>
            </a:extLst>
          </p:cNvPr>
          <p:cNvCxnSpPr/>
          <p:nvPr/>
        </p:nvCxnSpPr>
        <p:spPr>
          <a:xfrm flipV="1">
            <a:off x="5448300" y="4686304"/>
            <a:ext cx="1123950" cy="5987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2E9A225-51AE-490F-8D02-5CD183E4BFC2}"/>
              </a:ext>
            </a:extLst>
          </p:cNvPr>
          <p:cNvCxnSpPr/>
          <p:nvPr/>
        </p:nvCxnSpPr>
        <p:spPr>
          <a:xfrm>
            <a:off x="6626677" y="4740732"/>
            <a:ext cx="345623" cy="10885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AB6A8DF-DF4A-4780-851F-11D5AD915F16}"/>
              </a:ext>
            </a:extLst>
          </p:cNvPr>
          <p:cNvCxnSpPr/>
          <p:nvPr/>
        </p:nvCxnSpPr>
        <p:spPr>
          <a:xfrm flipV="1">
            <a:off x="7143750" y="3565072"/>
            <a:ext cx="1031423" cy="1034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BCE9671-B4B5-4873-8AA0-7C812AB5EB78}"/>
              </a:ext>
            </a:extLst>
          </p:cNvPr>
          <p:cNvCxnSpPr/>
          <p:nvPr/>
        </p:nvCxnSpPr>
        <p:spPr>
          <a:xfrm>
            <a:off x="6346370" y="2827568"/>
            <a:ext cx="745673" cy="8218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029EFF3-6EE0-4959-B00E-C150747F177B}"/>
              </a:ext>
            </a:extLst>
          </p:cNvPr>
          <p:cNvCxnSpPr/>
          <p:nvPr/>
        </p:nvCxnSpPr>
        <p:spPr>
          <a:xfrm flipV="1">
            <a:off x="7505700" y="2334988"/>
            <a:ext cx="293914" cy="6096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C460A993-BE0E-49BC-A008-4780F8B633DD}"/>
              </a:ext>
            </a:extLst>
          </p:cNvPr>
          <p:cNvCxnSpPr/>
          <p:nvPr/>
        </p:nvCxnSpPr>
        <p:spPr>
          <a:xfrm>
            <a:off x="6972300" y="4234546"/>
            <a:ext cx="1202873" cy="58510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4" name="TextBox 13">
            <a:extLst>
              <a:ext uri="{FF2B5EF4-FFF2-40B4-BE49-F238E27FC236}">
                <a16:creationId xmlns:a16="http://schemas.microsoft.com/office/drawing/2014/main" id="{04180AB9-5D47-465B-BF8C-504CDE615004}"/>
              </a:ext>
            </a:extLst>
          </p:cNvPr>
          <p:cNvSpPr txBox="1"/>
          <p:nvPr/>
        </p:nvSpPr>
        <p:spPr>
          <a:xfrm>
            <a:off x="7712530" y="1953988"/>
            <a:ext cx="306494" cy="369332"/>
          </a:xfrm>
          <a:prstGeom prst="rect">
            <a:avLst/>
          </a:prstGeom>
          <a:noFill/>
        </p:spPr>
        <p:txBody>
          <a:bodyPr wrap="none" rtlCol="0">
            <a:spAutoFit/>
          </a:bodyPr>
          <a:lstStyle/>
          <a:p>
            <a:r>
              <a:rPr lang="en-US" dirty="0"/>
              <a:t>n</a:t>
            </a:r>
          </a:p>
        </p:txBody>
      </p:sp>
      <p:sp>
        <p:nvSpPr>
          <p:cNvPr id="15" name="TextBox 14">
            <a:extLst>
              <a:ext uri="{FF2B5EF4-FFF2-40B4-BE49-F238E27FC236}">
                <a16:creationId xmlns:a16="http://schemas.microsoft.com/office/drawing/2014/main" id="{DBCB1057-E29F-4C08-AE51-1BFDB2933DDF}"/>
              </a:ext>
            </a:extLst>
          </p:cNvPr>
          <p:cNvSpPr txBox="1"/>
          <p:nvPr/>
        </p:nvSpPr>
        <p:spPr>
          <a:xfrm>
            <a:off x="8192739" y="4506688"/>
            <a:ext cx="261610" cy="369332"/>
          </a:xfrm>
          <a:prstGeom prst="rect">
            <a:avLst/>
          </a:prstGeom>
          <a:noFill/>
        </p:spPr>
        <p:txBody>
          <a:bodyPr wrap="none" rtlCol="0">
            <a:spAutoFit/>
          </a:bodyPr>
          <a:lstStyle/>
          <a:p>
            <a:r>
              <a:rPr lang="en-US" dirty="0"/>
              <a:t>t</a:t>
            </a:r>
          </a:p>
        </p:txBody>
      </p:sp>
      <p:cxnSp>
        <p:nvCxnSpPr>
          <p:cNvPr id="16" name="Straight Connector 15">
            <a:extLst>
              <a:ext uri="{FF2B5EF4-FFF2-40B4-BE49-F238E27FC236}">
                <a16:creationId xmlns:a16="http://schemas.microsoft.com/office/drawing/2014/main" id="{FFB93FDF-1204-4B9B-A969-2FB412C95D4D}"/>
              </a:ext>
            </a:extLst>
          </p:cNvPr>
          <p:cNvCxnSpPr>
            <a:cxnSpLocks/>
          </p:cNvCxnSpPr>
          <p:nvPr/>
        </p:nvCxnSpPr>
        <p:spPr>
          <a:xfrm>
            <a:off x="5448300" y="3493532"/>
            <a:ext cx="3554186" cy="172616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7" name="TextBox 16">
            <a:extLst>
              <a:ext uri="{FF2B5EF4-FFF2-40B4-BE49-F238E27FC236}">
                <a16:creationId xmlns:a16="http://schemas.microsoft.com/office/drawing/2014/main" id="{625FE47C-8187-4D54-A97D-E3CF0978903E}"/>
              </a:ext>
            </a:extLst>
          </p:cNvPr>
          <p:cNvSpPr txBox="1"/>
          <p:nvPr/>
        </p:nvSpPr>
        <p:spPr>
          <a:xfrm rot="1574296">
            <a:off x="7297656" y="4881029"/>
            <a:ext cx="1779526" cy="369332"/>
          </a:xfrm>
          <a:prstGeom prst="rect">
            <a:avLst/>
          </a:prstGeom>
          <a:noFill/>
        </p:spPr>
        <p:txBody>
          <a:bodyPr wrap="none" rtlCol="0">
            <a:spAutoFit/>
          </a:bodyPr>
          <a:lstStyle/>
          <a:p>
            <a:r>
              <a:rPr lang="en-US" dirty="0"/>
              <a:t>Plane of Contact</a:t>
            </a:r>
          </a:p>
        </p:txBody>
      </p:sp>
    </p:spTree>
    <p:extLst>
      <p:ext uri="{BB962C8B-B14F-4D97-AF65-F5344CB8AC3E}">
        <p14:creationId xmlns:p14="http://schemas.microsoft.com/office/powerpoint/2010/main" val="2571273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152DE-A4D8-42B1-8EC4-D6C759968914}"/>
              </a:ext>
            </a:extLst>
          </p:cNvPr>
          <p:cNvSpPr>
            <a:spLocks noGrp="1"/>
          </p:cNvSpPr>
          <p:nvPr>
            <p:ph type="title"/>
          </p:nvPr>
        </p:nvSpPr>
        <p:spPr/>
        <p:txBody>
          <a:bodyPr/>
          <a:lstStyle/>
          <a:p>
            <a:r>
              <a:rPr lang="en-US" dirty="0"/>
              <a:t>Elastic and Semi-Elastic Collisions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FBC3120-BDE0-4DEF-9FD8-737F64FA3A1A}"/>
                  </a:ext>
                </a:extLst>
              </p:cNvPr>
              <p:cNvSpPr>
                <a:spLocks noGrp="1"/>
              </p:cNvSpPr>
              <p:nvPr>
                <p:ph idx="1"/>
              </p:nvPr>
            </p:nvSpPr>
            <p:spPr>
              <a:xfrm>
                <a:off x="457200" y="1600200"/>
                <a:ext cx="4648200" cy="4525963"/>
              </a:xfrm>
            </p:spPr>
            <p:txBody>
              <a:bodyPr>
                <a:normAutofit fontScale="85000" lnSpcReduction="20000"/>
              </a:bodyPr>
              <a:lstStyle/>
              <a:p>
                <a:r>
                  <a:rPr lang="en-US" dirty="0"/>
                  <a:t>Pulling it all together…</a:t>
                </a:r>
              </a:p>
              <a:p>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𝐴</m:t>
                          </m:r>
                        </m:sub>
                      </m:sSub>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𝐴𝑓𝑁</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𝐵</m:t>
                          </m:r>
                        </m:sub>
                      </m:sSub>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𝐵𝑓𝑁</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𝐴</m:t>
                          </m:r>
                        </m:sub>
                      </m:sSub>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𝐴𝑖𝑁</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𝐵</m:t>
                          </m:r>
                        </m:sub>
                      </m:sSub>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𝐵𝑖𝑁</m:t>
                          </m:r>
                        </m:sub>
                      </m:sSub>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𝐴𝐹𝑇</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𝐴𝐼𝑇</m:t>
                          </m:r>
                        </m:sub>
                      </m:sSub>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𝐵𝐹𝑇</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𝐵𝐼𝑇</m:t>
                          </m:r>
                        </m:sub>
                      </m:sSub>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a:rPr>
                        <m:t>𝑒</m:t>
                      </m:r>
                      <m:r>
                        <a:rPr lang="en-US" i="1">
                          <a:latin typeface="Cambria Math"/>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a:rPr>
                                <m:t>𝑣</m:t>
                              </m:r>
                            </m:e>
                            <m:sub>
                              <m:r>
                                <a:rPr lang="en-US" i="1">
                                  <a:latin typeface="Cambria Math" panose="02040503050406030204" pitchFamily="18" charset="0"/>
                                </a:rPr>
                                <m:t>𝐴𝐹𝑁</m:t>
                              </m:r>
                            </m:sub>
                          </m:sSub>
                          <m:r>
                            <a:rPr lang="en-US" i="1">
                              <a:latin typeface="Cambria Math"/>
                            </a:rPr>
                            <m:t>−</m:t>
                          </m:r>
                          <m:sSub>
                            <m:sSubPr>
                              <m:ctrlPr>
                                <a:rPr lang="en-US" i="1">
                                  <a:latin typeface="Cambria Math" panose="02040503050406030204" pitchFamily="18" charset="0"/>
                                </a:rPr>
                              </m:ctrlPr>
                            </m:sSubPr>
                            <m:e>
                              <m:r>
                                <a:rPr lang="en-US" i="1">
                                  <a:latin typeface="Cambria Math"/>
                                </a:rPr>
                                <m:t>𝑣</m:t>
                              </m:r>
                            </m:e>
                            <m:sub>
                              <m:r>
                                <a:rPr lang="en-US" i="1">
                                  <a:latin typeface="Cambria Math" panose="02040503050406030204" pitchFamily="18" charset="0"/>
                                </a:rPr>
                                <m:t>𝐵𝐹𝑁</m:t>
                              </m:r>
                            </m:sub>
                          </m:sSub>
                        </m:num>
                        <m:den>
                          <m:sSub>
                            <m:sSubPr>
                              <m:ctrlPr>
                                <a:rPr lang="en-US" i="1">
                                  <a:latin typeface="Cambria Math" panose="02040503050406030204" pitchFamily="18" charset="0"/>
                                </a:rPr>
                              </m:ctrlPr>
                            </m:sSubPr>
                            <m:e>
                              <m:r>
                                <a:rPr lang="en-US" i="1">
                                  <a:latin typeface="Cambria Math"/>
                                </a:rPr>
                                <m:t>𝑣</m:t>
                              </m:r>
                            </m:e>
                            <m:sub>
                              <m:r>
                                <a:rPr lang="en-US" i="1">
                                  <a:latin typeface="Cambria Math" panose="02040503050406030204" pitchFamily="18" charset="0"/>
                                </a:rPr>
                                <m:t>𝐴𝐼𝑁</m:t>
                              </m:r>
                            </m:sub>
                          </m:sSub>
                          <m:r>
                            <a:rPr lang="en-US" i="1">
                              <a:latin typeface="Cambria Math"/>
                            </a:rPr>
                            <m:t>−</m:t>
                          </m:r>
                          <m:sSub>
                            <m:sSubPr>
                              <m:ctrlPr>
                                <a:rPr lang="en-US" i="1">
                                  <a:latin typeface="Cambria Math" panose="02040503050406030204" pitchFamily="18" charset="0"/>
                                </a:rPr>
                              </m:ctrlPr>
                            </m:sSubPr>
                            <m:e>
                              <m:r>
                                <a:rPr lang="en-US" i="1">
                                  <a:latin typeface="Cambria Math"/>
                                </a:rPr>
                                <m:t>𝑣</m:t>
                              </m:r>
                            </m:e>
                            <m:sub>
                              <m:r>
                                <a:rPr lang="en-US" i="1">
                                  <a:latin typeface="Cambria Math" panose="02040503050406030204" pitchFamily="18" charset="0"/>
                                </a:rPr>
                                <m:t>𝐵𝐼𝑁</m:t>
                              </m:r>
                            </m:sub>
                          </m:sSub>
                        </m:den>
                      </m:f>
                    </m:oMath>
                  </m:oMathPara>
                </a14:m>
                <a:endParaRPr lang="en-US" dirty="0"/>
              </a:p>
            </p:txBody>
          </p:sp>
        </mc:Choice>
        <mc:Fallback xmlns="">
          <p:sp>
            <p:nvSpPr>
              <p:cNvPr id="3" name="Content Placeholder 2">
                <a:extLst>
                  <a:ext uri="{FF2B5EF4-FFF2-40B4-BE49-F238E27FC236}">
                    <a16:creationId xmlns:a16="http://schemas.microsoft.com/office/drawing/2014/main" id="{2FBC3120-BDE0-4DEF-9FD8-737F64FA3A1A}"/>
                  </a:ext>
                </a:extLst>
              </p:cNvPr>
              <p:cNvSpPr>
                <a:spLocks noGrp="1" noRot="1" noChangeAspect="1" noMove="1" noResize="1" noEditPoints="1" noAdjustHandles="1" noChangeArrowheads="1" noChangeShapeType="1" noTextEdit="1"/>
              </p:cNvSpPr>
              <p:nvPr>
                <p:ph idx="1"/>
              </p:nvPr>
            </p:nvSpPr>
            <p:spPr>
              <a:xfrm>
                <a:off x="457200" y="1600200"/>
                <a:ext cx="4648200" cy="4525963"/>
              </a:xfrm>
              <a:blipFill>
                <a:blip r:embed="rId2"/>
                <a:stretch>
                  <a:fillRect l="-2228" t="-2830"/>
                </a:stretch>
              </a:blipFill>
            </p:spPr>
            <p:txBody>
              <a:bodyPr/>
              <a:lstStyle/>
              <a:p>
                <a:r>
                  <a:rPr lang="en-US">
                    <a:noFill/>
                  </a:rPr>
                  <a:t> </a:t>
                </a:r>
              </a:p>
            </p:txBody>
          </p:sp>
        </mc:Fallback>
      </mc:AlternateContent>
      <p:pic>
        <p:nvPicPr>
          <p:cNvPr id="4" name="Picture 2" descr="C:\Users\jpm46\AppData\Local\Microsoft\Windows\Temporary Internet Files\Content.IE5\Y06HFN5H\MC900437064[1].png">
            <a:extLst>
              <a:ext uri="{FF2B5EF4-FFF2-40B4-BE49-F238E27FC236}">
                <a16:creationId xmlns:a16="http://schemas.microsoft.com/office/drawing/2014/main" id="{859480F2-C547-4289-922C-A45B61EBED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500" y="2792188"/>
            <a:ext cx="17145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Users\jpm46\AppData\Local\Microsoft\Windows\Temporary Internet Files\Content.IE5\YJ36DO3V\MC900437057[1].png">
            <a:extLst>
              <a:ext uri="{FF2B5EF4-FFF2-40B4-BE49-F238E27FC236}">
                <a16:creationId xmlns:a16="http://schemas.microsoft.com/office/drawing/2014/main" id="{9BFFB93B-2718-4845-863F-C45D3EFCAF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3962400"/>
            <a:ext cx="1714500" cy="171450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EF24E36A-44FF-4A6D-B232-605226C143FE}"/>
              </a:ext>
            </a:extLst>
          </p:cNvPr>
          <p:cNvCxnSpPr/>
          <p:nvPr/>
        </p:nvCxnSpPr>
        <p:spPr>
          <a:xfrm flipV="1">
            <a:off x="6868886" y="3162301"/>
            <a:ext cx="511629" cy="1012371"/>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cxnSp>
        <p:nvCxnSpPr>
          <p:cNvPr id="7" name="Straight Arrow Connector 6">
            <a:extLst>
              <a:ext uri="{FF2B5EF4-FFF2-40B4-BE49-F238E27FC236}">
                <a16:creationId xmlns:a16="http://schemas.microsoft.com/office/drawing/2014/main" id="{B4F2FCF5-1F92-4D3E-9814-0A4C25FA29DE}"/>
              </a:ext>
            </a:extLst>
          </p:cNvPr>
          <p:cNvCxnSpPr/>
          <p:nvPr/>
        </p:nvCxnSpPr>
        <p:spPr>
          <a:xfrm rot="10800000" flipV="1">
            <a:off x="6346371" y="4207330"/>
            <a:ext cx="511629" cy="1012371"/>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cxnSp>
        <p:nvCxnSpPr>
          <p:cNvPr id="8" name="Straight Arrow Connector 7">
            <a:extLst>
              <a:ext uri="{FF2B5EF4-FFF2-40B4-BE49-F238E27FC236}">
                <a16:creationId xmlns:a16="http://schemas.microsoft.com/office/drawing/2014/main" id="{7DB91081-4CAD-44C1-BBBD-2E947568D151}"/>
              </a:ext>
            </a:extLst>
          </p:cNvPr>
          <p:cNvCxnSpPr/>
          <p:nvPr/>
        </p:nvCxnSpPr>
        <p:spPr>
          <a:xfrm flipV="1">
            <a:off x="5448300" y="4686304"/>
            <a:ext cx="1123950" cy="5987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2E9A225-51AE-490F-8D02-5CD183E4BFC2}"/>
              </a:ext>
            </a:extLst>
          </p:cNvPr>
          <p:cNvCxnSpPr/>
          <p:nvPr/>
        </p:nvCxnSpPr>
        <p:spPr>
          <a:xfrm>
            <a:off x="6626677" y="4740732"/>
            <a:ext cx="345623" cy="10885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AB6A8DF-DF4A-4780-851F-11D5AD915F16}"/>
              </a:ext>
            </a:extLst>
          </p:cNvPr>
          <p:cNvCxnSpPr/>
          <p:nvPr/>
        </p:nvCxnSpPr>
        <p:spPr>
          <a:xfrm flipV="1">
            <a:off x="7143750" y="3565072"/>
            <a:ext cx="1031423" cy="1034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BCE9671-B4B5-4873-8AA0-7C812AB5EB78}"/>
              </a:ext>
            </a:extLst>
          </p:cNvPr>
          <p:cNvCxnSpPr/>
          <p:nvPr/>
        </p:nvCxnSpPr>
        <p:spPr>
          <a:xfrm>
            <a:off x="6346370" y="2827568"/>
            <a:ext cx="745673" cy="8218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029EFF3-6EE0-4959-B00E-C150747F177B}"/>
              </a:ext>
            </a:extLst>
          </p:cNvPr>
          <p:cNvCxnSpPr/>
          <p:nvPr/>
        </p:nvCxnSpPr>
        <p:spPr>
          <a:xfrm flipV="1">
            <a:off x="7505700" y="2334988"/>
            <a:ext cx="293914" cy="6096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C460A993-BE0E-49BC-A008-4780F8B633DD}"/>
              </a:ext>
            </a:extLst>
          </p:cNvPr>
          <p:cNvCxnSpPr/>
          <p:nvPr/>
        </p:nvCxnSpPr>
        <p:spPr>
          <a:xfrm>
            <a:off x="6972300" y="4234546"/>
            <a:ext cx="1202873" cy="58510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4" name="TextBox 13">
            <a:extLst>
              <a:ext uri="{FF2B5EF4-FFF2-40B4-BE49-F238E27FC236}">
                <a16:creationId xmlns:a16="http://schemas.microsoft.com/office/drawing/2014/main" id="{04180AB9-5D47-465B-BF8C-504CDE615004}"/>
              </a:ext>
            </a:extLst>
          </p:cNvPr>
          <p:cNvSpPr txBox="1"/>
          <p:nvPr/>
        </p:nvSpPr>
        <p:spPr>
          <a:xfrm>
            <a:off x="7712530" y="1953988"/>
            <a:ext cx="306494" cy="369332"/>
          </a:xfrm>
          <a:prstGeom prst="rect">
            <a:avLst/>
          </a:prstGeom>
          <a:noFill/>
        </p:spPr>
        <p:txBody>
          <a:bodyPr wrap="none" rtlCol="0">
            <a:spAutoFit/>
          </a:bodyPr>
          <a:lstStyle/>
          <a:p>
            <a:r>
              <a:rPr lang="en-US" dirty="0"/>
              <a:t>n</a:t>
            </a:r>
          </a:p>
        </p:txBody>
      </p:sp>
      <p:sp>
        <p:nvSpPr>
          <p:cNvPr id="15" name="TextBox 14">
            <a:extLst>
              <a:ext uri="{FF2B5EF4-FFF2-40B4-BE49-F238E27FC236}">
                <a16:creationId xmlns:a16="http://schemas.microsoft.com/office/drawing/2014/main" id="{DBCB1057-E29F-4C08-AE51-1BFDB2933DDF}"/>
              </a:ext>
            </a:extLst>
          </p:cNvPr>
          <p:cNvSpPr txBox="1"/>
          <p:nvPr/>
        </p:nvSpPr>
        <p:spPr>
          <a:xfrm>
            <a:off x="8192739" y="4506688"/>
            <a:ext cx="261610" cy="369332"/>
          </a:xfrm>
          <a:prstGeom prst="rect">
            <a:avLst/>
          </a:prstGeom>
          <a:noFill/>
        </p:spPr>
        <p:txBody>
          <a:bodyPr wrap="none" rtlCol="0">
            <a:spAutoFit/>
          </a:bodyPr>
          <a:lstStyle/>
          <a:p>
            <a:r>
              <a:rPr lang="en-US" dirty="0"/>
              <a:t>t</a:t>
            </a:r>
          </a:p>
        </p:txBody>
      </p:sp>
      <p:cxnSp>
        <p:nvCxnSpPr>
          <p:cNvPr id="16" name="Straight Connector 15">
            <a:extLst>
              <a:ext uri="{FF2B5EF4-FFF2-40B4-BE49-F238E27FC236}">
                <a16:creationId xmlns:a16="http://schemas.microsoft.com/office/drawing/2014/main" id="{FFB93FDF-1204-4B9B-A969-2FB412C95D4D}"/>
              </a:ext>
            </a:extLst>
          </p:cNvPr>
          <p:cNvCxnSpPr>
            <a:cxnSpLocks/>
          </p:cNvCxnSpPr>
          <p:nvPr/>
        </p:nvCxnSpPr>
        <p:spPr>
          <a:xfrm>
            <a:off x="5448300" y="3493532"/>
            <a:ext cx="3554186" cy="172616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7" name="TextBox 16">
            <a:extLst>
              <a:ext uri="{FF2B5EF4-FFF2-40B4-BE49-F238E27FC236}">
                <a16:creationId xmlns:a16="http://schemas.microsoft.com/office/drawing/2014/main" id="{625FE47C-8187-4D54-A97D-E3CF0978903E}"/>
              </a:ext>
            </a:extLst>
          </p:cNvPr>
          <p:cNvSpPr txBox="1"/>
          <p:nvPr/>
        </p:nvSpPr>
        <p:spPr>
          <a:xfrm rot="1574296">
            <a:off x="7297656" y="4881029"/>
            <a:ext cx="1779526" cy="369332"/>
          </a:xfrm>
          <a:prstGeom prst="rect">
            <a:avLst/>
          </a:prstGeom>
          <a:noFill/>
        </p:spPr>
        <p:txBody>
          <a:bodyPr wrap="none" rtlCol="0">
            <a:spAutoFit/>
          </a:bodyPr>
          <a:lstStyle/>
          <a:p>
            <a:r>
              <a:rPr lang="en-US" dirty="0"/>
              <a:t>Plane of Contact</a:t>
            </a:r>
          </a:p>
        </p:txBody>
      </p:sp>
    </p:spTree>
    <p:extLst>
      <p:ext uri="{BB962C8B-B14F-4D97-AF65-F5344CB8AC3E}">
        <p14:creationId xmlns:p14="http://schemas.microsoft.com/office/powerpoint/2010/main" val="3907214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07C29-9A58-4871-BDC5-A36C637901C2}"/>
              </a:ext>
            </a:extLst>
          </p:cNvPr>
          <p:cNvSpPr>
            <a:spLocks noGrp="1"/>
          </p:cNvSpPr>
          <p:nvPr>
            <p:ph type="title"/>
          </p:nvPr>
        </p:nvSpPr>
        <p:spPr/>
        <p:txBody>
          <a:bodyPr>
            <a:normAutofit fontScale="90000"/>
          </a:bodyPr>
          <a:lstStyle/>
          <a:p>
            <a:r>
              <a:rPr lang="en-US" dirty="0"/>
              <a:t>Solving a Collision Problem</a:t>
            </a:r>
            <a:br>
              <a:rPr lang="en-US" dirty="0"/>
            </a:br>
            <a:r>
              <a:rPr lang="en-US" dirty="0"/>
              <a:t>(The Process)</a:t>
            </a:r>
          </a:p>
        </p:txBody>
      </p:sp>
      <p:sp>
        <p:nvSpPr>
          <p:cNvPr id="3" name="Content Placeholder 2">
            <a:extLst>
              <a:ext uri="{FF2B5EF4-FFF2-40B4-BE49-F238E27FC236}">
                <a16:creationId xmlns:a16="http://schemas.microsoft.com/office/drawing/2014/main" id="{A0280897-CDB5-4D78-9300-B055EC7031D9}"/>
              </a:ext>
            </a:extLst>
          </p:cNvPr>
          <p:cNvSpPr>
            <a:spLocks noGrp="1"/>
          </p:cNvSpPr>
          <p:nvPr>
            <p:ph idx="1"/>
          </p:nvPr>
        </p:nvSpPr>
        <p:spPr>
          <a:xfrm>
            <a:off x="457200" y="1600200"/>
            <a:ext cx="8229600" cy="4648200"/>
          </a:xfrm>
        </p:spPr>
        <p:txBody>
          <a:bodyPr>
            <a:normAutofit fontScale="70000" lnSpcReduction="20000"/>
          </a:bodyPr>
          <a:lstStyle/>
          <a:p>
            <a:r>
              <a:rPr lang="en-US" dirty="0"/>
              <a:t>Solving collision involves three steps, carefully accounting for the factors at play between some initial state and some final state.</a:t>
            </a:r>
          </a:p>
          <a:p>
            <a:pPr marL="514350" indent="-514350">
              <a:buFont typeface="+mj-lt"/>
              <a:buAutoNum type="arabicPeriod"/>
            </a:pPr>
            <a:r>
              <a:rPr lang="en-US" dirty="0"/>
              <a:t>Set up a diagram showing the initial and final velocities of the two particles both before and after the impact.</a:t>
            </a:r>
          </a:p>
          <a:p>
            <a:pPr marL="914400" lvl="1" indent="-514350"/>
            <a:r>
              <a:rPr lang="en-US" dirty="0"/>
              <a:t>Identify the known or unknown </a:t>
            </a:r>
            <a:r>
              <a:rPr lang="en-US" dirty="0">
                <a:solidFill>
                  <a:schemeClr val="accent1"/>
                </a:solidFill>
              </a:rPr>
              <a:t>velocities</a:t>
            </a:r>
            <a:r>
              <a:rPr lang="en-US" dirty="0"/>
              <a:t> in each state</a:t>
            </a:r>
          </a:p>
          <a:p>
            <a:pPr marL="914400" lvl="1" indent="-514350"/>
            <a:r>
              <a:rPr lang="en-US" dirty="0"/>
              <a:t>Identify the type of collision, and the coefficient of restitution if applicable</a:t>
            </a:r>
          </a:p>
          <a:p>
            <a:pPr marL="914400" lvl="1" indent="-514350"/>
            <a:r>
              <a:rPr lang="en-US" dirty="0"/>
              <a:t>Label the normal and tangential directions for all elastic and semi-elastic collisions</a:t>
            </a:r>
          </a:p>
          <a:p>
            <a:pPr marL="514350" indent="-514350">
              <a:buFont typeface="+mj-lt"/>
              <a:buAutoNum type="arabicPeriod"/>
            </a:pPr>
            <a:r>
              <a:rPr lang="en-US" dirty="0"/>
              <a:t>Use the diagram to put together the conservation of momentum equation(s) along with the other appropriate equation for the collision type.</a:t>
            </a:r>
          </a:p>
          <a:p>
            <a:pPr marL="914400" lvl="1" indent="-514350"/>
            <a:r>
              <a:rPr lang="en-US" dirty="0"/>
              <a:t>You will need to break all know velocities into component directions</a:t>
            </a:r>
          </a:p>
          <a:p>
            <a:pPr marL="514350" indent="-514350">
              <a:buFont typeface="+mj-lt"/>
              <a:buAutoNum type="arabicPeriod"/>
            </a:pPr>
            <a:r>
              <a:rPr lang="en-US" dirty="0"/>
              <a:t>Solve the equations for the unknown quantities</a:t>
            </a:r>
          </a:p>
          <a:p>
            <a:pPr marL="514350" indent="-514350">
              <a:buFont typeface="+mj-lt"/>
              <a:buAutoNum type="arabicPeriod"/>
            </a:pPr>
            <a:endParaRPr lang="en-US" dirty="0"/>
          </a:p>
        </p:txBody>
      </p:sp>
    </p:spTree>
    <p:extLst>
      <p:ext uri="{BB962C8B-B14F-4D97-AF65-F5344CB8AC3E}">
        <p14:creationId xmlns:p14="http://schemas.microsoft.com/office/powerpoint/2010/main" val="2175471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Thanks for Watching</a:t>
            </a:r>
          </a:p>
        </p:txBody>
      </p:sp>
      <p:sp>
        <p:nvSpPr>
          <p:cNvPr id="3" name="Subtitle 2"/>
          <p:cNvSpPr>
            <a:spLocks noGrp="1"/>
          </p:cNvSpPr>
          <p:nvPr>
            <p:ph type="subTitle" idx="1"/>
          </p:nvPr>
        </p:nvSpPr>
        <p:spPr/>
        <p:txBody>
          <a:bodyPr/>
          <a:lstStyle/>
          <a:p>
            <a:r>
              <a:rPr lang="en-US" dirty="0"/>
              <a:t>See other engineering mechanics videos and access the full tool at…</a:t>
            </a:r>
          </a:p>
        </p:txBody>
      </p:sp>
    </p:spTree>
    <p:extLst>
      <p:ext uri="{BB962C8B-B14F-4D97-AF65-F5344CB8AC3E}">
        <p14:creationId xmlns:p14="http://schemas.microsoft.com/office/powerpoint/2010/main" val="3129637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Inelastic Collision in 2D Practice Problem</a:t>
            </a:r>
          </a:p>
        </p:txBody>
      </p:sp>
      <p:sp>
        <p:nvSpPr>
          <p:cNvPr id="3" name="Content Placeholder 2"/>
          <p:cNvSpPr>
            <a:spLocks noGrp="1"/>
          </p:cNvSpPr>
          <p:nvPr>
            <p:ph idx="1"/>
          </p:nvPr>
        </p:nvSpPr>
        <p:spPr>
          <a:xfrm>
            <a:off x="457200" y="1600201"/>
            <a:ext cx="8153400" cy="2057399"/>
          </a:xfrm>
        </p:spPr>
        <p:txBody>
          <a:bodyPr>
            <a:normAutofit fontScale="77500" lnSpcReduction="20000"/>
          </a:bodyPr>
          <a:lstStyle/>
          <a:p>
            <a:r>
              <a:rPr lang="en-US" dirty="0"/>
              <a:t>Two cars collide at an intersection as shown below.  The cars become entangled with one another making the collision an inelastic collision.  Based on the information given on the initial state and if the two cars slide away from the crash at a 30</a:t>
            </a:r>
            <a:r>
              <a:rPr lang="en-US" baseline="30000" dirty="0"/>
              <a:t>o</a:t>
            </a:r>
            <a:r>
              <a:rPr lang="en-US" dirty="0"/>
              <a:t> angle as shown, what must the initial velocity of car B been before the impact.</a:t>
            </a:r>
          </a:p>
        </p:txBody>
      </p:sp>
      <p:sp>
        <p:nvSpPr>
          <p:cNvPr id="4" name="Slide Number Placeholder 3"/>
          <p:cNvSpPr>
            <a:spLocks noGrp="1"/>
          </p:cNvSpPr>
          <p:nvPr>
            <p:ph type="sldNum" sz="quarter" idx="12"/>
          </p:nvPr>
        </p:nvSpPr>
        <p:spPr/>
        <p:txBody>
          <a:bodyPr/>
          <a:lstStyle/>
          <a:p>
            <a:fld id="{929262FE-7F58-4A1E-8AF3-5A510A86DEBD}" type="slidenum">
              <a:rPr lang="en-US" smtClean="0"/>
              <a:t>14</a:t>
            </a:fld>
            <a:endParaRPr lang="en-US"/>
          </a:p>
        </p:txBody>
      </p:sp>
      <p:sp>
        <p:nvSpPr>
          <p:cNvPr id="5" name="AutoShape 4" descr="http://www.clker.com/cliparts/I/G/7/t/U/0/red-car-top-view.svg"/>
          <p:cNvSpPr>
            <a:spLocks noChangeAspect="1" noChangeArrowheads="1"/>
          </p:cNvSpPr>
          <p:nvPr/>
        </p:nvSpPr>
        <p:spPr bwMode="auto">
          <a:xfrm>
            <a:off x="155575" y="-2560638"/>
            <a:ext cx="9496425" cy="53435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http://www.clker.com/cliparts/I/G/7/t/U/0/red-car-top-view.svg"/>
          <p:cNvSpPr>
            <a:spLocks noChangeAspect="1" noChangeArrowheads="1"/>
          </p:cNvSpPr>
          <p:nvPr/>
        </p:nvSpPr>
        <p:spPr bwMode="auto">
          <a:xfrm>
            <a:off x="307975" y="-2408238"/>
            <a:ext cx="9496425" cy="53435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8" descr="http://www.clker.com/cliparts/I/G/7/t/U/0/red-car-top-view.svg"/>
          <p:cNvSpPr>
            <a:spLocks noChangeAspect="1" noChangeArrowheads="1"/>
          </p:cNvSpPr>
          <p:nvPr/>
        </p:nvSpPr>
        <p:spPr bwMode="auto">
          <a:xfrm>
            <a:off x="460375" y="-2255838"/>
            <a:ext cx="9496425" cy="53435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4" name="Picture 10" descr="http://web.vw.com/why-vw/safety/media/images/slides/car-top-view4.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2460171" y="4340811"/>
            <a:ext cx="1371600" cy="77152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images.cardekho.com/car-images/carexteriorimages/large/Mahindra/Mahindra-Quanto/mahindra-quanto-top-view-117.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4298691" y="5666025"/>
            <a:ext cx="1311028" cy="917720"/>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p:cNvCxnSpPr/>
          <p:nvPr/>
        </p:nvCxnSpPr>
        <p:spPr>
          <a:xfrm>
            <a:off x="3352800" y="4726574"/>
            <a:ext cx="1447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4954205" y="4878974"/>
            <a:ext cx="0" cy="8403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4954205" y="4038600"/>
            <a:ext cx="1217995" cy="6879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461701" y="3747142"/>
            <a:ext cx="1324402" cy="646331"/>
          </a:xfrm>
          <a:prstGeom prst="rect">
            <a:avLst/>
          </a:prstGeom>
          <a:noFill/>
        </p:spPr>
        <p:txBody>
          <a:bodyPr wrap="none" rtlCol="0">
            <a:spAutoFit/>
          </a:bodyPr>
          <a:lstStyle/>
          <a:p>
            <a:pPr algn="ctr"/>
            <a:r>
              <a:rPr lang="en-US" dirty="0"/>
              <a:t>A</a:t>
            </a:r>
          </a:p>
          <a:p>
            <a:pPr algn="ctr"/>
            <a:r>
              <a:rPr lang="en-US" dirty="0"/>
              <a:t>m = 1000 kg</a:t>
            </a:r>
          </a:p>
        </p:txBody>
      </p:sp>
      <p:sp>
        <p:nvSpPr>
          <p:cNvPr id="20" name="TextBox 19"/>
          <p:cNvSpPr txBox="1"/>
          <p:nvPr/>
        </p:nvSpPr>
        <p:spPr>
          <a:xfrm>
            <a:off x="5360166" y="5801718"/>
            <a:ext cx="1324402" cy="646331"/>
          </a:xfrm>
          <a:prstGeom prst="rect">
            <a:avLst/>
          </a:prstGeom>
          <a:noFill/>
        </p:spPr>
        <p:txBody>
          <a:bodyPr wrap="none" rtlCol="0">
            <a:spAutoFit/>
          </a:bodyPr>
          <a:lstStyle/>
          <a:p>
            <a:pPr algn="ctr"/>
            <a:r>
              <a:rPr lang="en-US" dirty="0"/>
              <a:t>B</a:t>
            </a:r>
          </a:p>
          <a:p>
            <a:pPr algn="ctr"/>
            <a:r>
              <a:rPr lang="en-US" dirty="0"/>
              <a:t>m = 1500 kg</a:t>
            </a:r>
          </a:p>
        </p:txBody>
      </p:sp>
      <p:sp>
        <p:nvSpPr>
          <p:cNvPr id="17" name="Arc 16"/>
          <p:cNvSpPr/>
          <p:nvPr/>
        </p:nvSpPr>
        <p:spPr>
          <a:xfrm>
            <a:off x="4038600" y="3801572"/>
            <a:ext cx="1828800" cy="1828800"/>
          </a:xfrm>
          <a:prstGeom prst="arc">
            <a:avLst>
              <a:gd name="adj1" fmla="val 19932573"/>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p:cNvSpPr txBox="1"/>
          <p:nvPr/>
        </p:nvSpPr>
        <p:spPr>
          <a:xfrm>
            <a:off x="5791200" y="4282418"/>
            <a:ext cx="500458" cy="369332"/>
          </a:xfrm>
          <a:prstGeom prst="rect">
            <a:avLst/>
          </a:prstGeom>
          <a:noFill/>
        </p:spPr>
        <p:txBody>
          <a:bodyPr wrap="none" rtlCol="0">
            <a:spAutoFit/>
          </a:bodyPr>
          <a:lstStyle/>
          <a:p>
            <a:r>
              <a:rPr lang="en-US" dirty="0">
                <a:solidFill>
                  <a:schemeClr val="accent1"/>
                </a:solidFill>
              </a:rPr>
              <a:t>30</a:t>
            </a:r>
            <a:r>
              <a:rPr lang="en-US" baseline="30000" dirty="0">
                <a:solidFill>
                  <a:schemeClr val="accent1"/>
                </a:solidFill>
              </a:rPr>
              <a:t>o</a:t>
            </a:r>
          </a:p>
        </p:txBody>
      </p:sp>
      <p:sp>
        <p:nvSpPr>
          <p:cNvPr id="23" name="TextBox 22"/>
          <p:cNvSpPr txBox="1"/>
          <p:nvPr/>
        </p:nvSpPr>
        <p:spPr>
          <a:xfrm>
            <a:off x="3733800" y="4382956"/>
            <a:ext cx="819455" cy="369332"/>
          </a:xfrm>
          <a:prstGeom prst="rect">
            <a:avLst/>
          </a:prstGeom>
          <a:noFill/>
        </p:spPr>
        <p:txBody>
          <a:bodyPr wrap="none" rtlCol="0">
            <a:spAutoFit/>
          </a:bodyPr>
          <a:lstStyle/>
          <a:p>
            <a:r>
              <a:rPr lang="en-US" dirty="0">
                <a:solidFill>
                  <a:schemeClr val="accent1"/>
                </a:solidFill>
              </a:rPr>
              <a:t>25 kph</a:t>
            </a:r>
            <a:endParaRPr lang="en-US" baseline="30000" dirty="0">
              <a:solidFill>
                <a:schemeClr val="accent1"/>
              </a:solidFill>
            </a:endParaRPr>
          </a:p>
        </p:txBody>
      </p:sp>
    </p:spTree>
    <p:extLst>
      <p:ext uri="{BB962C8B-B14F-4D97-AF65-F5344CB8AC3E}">
        <p14:creationId xmlns:p14="http://schemas.microsoft.com/office/powerpoint/2010/main" val="19250407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1143000" y="4724400"/>
            <a:ext cx="7010400"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143000" y="5497286"/>
            <a:ext cx="7010400"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normAutofit fontScale="90000"/>
          </a:bodyPr>
          <a:lstStyle/>
          <a:p>
            <a:r>
              <a:rPr lang="en-US" dirty="0"/>
              <a:t>Semi-Elastic Collision in 2D Worked Example</a:t>
            </a:r>
            <a:endParaRPr lang="en-US" dirty="0">
              <a:solidFill>
                <a:srgbClr val="FF0000"/>
              </a:solidFill>
            </a:endParaRPr>
          </a:p>
        </p:txBody>
      </p:sp>
      <p:sp>
        <p:nvSpPr>
          <p:cNvPr id="3" name="Content Placeholder 2"/>
          <p:cNvSpPr>
            <a:spLocks noGrp="1"/>
          </p:cNvSpPr>
          <p:nvPr>
            <p:ph idx="1"/>
          </p:nvPr>
        </p:nvSpPr>
        <p:spPr>
          <a:xfrm>
            <a:off x="457200" y="1600201"/>
            <a:ext cx="8229600" cy="2057400"/>
          </a:xfrm>
        </p:spPr>
        <p:txBody>
          <a:bodyPr>
            <a:normAutofit fontScale="77500" lnSpcReduction="20000"/>
          </a:bodyPr>
          <a:lstStyle/>
          <a:p>
            <a:r>
              <a:rPr lang="en-US" dirty="0"/>
              <a:t>Two pucks as shown below collide obliquely while sliding on a smooth surface as shown below.  If the coefficient of restitution is .7 and time of impact is .001s...</a:t>
            </a:r>
          </a:p>
          <a:p>
            <a:pPr lvl="1"/>
            <a:r>
              <a:rPr lang="en-US" dirty="0"/>
              <a:t>What is the final speed of each puck?</a:t>
            </a:r>
          </a:p>
          <a:p>
            <a:pPr lvl="1"/>
            <a:r>
              <a:rPr lang="en-US" dirty="0"/>
              <a:t>What is the average force on each puck during the collision?</a:t>
            </a:r>
          </a:p>
        </p:txBody>
      </p:sp>
      <p:sp>
        <p:nvSpPr>
          <p:cNvPr id="4" name="Slide Number Placeholder 3"/>
          <p:cNvSpPr>
            <a:spLocks noGrp="1"/>
          </p:cNvSpPr>
          <p:nvPr>
            <p:ph type="sldNum" sz="quarter" idx="12"/>
          </p:nvPr>
        </p:nvSpPr>
        <p:spPr/>
        <p:txBody>
          <a:bodyPr/>
          <a:lstStyle/>
          <a:p>
            <a:fld id="{929262FE-7F58-4A1E-8AF3-5A510A86DEBD}" type="slidenum">
              <a:rPr lang="en-US" smtClean="0"/>
              <a:t>15</a:t>
            </a:fld>
            <a:endParaRPr lang="en-US"/>
          </a:p>
        </p:txBody>
      </p:sp>
      <p:sp>
        <p:nvSpPr>
          <p:cNvPr id="5" name="Oval 4"/>
          <p:cNvSpPr/>
          <p:nvPr/>
        </p:nvSpPr>
        <p:spPr>
          <a:xfrm>
            <a:off x="2057400" y="3962400"/>
            <a:ext cx="1524000" cy="152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 lb</a:t>
            </a:r>
          </a:p>
        </p:txBody>
      </p:sp>
      <p:sp>
        <p:nvSpPr>
          <p:cNvPr id="6" name="Oval 5"/>
          <p:cNvSpPr/>
          <p:nvPr/>
        </p:nvSpPr>
        <p:spPr>
          <a:xfrm>
            <a:off x="5334000" y="4735282"/>
            <a:ext cx="1524000" cy="152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 lb</a:t>
            </a:r>
          </a:p>
        </p:txBody>
      </p:sp>
      <p:cxnSp>
        <p:nvCxnSpPr>
          <p:cNvPr id="11" name="Straight Arrow Connector 10"/>
          <p:cNvCxnSpPr/>
          <p:nvPr/>
        </p:nvCxnSpPr>
        <p:spPr>
          <a:xfrm>
            <a:off x="3646714" y="4724400"/>
            <a:ext cx="1001486"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3" name="Straight Arrow Connector 12"/>
          <p:cNvCxnSpPr/>
          <p:nvPr/>
        </p:nvCxnSpPr>
        <p:spPr>
          <a:xfrm flipH="1">
            <a:off x="4495800" y="5497286"/>
            <a:ext cx="762000"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5" name="TextBox 14"/>
          <p:cNvSpPr txBox="1"/>
          <p:nvPr/>
        </p:nvSpPr>
        <p:spPr>
          <a:xfrm>
            <a:off x="3733800" y="4382956"/>
            <a:ext cx="677173" cy="369332"/>
          </a:xfrm>
          <a:prstGeom prst="rect">
            <a:avLst/>
          </a:prstGeom>
          <a:noFill/>
        </p:spPr>
        <p:txBody>
          <a:bodyPr wrap="none" rtlCol="0">
            <a:spAutoFit/>
          </a:bodyPr>
          <a:lstStyle/>
          <a:p>
            <a:r>
              <a:rPr lang="en-US" dirty="0">
                <a:solidFill>
                  <a:schemeClr val="accent1"/>
                </a:solidFill>
              </a:rPr>
              <a:t>6 ft/s</a:t>
            </a:r>
            <a:endParaRPr lang="en-US" baseline="30000" dirty="0">
              <a:solidFill>
                <a:schemeClr val="accent1"/>
              </a:solidFill>
            </a:endParaRPr>
          </a:p>
        </p:txBody>
      </p:sp>
      <p:sp>
        <p:nvSpPr>
          <p:cNvPr id="16" name="TextBox 15"/>
          <p:cNvSpPr txBox="1"/>
          <p:nvPr/>
        </p:nvSpPr>
        <p:spPr>
          <a:xfrm>
            <a:off x="4538213" y="5536842"/>
            <a:ext cx="677173" cy="369332"/>
          </a:xfrm>
          <a:prstGeom prst="rect">
            <a:avLst/>
          </a:prstGeom>
          <a:noFill/>
        </p:spPr>
        <p:txBody>
          <a:bodyPr wrap="none" rtlCol="0">
            <a:spAutoFit/>
          </a:bodyPr>
          <a:lstStyle/>
          <a:p>
            <a:r>
              <a:rPr lang="en-US" dirty="0">
                <a:solidFill>
                  <a:schemeClr val="accent1"/>
                </a:solidFill>
              </a:rPr>
              <a:t>3 ft/s</a:t>
            </a:r>
            <a:endParaRPr lang="en-US" baseline="30000" dirty="0">
              <a:solidFill>
                <a:schemeClr val="accent1"/>
              </a:solidFill>
            </a:endParaRPr>
          </a:p>
        </p:txBody>
      </p:sp>
    </p:spTree>
    <p:extLst>
      <p:ext uri="{BB962C8B-B14F-4D97-AF65-F5344CB8AC3E}">
        <p14:creationId xmlns:p14="http://schemas.microsoft.com/office/powerpoint/2010/main" val="3022464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9CDCC-D090-48CA-B5D3-F0F5420C29B0}"/>
              </a:ext>
            </a:extLst>
          </p:cNvPr>
          <p:cNvSpPr>
            <a:spLocks noGrp="1"/>
          </p:cNvSpPr>
          <p:nvPr>
            <p:ph type="title"/>
          </p:nvPr>
        </p:nvSpPr>
        <p:spPr/>
        <p:txBody>
          <a:bodyPr/>
          <a:lstStyle/>
          <a:p>
            <a:r>
              <a:rPr lang="en-US" dirty="0"/>
              <a:t>Collisions and Impulse</a:t>
            </a:r>
          </a:p>
        </p:txBody>
      </p:sp>
      <p:sp>
        <p:nvSpPr>
          <p:cNvPr id="3" name="Content Placeholder 2">
            <a:extLst>
              <a:ext uri="{FF2B5EF4-FFF2-40B4-BE49-F238E27FC236}">
                <a16:creationId xmlns:a16="http://schemas.microsoft.com/office/drawing/2014/main" id="{55C24D38-D71B-4C55-BE91-4DCB706F051B}"/>
              </a:ext>
            </a:extLst>
          </p:cNvPr>
          <p:cNvSpPr>
            <a:spLocks noGrp="1"/>
          </p:cNvSpPr>
          <p:nvPr>
            <p:ph idx="1"/>
          </p:nvPr>
        </p:nvSpPr>
        <p:spPr/>
        <p:txBody>
          <a:bodyPr>
            <a:normAutofit fontScale="85000" lnSpcReduction="10000"/>
          </a:bodyPr>
          <a:lstStyle/>
          <a:p>
            <a:r>
              <a:rPr lang="en-US" dirty="0"/>
              <a:t>One instance in which the impulse momentum equations are particularly useful is when we have bodies </a:t>
            </a:r>
            <a:r>
              <a:rPr lang="en-US" b="1" dirty="0"/>
              <a:t>colliding</a:t>
            </a:r>
            <a:r>
              <a:rPr lang="en-US" dirty="0"/>
              <a:t>.</a:t>
            </a:r>
          </a:p>
          <a:p>
            <a:r>
              <a:rPr lang="en-US" dirty="0"/>
              <a:t>If a collision between two bodies occurs quickly…</a:t>
            </a:r>
          </a:p>
          <a:p>
            <a:pPr lvl="1"/>
            <a:r>
              <a:rPr lang="en-US" dirty="0"/>
              <a:t>We will have a </a:t>
            </a:r>
            <a:r>
              <a:rPr lang="en-US" b="1" dirty="0"/>
              <a:t>system of particles</a:t>
            </a:r>
            <a:r>
              <a:rPr lang="en-US" dirty="0"/>
              <a:t>, and we will </a:t>
            </a:r>
            <a:r>
              <a:rPr lang="en-US" b="1" dirty="0"/>
              <a:t>analyze the system as a whole</a:t>
            </a:r>
            <a:r>
              <a:rPr lang="en-US" dirty="0"/>
              <a:t> with one impulse momentum equation </a:t>
            </a:r>
          </a:p>
          <a:p>
            <a:pPr lvl="1"/>
            <a:r>
              <a:rPr lang="en-US" dirty="0"/>
              <a:t>The </a:t>
            </a:r>
            <a:r>
              <a:rPr lang="en-US" b="1" dirty="0"/>
              <a:t>internal impulses</a:t>
            </a:r>
            <a:r>
              <a:rPr lang="en-US" dirty="0"/>
              <a:t> exerted between the bodies colliding will cancel each other out (because of Newton’s Third Law)</a:t>
            </a:r>
          </a:p>
          <a:p>
            <a:pPr lvl="1"/>
            <a:r>
              <a:rPr lang="en-US" b="1" dirty="0"/>
              <a:t>External impulses </a:t>
            </a:r>
            <a:r>
              <a:rPr lang="en-US" dirty="0"/>
              <a:t>will generally be negligible because of the short time frame (they will be dwarfed by the magnitude of the internal forces of the collision)</a:t>
            </a:r>
          </a:p>
          <a:p>
            <a:pPr lvl="1"/>
            <a:endParaRPr lang="en-US" dirty="0"/>
          </a:p>
        </p:txBody>
      </p:sp>
    </p:spTree>
    <p:extLst>
      <p:ext uri="{BB962C8B-B14F-4D97-AF65-F5344CB8AC3E}">
        <p14:creationId xmlns:p14="http://schemas.microsoft.com/office/powerpoint/2010/main" val="3958994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BB836-1BC9-4C6B-9AEB-B0DC5A1CA729}"/>
              </a:ext>
            </a:extLst>
          </p:cNvPr>
          <p:cNvSpPr>
            <a:spLocks noGrp="1"/>
          </p:cNvSpPr>
          <p:nvPr>
            <p:ph type="title"/>
          </p:nvPr>
        </p:nvSpPr>
        <p:spPr/>
        <p:txBody>
          <a:bodyPr/>
          <a:lstStyle/>
          <a:p>
            <a:r>
              <a:rPr lang="en-US" dirty="0"/>
              <a:t>Conservation of Momentum in 2D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5E22DE7-7301-4A0C-BBAB-B398B579C996}"/>
                  </a:ext>
                </a:extLst>
              </p:cNvPr>
              <p:cNvSpPr>
                <a:spLocks noGrp="1"/>
              </p:cNvSpPr>
              <p:nvPr>
                <p:ph idx="1"/>
              </p:nvPr>
            </p:nvSpPr>
            <p:spPr>
              <a:xfrm>
                <a:off x="457200" y="1600200"/>
                <a:ext cx="4876800" cy="4648200"/>
              </a:xfrm>
            </p:spPr>
            <p:txBody>
              <a:bodyPr>
                <a:normAutofit fontScale="70000" lnSpcReduction="20000"/>
              </a:bodyPr>
              <a:lstStyle/>
              <a:p>
                <a:r>
                  <a:rPr lang="en-US" dirty="0"/>
                  <a:t>Our original equation for the conservation of momentum in a system of particles was as follows</a:t>
                </a:r>
              </a:p>
              <a:p>
                <a:endParaRPr lang="en-US" dirty="0"/>
              </a:p>
              <a:p>
                <a:pPr marL="0" indent="0" algn="ctr">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𝐴</m:t>
                          </m:r>
                        </m:sub>
                      </m:sSub>
                      <m:sSub>
                        <m:sSubPr>
                          <m:ctrlPr>
                            <a:rPr lang="en-US" i="1">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𝑣</m:t>
                              </m:r>
                            </m:e>
                          </m:acc>
                        </m:e>
                        <m:sub>
                          <m:r>
                            <a:rPr lang="en-US" i="1">
                              <a:latin typeface="Cambria Math" panose="02040503050406030204" pitchFamily="18" charset="0"/>
                            </a:rPr>
                            <m:t>𝐴𝑓</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𝐵</m:t>
                          </m:r>
                        </m:sub>
                      </m:sSub>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a:rPr lang="en-US" i="1">
                              <a:latin typeface="Cambria Math" panose="02040503050406030204" pitchFamily="18" charset="0"/>
                            </a:rPr>
                            <m:t>𝐵𝑓</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𝐴</m:t>
                          </m:r>
                        </m:sub>
                      </m:sSub>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a:rPr lang="en-US" i="1">
                              <a:latin typeface="Cambria Math" panose="02040503050406030204" pitchFamily="18" charset="0"/>
                            </a:rPr>
                            <m:t>𝐴𝑖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𝐵</m:t>
                          </m:r>
                        </m:sub>
                      </m:sSub>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a:rPr lang="en-US" i="1">
                              <a:latin typeface="Cambria Math" panose="02040503050406030204" pitchFamily="18" charset="0"/>
                            </a:rPr>
                            <m:t>𝐵𝑖</m:t>
                          </m:r>
                        </m:sub>
                      </m:sSub>
                    </m:oMath>
                  </m:oMathPara>
                </a14:m>
                <a:endParaRPr lang="en-US" dirty="0"/>
              </a:p>
              <a:p>
                <a:pPr marL="0" indent="0" algn="ctr">
                  <a:buNone/>
                </a:pPr>
                <a:endParaRPr lang="en-US" dirty="0"/>
              </a:p>
              <a:p>
                <a:r>
                  <a:rPr lang="en-US" dirty="0"/>
                  <a:t>In a 2D system, we will break these vectors down into components.</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𝐴</m:t>
                          </m:r>
                        </m:sub>
                      </m:sSub>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𝐴</m:t>
                          </m:r>
                          <m:r>
                            <a:rPr lang="en-US" b="0" i="1" smtClean="0">
                              <a:latin typeface="Cambria Math" panose="02040503050406030204" pitchFamily="18" charset="0"/>
                            </a:rPr>
                            <m:t>𝑓𝑥</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𝐵</m:t>
                          </m:r>
                        </m:sub>
                      </m:sSub>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𝐵𝑓</m:t>
                          </m:r>
                          <m:r>
                            <a:rPr lang="en-US" b="0" i="1" smtClean="0">
                              <a:latin typeface="Cambria Math" panose="02040503050406030204" pitchFamily="18" charset="0"/>
                            </a:rPr>
                            <m:t>𝑥</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𝐴</m:t>
                          </m:r>
                        </m:sub>
                      </m:sSub>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𝐴</m:t>
                          </m:r>
                          <m:r>
                            <a:rPr lang="en-US" b="0" i="1" smtClean="0">
                              <a:latin typeface="Cambria Math" panose="02040503050406030204" pitchFamily="18" charset="0"/>
                            </a:rPr>
                            <m:t>𝑖𝑥</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𝐵</m:t>
                          </m:r>
                        </m:sub>
                      </m:sSub>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𝐵</m:t>
                          </m:r>
                          <m:r>
                            <a:rPr lang="en-US" b="0" i="1" smtClean="0">
                              <a:latin typeface="Cambria Math" panose="02040503050406030204" pitchFamily="18" charset="0"/>
                            </a:rPr>
                            <m:t>𝑖𝑥</m:t>
                          </m:r>
                        </m:sub>
                      </m:sSub>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𝐴</m:t>
                          </m:r>
                        </m:sub>
                      </m:sSub>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𝐴</m:t>
                          </m:r>
                          <m:r>
                            <a:rPr lang="en-US" b="0" i="1" smtClean="0">
                              <a:latin typeface="Cambria Math" panose="02040503050406030204" pitchFamily="18" charset="0"/>
                            </a:rPr>
                            <m:t>𝑓𝑦</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𝐵</m:t>
                          </m:r>
                        </m:sub>
                      </m:sSub>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𝐵</m:t>
                          </m:r>
                          <m:r>
                            <a:rPr lang="en-US" b="0" i="1" smtClean="0">
                              <a:latin typeface="Cambria Math" panose="02040503050406030204" pitchFamily="18" charset="0"/>
                            </a:rPr>
                            <m:t>𝑓𝑦</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𝐴</m:t>
                          </m:r>
                        </m:sub>
                      </m:sSub>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𝐴</m:t>
                          </m:r>
                          <m:r>
                            <a:rPr lang="en-US" b="0" i="1" smtClean="0">
                              <a:latin typeface="Cambria Math" panose="02040503050406030204" pitchFamily="18" charset="0"/>
                            </a:rPr>
                            <m:t>𝑖𝑦</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𝐵</m:t>
                          </m:r>
                        </m:sub>
                      </m:sSub>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𝐵</m:t>
                          </m:r>
                          <m:r>
                            <a:rPr lang="en-US" b="0" i="1" smtClean="0">
                              <a:latin typeface="Cambria Math" panose="02040503050406030204" pitchFamily="18" charset="0"/>
                            </a:rPr>
                            <m:t>𝑖𝑦</m:t>
                          </m:r>
                        </m:sub>
                      </m:sSub>
                    </m:oMath>
                  </m:oMathPara>
                </a14:m>
                <a:endParaRPr lang="en-US" dirty="0"/>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85E22DE7-7301-4A0C-BBAB-B398B579C996}"/>
                  </a:ext>
                </a:extLst>
              </p:cNvPr>
              <p:cNvSpPr>
                <a:spLocks noGrp="1" noRot="1" noChangeAspect="1" noMove="1" noResize="1" noEditPoints="1" noAdjustHandles="1" noChangeArrowheads="1" noChangeShapeType="1" noTextEdit="1"/>
              </p:cNvSpPr>
              <p:nvPr>
                <p:ph idx="1"/>
              </p:nvPr>
            </p:nvSpPr>
            <p:spPr>
              <a:xfrm>
                <a:off x="457200" y="1600200"/>
                <a:ext cx="4876800" cy="4648200"/>
              </a:xfrm>
              <a:blipFill>
                <a:blip r:embed="rId2"/>
                <a:stretch>
                  <a:fillRect l="-1375" t="-2231"/>
                </a:stretch>
              </a:blipFill>
            </p:spPr>
            <p:txBody>
              <a:bodyPr/>
              <a:lstStyle/>
              <a:p>
                <a:r>
                  <a:rPr lang="en-US">
                    <a:noFill/>
                  </a:rPr>
                  <a:t> </a:t>
                </a:r>
              </a:p>
            </p:txBody>
          </p:sp>
        </mc:Fallback>
      </mc:AlternateContent>
      <p:pic>
        <p:nvPicPr>
          <p:cNvPr id="26" name="Picture 2" descr="C:\Users\jpm46\AppData\Local\Microsoft\Windows\Temporary Internet Files\Content.IE5\Y06HFN5H\MC900437064[1].png">
            <a:extLst>
              <a:ext uri="{FF2B5EF4-FFF2-40B4-BE49-F238E27FC236}">
                <a16:creationId xmlns:a16="http://schemas.microsoft.com/office/drawing/2014/main" id="{0C7B41C8-B952-46D2-AEC4-55A03EC72B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500" y="2792188"/>
            <a:ext cx="17145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descr="C:\Users\jpm46\AppData\Local\Microsoft\Windows\Temporary Internet Files\Content.IE5\YJ36DO3V\MC900437057[1].png">
            <a:extLst>
              <a:ext uri="{FF2B5EF4-FFF2-40B4-BE49-F238E27FC236}">
                <a16:creationId xmlns:a16="http://schemas.microsoft.com/office/drawing/2014/main" id="{4ED15E0F-18AF-49CC-B870-39DED60F7F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3962400"/>
            <a:ext cx="1714500" cy="1714500"/>
          </a:xfrm>
          <a:prstGeom prst="rect">
            <a:avLst/>
          </a:prstGeom>
          <a:noFill/>
          <a:extLst>
            <a:ext uri="{909E8E84-426E-40DD-AFC4-6F175D3DCCD1}">
              <a14:hiddenFill xmlns:a14="http://schemas.microsoft.com/office/drawing/2010/main">
                <a:solidFill>
                  <a:srgbClr val="FFFFFF"/>
                </a:solidFill>
              </a14:hiddenFill>
            </a:ext>
          </a:extLst>
        </p:spPr>
      </p:pic>
      <p:cxnSp>
        <p:nvCxnSpPr>
          <p:cNvPr id="30" name="Straight Arrow Connector 29">
            <a:extLst>
              <a:ext uri="{FF2B5EF4-FFF2-40B4-BE49-F238E27FC236}">
                <a16:creationId xmlns:a16="http://schemas.microsoft.com/office/drawing/2014/main" id="{B3D0EC63-0A7C-46C9-A2CE-6FACE3AB1D96}"/>
              </a:ext>
            </a:extLst>
          </p:cNvPr>
          <p:cNvCxnSpPr/>
          <p:nvPr/>
        </p:nvCxnSpPr>
        <p:spPr>
          <a:xfrm flipV="1">
            <a:off x="5448300" y="4686304"/>
            <a:ext cx="1123950" cy="5987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0E9FA6C-873D-4DAE-ABE6-09DFA9CDBAE4}"/>
              </a:ext>
            </a:extLst>
          </p:cNvPr>
          <p:cNvCxnSpPr/>
          <p:nvPr/>
        </p:nvCxnSpPr>
        <p:spPr>
          <a:xfrm>
            <a:off x="6626677" y="4740732"/>
            <a:ext cx="345623" cy="10885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B76055F-8A59-4152-AEE5-EEC65E79A3C8}"/>
              </a:ext>
            </a:extLst>
          </p:cNvPr>
          <p:cNvCxnSpPr/>
          <p:nvPr/>
        </p:nvCxnSpPr>
        <p:spPr>
          <a:xfrm flipV="1">
            <a:off x="7143750" y="3565072"/>
            <a:ext cx="1031423" cy="1034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A9DA707-3A49-4CA5-8B0A-B1151D0AC396}"/>
              </a:ext>
            </a:extLst>
          </p:cNvPr>
          <p:cNvCxnSpPr/>
          <p:nvPr/>
        </p:nvCxnSpPr>
        <p:spPr>
          <a:xfrm>
            <a:off x="6346370" y="2827568"/>
            <a:ext cx="745673" cy="8218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2260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20615-E123-498A-A0FD-2CB8F9EC9C26}"/>
              </a:ext>
            </a:extLst>
          </p:cNvPr>
          <p:cNvSpPr>
            <a:spLocks noGrp="1"/>
          </p:cNvSpPr>
          <p:nvPr>
            <p:ph type="title"/>
          </p:nvPr>
        </p:nvSpPr>
        <p:spPr/>
        <p:txBody>
          <a:bodyPr>
            <a:normAutofit fontScale="90000"/>
          </a:bodyPr>
          <a:lstStyle/>
          <a:p>
            <a:r>
              <a:rPr lang="en-US" dirty="0"/>
              <a:t>Supplementing Our Conservation of Momentum Equation</a:t>
            </a:r>
          </a:p>
        </p:txBody>
      </p:sp>
      <p:sp>
        <p:nvSpPr>
          <p:cNvPr id="3" name="Content Placeholder 2">
            <a:extLst>
              <a:ext uri="{FF2B5EF4-FFF2-40B4-BE49-F238E27FC236}">
                <a16:creationId xmlns:a16="http://schemas.microsoft.com/office/drawing/2014/main" id="{CACCA203-599F-4BBC-9D8C-528811B06377}"/>
              </a:ext>
            </a:extLst>
          </p:cNvPr>
          <p:cNvSpPr>
            <a:spLocks noGrp="1"/>
          </p:cNvSpPr>
          <p:nvPr>
            <p:ph idx="1"/>
          </p:nvPr>
        </p:nvSpPr>
        <p:spPr/>
        <p:txBody>
          <a:bodyPr>
            <a:normAutofit fontScale="92500" lnSpcReduction="20000"/>
          </a:bodyPr>
          <a:lstStyle/>
          <a:p>
            <a:r>
              <a:rPr lang="en-US" dirty="0"/>
              <a:t>With two equations (the conservation of momentum equations) we will be able to solve for two unknown.</a:t>
            </a:r>
          </a:p>
          <a:p>
            <a:r>
              <a:rPr lang="en-US" dirty="0"/>
              <a:t>Since this usually isn’t enough, we will need to get a third and usually fourth equation so we can solve for extra unknowns (usually the final velocity components for each particle).</a:t>
            </a:r>
          </a:p>
          <a:p>
            <a:r>
              <a:rPr lang="en-US" dirty="0"/>
              <a:t>The other equations we use will depend upon the type of collision</a:t>
            </a:r>
          </a:p>
          <a:p>
            <a:pPr lvl="1"/>
            <a:r>
              <a:rPr lang="en-US" dirty="0"/>
              <a:t>Conservation of momentum is always used, regardless of collision type.</a:t>
            </a:r>
          </a:p>
        </p:txBody>
      </p:sp>
    </p:spTree>
    <p:extLst>
      <p:ext uri="{BB962C8B-B14F-4D97-AF65-F5344CB8AC3E}">
        <p14:creationId xmlns:p14="http://schemas.microsoft.com/office/powerpoint/2010/main" val="2408809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Collisions</a:t>
            </a:r>
          </a:p>
        </p:txBody>
      </p:sp>
      <p:sp>
        <p:nvSpPr>
          <p:cNvPr id="3" name="Content Placeholder 2"/>
          <p:cNvSpPr>
            <a:spLocks noGrp="1"/>
          </p:cNvSpPr>
          <p:nvPr>
            <p:ph idx="1"/>
          </p:nvPr>
        </p:nvSpPr>
        <p:spPr>
          <a:xfrm>
            <a:off x="2057400" y="1524000"/>
            <a:ext cx="6858000" cy="4800600"/>
          </a:xfrm>
        </p:spPr>
        <p:txBody>
          <a:bodyPr>
            <a:normAutofit fontScale="70000" lnSpcReduction="20000"/>
          </a:bodyPr>
          <a:lstStyle/>
          <a:p>
            <a:r>
              <a:rPr lang="en-US" dirty="0"/>
              <a:t>Elastic collisions:</a:t>
            </a:r>
          </a:p>
          <a:p>
            <a:pPr lvl="1"/>
            <a:r>
              <a:rPr lang="en-US" dirty="0"/>
              <a:t>Usually a good approximation of two rigid bodies colliding without permanent deformation.</a:t>
            </a:r>
          </a:p>
          <a:p>
            <a:pPr lvl="1"/>
            <a:r>
              <a:rPr lang="en-US" dirty="0"/>
              <a:t>100% of the kinetic energy is conserved.</a:t>
            </a:r>
          </a:p>
          <a:p>
            <a:r>
              <a:rPr lang="en-US" dirty="0"/>
              <a:t>Semi-Elastic collisions:</a:t>
            </a:r>
          </a:p>
          <a:p>
            <a:pPr lvl="1"/>
            <a:r>
              <a:rPr lang="en-US" dirty="0"/>
              <a:t>Somewhere between elastic and inelastic.</a:t>
            </a:r>
          </a:p>
          <a:p>
            <a:pPr lvl="1"/>
            <a:r>
              <a:rPr lang="en-US" dirty="0"/>
              <a:t>More kinetic energy conserved than in inelastic collision, less than 100% of kinetic energy conserved though.</a:t>
            </a:r>
          </a:p>
          <a:p>
            <a:pPr lvl="1"/>
            <a:r>
              <a:rPr lang="en-US" dirty="0"/>
              <a:t>Coefficient of restitution relates kinetic energy before to kinetic energy after.</a:t>
            </a:r>
          </a:p>
          <a:p>
            <a:r>
              <a:rPr lang="en-US" dirty="0"/>
              <a:t>Inelastic collisions</a:t>
            </a:r>
          </a:p>
          <a:p>
            <a:pPr lvl="1"/>
            <a:r>
              <a:rPr lang="en-US" dirty="0"/>
              <a:t>Occurs when bodies stick together after colliding.</a:t>
            </a:r>
          </a:p>
          <a:p>
            <a:pPr lvl="1"/>
            <a:r>
              <a:rPr lang="en-US" dirty="0"/>
              <a:t>Velocities of two bodies are the same after collision.</a:t>
            </a:r>
          </a:p>
          <a:p>
            <a:pPr lvl="1"/>
            <a:r>
              <a:rPr lang="en-US" dirty="0"/>
              <a:t>Lowest amount of kinetic energy conserved (still some is conserved)</a:t>
            </a:r>
          </a:p>
        </p:txBody>
      </p:sp>
      <p:sp>
        <p:nvSpPr>
          <p:cNvPr id="4" name="Slide Number Placeholder 3"/>
          <p:cNvSpPr>
            <a:spLocks noGrp="1"/>
          </p:cNvSpPr>
          <p:nvPr>
            <p:ph type="sldNum" sz="quarter" idx="12"/>
          </p:nvPr>
        </p:nvSpPr>
        <p:spPr/>
        <p:txBody>
          <a:bodyPr/>
          <a:lstStyle/>
          <a:p>
            <a:fld id="{929262FE-7F58-4A1E-8AF3-5A510A86DEBD}" type="slidenum">
              <a:rPr lang="en-US" smtClean="0"/>
              <a:t>5</a:t>
            </a:fld>
            <a:endParaRPr lang="en-US"/>
          </a:p>
        </p:txBody>
      </p:sp>
      <p:sp>
        <p:nvSpPr>
          <p:cNvPr id="5" name="Arrow: Left-Right 4">
            <a:extLst>
              <a:ext uri="{FF2B5EF4-FFF2-40B4-BE49-F238E27FC236}">
                <a16:creationId xmlns:a16="http://schemas.microsoft.com/office/drawing/2014/main" id="{FD832A43-08A8-465A-B98E-2F6015283573}"/>
              </a:ext>
            </a:extLst>
          </p:cNvPr>
          <p:cNvSpPr/>
          <p:nvPr/>
        </p:nvSpPr>
        <p:spPr>
          <a:xfrm rot="16200000">
            <a:off x="-676596" y="3382962"/>
            <a:ext cx="3581400" cy="685800"/>
          </a:xfrm>
          <a:prstGeom prst="leftRightArrow">
            <a:avLst/>
          </a:prstGeom>
          <a:no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671FEB7-D0F6-4ADD-AD0B-2C19592713F3}"/>
              </a:ext>
            </a:extLst>
          </p:cNvPr>
          <p:cNvSpPr txBox="1"/>
          <p:nvPr/>
        </p:nvSpPr>
        <p:spPr>
          <a:xfrm>
            <a:off x="375439" y="1524000"/>
            <a:ext cx="1605761" cy="369332"/>
          </a:xfrm>
          <a:prstGeom prst="rect">
            <a:avLst/>
          </a:prstGeom>
          <a:noFill/>
        </p:spPr>
        <p:txBody>
          <a:bodyPr wrap="none" rtlCol="0">
            <a:spAutoFit/>
          </a:bodyPr>
          <a:lstStyle/>
          <a:p>
            <a:r>
              <a:rPr lang="en-US" dirty="0"/>
              <a:t>Perfect Bounce</a:t>
            </a:r>
          </a:p>
        </p:txBody>
      </p:sp>
      <p:sp>
        <p:nvSpPr>
          <p:cNvPr id="7" name="TextBox 6">
            <a:extLst>
              <a:ext uri="{FF2B5EF4-FFF2-40B4-BE49-F238E27FC236}">
                <a16:creationId xmlns:a16="http://schemas.microsoft.com/office/drawing/2014/main" id="{DA2E570D-C2AB-4090-85EB-2ECE98E9C610}"/>
              </a:ext>
            </a:extLst>
          </p:cNvPr>
          <p:cNvSpPr txBox="1"/>
          <p:nvPr/>
        </p:nvSpPr>
        <p:spPr>
          <a:xfrm>
            <a:off x="508007" y="5529817"/>
            <a:ext cx="1212191" cy="369332"/>
          </a:xfrm>
          <a:prstGeom prst="rect">
            <a:avLst/>
          </a:prstGeom>
          <a:noFill/>
        </p:spPr>
        <p:txBody>
          <a:bodyPr wrap="none" rtlCol="0">
            <a:spAutoFit/>
          </a:bodyPr>
          <a:lstStyle/>
          <a:p>
            <a:r>
              <a:rPr lang="en-US" dirty="0"/>
              <a:t>No Bounce</a:t>
            </a:r>
          </a:p>
        </p:txBody>
      </p:sp>
      <p:sp>
        <p:nvSpPr>
          <p:cNvPr id="8" name="TextBox 7">
            <a:extLst>
              <a:ext uri="{FF2B5EF4-FFF2-40B4-BE49-F238E27FC236}">
                <a16:creationId xmlns:a16="http://schemas.microsoft.com/office/drawing/2014/main" id="{2AC24663-75BB-46C1-B70A-CA1BFF998E3A}"/>
              </a:ext>
            </a:extLst>
          </p:cNvPr>
          <p:cNvSpPr txBox="1"/>
          <p:nvPr/>
        </p:nvSpPr>
        <p:spPr>
          <a:xfrm rot="16200000">
            <a:off x="353317" y="3545958"/>
            <a:ext cx="1521570" cy="369332"/>
          </a:xfrm>
          <a:prstGeom prst="rect">
            <a:avLst/>
          </a:prstGeom>
          <a:noFill/>
        </p:spPr>
        <p:txBody>
          <a:bodyPr wrap="none" rtlCol="0">
            <a:spAutoFit/>
          </a:bodyPr>
          <a:lstStyle/>
          <a:p>
            <a:r>
              <a:rPr lang="en-US" dirty="0"/>
              <a:t>Some Bounce</a:t>
            </a:r>
          </a:p>
        </p:txBody>
      </p:sp>
    </p:spTree>
    <p:extLst>
      <p:ext uri="{BB962C8B-B14F-4D97-AF65-F5344CB8AC3E}">
        <p14:creationId xmlns:p14="http://schemas.microsoft.com/office/powerpoint/2010/main" val="2316888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F37B6-8379-4C24-AF47-BB2CFAC57519}"/>
              </a:ext>
            </a:extLst>
          </p:cNvPr>
          <p:cNvSpPr>
            <a:spLocks noGrp="1"/>
          </p:cNvSpPr>
          <p:nvPr>
            <p:ph type="title"/>
          </p:nvPr>
        </p:nvSpPr>
        <p:spPr/>
        <p:txBody>
          <a:bodyPr/>
          <a:lstStyle/>
          <a:p>
            <a:r>
              <a:rPr lang="en-US" dirty="0"/>
              <a:t>Inelastic Collisions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CBB82A4-2C2C-48C4-B88C-656F40CC6025}"/>
                  </a:ext>
                </a:extLst>
              </p:cNvPr>
              <p:cNvSpPr>
                <a:spLocks noGrp="1"/>
              </p:cNvSpPr>
              <p:nvPr>
                <p:ph idx="1"/>
              </p:nvPr>
            </p:nvSpPr>
            <p:spPr/>
            <p:txBody>
              <a:bodyPr>
                <a:normAutofit fontScale="77500" lnSpcReduction="20000"/>
              </a:bodyPr>
              <a:lstStyle/>
              <a:p>
                <a:r>
                  <a:rPr lang="en-US" dirty="0"/>
                  <a:t>Because the bodies in an inelastic collision stick together post impact, the final velocities of both bodies (both components) will be the same.</a:t>
                </a:r>
              </a:p>
              <a:p>
                <a:r>
                  <a:rPr lang="en-US" dirty="0"/>
                  <a:t>Combining that with the conservation of momentum equations, and simplifying the results leads to the following equations.</a:t>
                </a:r>
              </a:p>
              <a:p>
                <a:endParaRPr lang="en-US" dirty="0"/>
              </a:p>
              <a:p>
                <a:pPr marL="0" indent="0">
                  <a:buNone/>
                </a:pPr>
                <a14:m>
                  <m:oMathPara xmlns:m="http://schemas.openxmlformats.org/officeDocument/2006/math">
                    <m:oMathParaPr>
                      <m:jc m:val="centerGroup"/>
                    </m:oMathParaPr>
                    <m:oMath xmlns:m="http://schemas.openxmlformats.org/officeDocument/2006/math">
                      <m:d>
                        <m:dPr>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𝐴</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b="0" i="1" smtClean="0">
                                  <a:latin typeface="Cambria Math" panose="02040503050406030204" pitchFamily="18" charset="0"/>
                                </a:rPr>
                                <m:t>𝐵</m:t>
                              </m:r>
                            </m:sub>
                          </m:sSub>
                        </m:e>
                      </m:d>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b="0" i="1" smtClean="0">
                              <a:latin typeface="Cambria Math" panose="02040503050406030204" pitchFamily="18" charset="0"/>
                            </a:rPr>
                            <m:t>𝑓𝑥</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𝐴</m:t>
                          </m:r>
                        </m:sub>
                      </m:sSub>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𝐴</m:t>
                          </m:r>
                          <m:r>
                            <a:rPr lang="en-US" b="0" i="1" smtClean="0">
                              <a:latin typeface="Cambria Math" panose="02040503050406030204" pitchFamily="18" charset="0"/>
                            </a:rPr>
                            <m:t>𝑖𝑥</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𝐵</m:t>
                          </m:r>
                        </m:sub>
                      </m:sSub>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𝐵</m:t>
                          </m:r>
                          <m:r>
                            <a:rPr lang="en-US" b="0" i="1" smtClean="0">
                              <a:latin typeface="Cambria Math" panose="02040503050406030204" pitchFamily="18" charset="0"/>
                            </a:rPr>
                            <m:t>𝑖𝑥</m:t>
                          </m:r>
                        </m:sub>
                      </m:sSub>
                    </m:oMath>
                  </m:oMathPara>
                </a14:m>
                <a:endParaRPr lang="en-US" dirty="0"/>
              </a:p>
              <a:p>
                <a:pPr marL="0" indent="0">
                  <a:buNone/>
                </a:pPr>
                <a14:m>
                  <m:oMathPara xmlns:m="http://schemas.openxmlformats.org/officeDocument/2006/math">
                    <m:oMathParaPr>
                      <m:jc m:val="centerGroup"/>
                    </m:oMathParaPr>
                    <m:oMath xmlns:m="http://schemas.openxmlformats.org/officeDocument/2006/math">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𝐴</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𝐵</m:t>
                              </m:r>
                            </m:sub>
                          </m:sSub>
                        </m:e>
                      </m:d>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b="0" i="1" smtClean="0">
                              <a:latin typeface="Cambria Math" panose="02040503050406030204" pitchFamily="18" charset="0"/>
                            </a:rPr>
                            <m:t>𝑓𝑦</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𝐴</m:t>
                          </m:r>
                        </m:sub>
                      </m:sSub>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𝐴</m:t>
                          </m:r>
                          <m:r>
                            <a:rPr lang="en-US" b="0" i="1" smtClean="0">
                              <a:latin typeface="Cambria Math" panose="02040503050406030204" pitchFamily="18" charset="0"/>
                            </a:rPr>
                            <m:t>𝑖𝑦</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𝐵</m:t>
                          </m:r>
                        </m:sub>
                      </m:sSub>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𝐵</m:t>
                          </m:r>
                          <m:r>
                            <a:rPr lang="en-US" b="0" i="1" smtClean="0">
                              <a:latin typeface="Cambria Math" panose="02040503050406030204" pitchFamily="18" charset="0"/>
                            </a:rPr>
                            <m:t>𝑖𝑦</m:t>
                          </m:r>
                        </m:sub>
                      </m:sSub>
                    </m:oMath>
                  </m:oMathPara>
                </a14:m>
                <a:endParaRPr lang="en-US" dirty="0"/>
              </a:p>
              <a:p>
                <a:pPr marL="0" indent="0">
                  <a:buNone/>
                </a:pPr>
                <a:endParaRPr lang="en-US" dirty="0"/>
              </a:p>
              <a:p>
                <a:r>
                  <a:rPr lang="en-US" dirty="0"/>
                  <a:t>For inelastic equations, we can use any coordinate system so long as we are consistent.</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ACBB82A4-2C2C-48C4-B88C-656F40CC6025}"/>
                  </a:ext>
                </a:extLst>
              </p:cNvPr>
              <p:cNvSpPr>
                <a:spLocks noGrp="1" noRot="1" noChangeAspect="1" noMove="1" noResize="1" noEditPoints="1" noAdjustHandles="1" noChangeArrowheads="1" noChangeShapeType="1" noTextEdit="1"/>
              </p:cNvSpPr>
              <p:nvPr>
                <p:ph idx="1"/>
              </p:nvPr>
            </p:nvSpPr>
            <p:spPr>
              <a:blipFill>
                <a:blip r:embed="rId2"/>
                <a:stretch>
                  <a:fillRect l="-1037" t="-2561" r="-1556"/>
                </a:stretch>
              </a:blipFill>
            </p:spPr>
            <p:txBody>
              <a:bodyPr/>
              <a:lstStyle/>
              <a:p>
                <a:r>
                  <a:rPr lang="en-US">
                    <a:noFill/>
                  </a:rPr>
                  <a:t> </a:t>
                </a:r>
              </a:p>
            </p:txBody>
          </p:sp>
        </mc:Fallback>
      </mc:AlternateContent>
    </p:spTree>
    <p:extLst>
      <p:ext uri="{BB962C8B-B14F-4D97-AF65-F5344CB8AC3E}">
        <p14:creationId xmlns:p14="http://schemas.microsoft.com/office/powerpoint/2010/main" val="2872944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77F11-4BB2-41D7-9683-9942CEA62159}"/>
              </a:ext>
            </a:extLst>
          </p:cNvPr>
          <p:cNvSpPr>
            <a:spLocks noGrp="1"/>
          </p:cNvSpPr>
          <p:nvPr>
            <p:ph type="title"/>
          </p:nvPr>
        </p:nvSpPr>
        <p:spPr/>
        <p:txBody>
          <a:bodyPr/>
          <a:lstStyle/>
          <a:p>
            <a:r>
              <a:rPr lang="en-US" dirty="0"/>
              <a:t>Elastic and Semi-Elastic Collisions</a:t>
            </a:r>
          </a:p>
        </p:txBody>
      </p:sp>
      <p:pic>
        <p:nvPicPr>
          <p:cNvPr id="4" name="Picture 2" descr="C:\Users\jpm46\AppData\Local\Microsoft\Windows\Temporary Internet Files\Content.IE5\Y06HFN5H\MC900437064[1].png">
            <a:extLst>
              <a:ext uri="{FF2B5EF4-FFF2-40B4-BE49-F238E27FC236}">
                <a16:creationId xmlns:a16="http://schemas.microsoft.com/office/drawing/2014/main" id="{8BB439F1-D2D3-4AE5-B0DD-69DF6198B5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0" y="2792188"/>
            <a:ext cx="17145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Users\jpm46\AppData\Local\Microsoft\Windows\Temporary Internet Files\Content.IE5\YJ36DO3V\MC900437057[1].png">
            <a:extLst>
              <a:ext uri="{FF2B5EF4-FFF2-40B4-BE49-F238E27FC236}">
                <a16:creationId xmlns:a16="http://schemas.microsoft.com/office/drawing/2014/main" id="{4B70071F-EC09-47E2-8496-A682828AD4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3962400"/>
            <a:ext cx="1714500" cy="171450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E91978CB-F86A-4ED7-ACE0-B40BF94A9FC3}"/>
              </a:ext>
            </a:extLst>
          </p:cNvPr>
          <p:cNvCxnSpPr/>
          <p:nvPr/>
        </p:nvCxnSpPr>
        <p:spPr>
          <a:xfrm flipV="1">
            <a:off x="6868886" y="3162301"/>
            <a:ext cx="511629" cy="1012371"/>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cxnSp>
        <p:nvCxnSpPr>
          <p:cNvPr id="7" name="Straight Arrow Connector 6">
            <a:extLst>
              <a:ext uri="{FF2B5EF4-FFF2-40B4-BE49-F238E27FC236}">
                <a16:creationId xmlns:a16="http://schemas.microsoft.com/office/drawing/2014/main" id="{6D3400A0-37E6-4B6F-B1A3-7CE4786762FB}"/>
              </a:ext>
            </a:extLst>
          </p:cNvPr>
          <p:cNvCxnSpPr/>
          <p:nvPr/>
        </p:nvCxnSpPr>
        <p:spPr>
          <a:xfrm rot="10800000" flipV="1">
            <a:off x="6346371" y="4207330"/>
            <a:ext cx="511629" cy="1012371"/>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cxnSp>
        <p:nvCxnSpPr>
          <p:cNvPr id="8" name="Straight Arrow Connector 7">
            <a:extLst>
              <a:ext uri="{FF2B5EF4-FFF2-40B4-BE49-F238E27FC236}">
                <a16:creationId xmlns:a16="http://schemas.microsoft.com/office/drawing/2014/main" id="{C45C6737-4AEE-4F06-A615-00F5D92FB445}"/>
              </a:ext>
            </a:extLst>
          </p:cNvPr>
          <p:cNvCxnSpPr/>
          <p:nvPr/>
        </p:nvCxnSpPr>
        <p:spPr>
          <a:xfrm flipV="1">
            <a:off x="5448300" y="4686304"/>
            <a:ext cx="1123950" cy="5987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1A83463-658B-4832-A708-CBDEB9E80B8A}"/>
              </a:ext>
            </a:extLst>
          </p:cNvPr>
          <p:cNvCxnSpPr/>
          <p:nvPr/>
        </p:nvCxnSpPr>
        <p:spPr>
          <a:xfrm>
            <a:off x="6626677" y="4740732"/>
            <a:ext cx="345623" cy="10885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F445B6B-7F2E-4FE9-AD90-B492DD6F17EA}"/>
              </a:ext>
            </a:extLst>
          </p:cNvPr>
          <p:cNvCxnSpPr/>
          <p:nvPr/>
        </p:nvCxnSpPr>
        <p:spPr>
          <a:xfrm flipV="1">
            <a:off x="7143750" y="3565072"/>
            <a:ext cx="1031423" cy="1034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A92D9CB-82C2-4A10-B369-30AC621A2912}"/>
              </a:ext>
            </a:extLst>
          </p:cNvPr>
          <p:cNvCxnSpPr/>
          <p:nvPr/>
        </p:nvCxnSpPr>
        <p:spPr>
          <a:xfrm>
            <a:off x="6346370" y="2827568"/>
            <a:ext cx="745673" cy="8218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0E79358-6A6A-451F-A0FD-D9625ADB5FDB}"/>
              </a:ext>
            </a:extLst>
          </p:cNvPr>
          <p:cNvCxnSpPr/>
          <p:nvPr/>
        </p:nvCxnSpPr>
        <p:spPr>
          <a:xfrm flipV="1">
            <a:off x="7505700" y="2334988"/>
            <a:ext cx="293914" cy="6096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F346FE18-5E0A-4D85-8FC6-62E959FB6F0D}"/>
              </a:ext>
            </a:extLst>
          </p:cNvPr>
          <p:cNvCxnSpPr/>
          <p:nvPr/>
        </p:nvCxnSpPr>
        <p:spPr>
          <a:xfrm>
            <a:off x="6972300" y="4234546"/>
            <a:ext cx="1202873" cy="58510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4" name="TextBox 13">
            <a:extLst>
              <a:ext uri="{FF2B5EF4-FFF2-40B4-BE49-F238E27FC236}">
                <a16:creationId xmlns:a16="http://schemas.microsoft.com/office/drawing/2014/main" id="{B4485CEE-AE00-4604-B6E1-1C2392D8BEF2}"/>
              </a:ext>
            </a:extLst>
          </p:cNvPr>
          <p:cNvSpPr txBox="1"/>
          <p:nvPr/>
        </p:nvSpPr>
        <p:spPr>
          <a:xfrm>
            <a:off x="7712530" y="1953988"/>
            <a:ext cx="306494" cy="369332"/>
          </a:xfrm>
          <a:prstGeom prst="rect">
            <a:avLst/>
          </a:prstGeom>
          <a:noFill/>
        </p:spPr>
        <p:txBody>
          <a:bodyPr wrap="none" rtlCol="0">
            <a:spAutoFit/>
          </a:bodyPr>
          <a:lstStyle/>
          <a:p>
            <a:r>
              <a:rPr lang="en-US" dirty="0"/>
              <a:t>n</a:t>
            </a:r>
          </a:p>
        </p:txBody>
      </p:sp>
      <p:sp>
        <p:nvSpPr>
          <p:cNvPr id="15" name="TextBox 14">
            <a:extLst>
              <a:ext uri="{FF2B5EF4-FFF2-40B4-BE49-F238E27FC236}">
                <a16:creationId xmlns:a16="http://schemas.microsoft.com/office/drawing/2014/main" id="{56D69D44-B1D0-4DA9-BBA8-44718BBAD626}"/>
              </a:ext>
            </a:extLst>
          </p:cNvPr>
          <p:cNvSpPr txBox="1"/>
          <p:nvPr/>
        </p:nvSpPr>
        <p:spPr>
          <a:xfrm>
            <a:off x="8192739" y="4506688"/>
            <a:ext cx="261610" cy="369332"/>
          </a:xfrm>
          <a:prstGeom prst="rect">
            <a:avLst/>
          </a:prstGeom>
          <a:noFill/>
        </p:spPr>
        <p:txBody>
          <a:bodyPr wrap="none" rtlCol="0">
            <a:spAutoFit/>
          </a:bodyPr>
          <a:lstStyle/>
          <a:p>
            <a:r>
              <a:rPr lang="en-US" dirty="0"/>
              <a:t>t</a:t>
            </a:r>
          </a:p>
        </p:txBody>
      </p:sp>
      <p:cxnSp>
        <p:nvCxnSpPr>
          <p:cNvPr id="16" name="Straight Connector 15">
            <a:extLst>
              <a:ext uri="{FF2B5EF4-FFF2-40B4-BE49-F238E27FC236}">
                <a16:creationId xmlns:a16="http://schemas.microsoft.com/office/drawing/2014/main" id="{50F04228-CDDB-48A3-9495-5A8759B11850}"/>
              </a:ext>
            </a:extLst>
          </p:cNvPr>
          <p:cNvCxnSpPr>
            <a:cxnSpLocks/>
          </p:cNvCxnSpPr>
          <p:nvPr/>
        </p:nvCxnSpPr>
        <p:spPr>
          <a:xfrm>
            <a:off x="5448300" y="3493532"/>
            <a:ext cx="3554186" cy="172616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7" name="TextBox 16">
            <a:extLst>
              <a:ext uri="{FF2B5EF4-FFF2-40B4-BE49-F238E27FC236}">
                <a16:creationId xmlns:a16="http://schemas.microsoft.com/office/drawing/2014/main" id="{46EA4F1A-A318-40A7-B856-4EDE902EE003}"/>
              </a:ext>
            </a:extLst>
          </p:cNvPr>
          <p:cNvSpPr txBox="1"/>
          <p:nvPr/>
        </p:nvSpPr>
        <p:spPr>
          <a:xfrm rot="1574296">
            <a:off x="7297656" y="4881029"/>
            <a:ext cx="1779526" cy="369332"/>
          </a:xfrm>
          <a:prstGeom prst="rect">
            <a:avLst/>
          </a:prstGeom>
          <a:noFill/>
        </p:spPr>
        <p:txBody>
          <a:bodyPr wrap="none" rtlCol="0">
            <a:spAutoFit/>
          </a:bodyPr>
          <a:lstStyle/>
          <a:p>
            <a:r>
              <a:rPr lang="en-US" dirty="0"/>
              <a:t>Plane of Contact</a:t>
            </a:r>
          </a:p>
        </p:txBody>
      </p:sp>
      <p:sp>
        <p:nvSpPr>
          <p:cNvPr id="18" name="Content Placeholder 2">
            <a:extLst>
              <a:ext uri="{FF2B5EF4-FFF2-40B4-BE49-F238E27FC236}">
                <a16:creationId xmlns:a16="http://schemas.microsoft.com/office/drawing/2014/main" id="{A0937787-A03F-4007-ADD7-55F6D067A575}"/>
              </a:ext>
            </a:extLst>
          </p:cNvPr>
          <p:cNvSpPr txBox="1">
            <a:spLocks/>
          </p:cNvSpPr>
          <p:nvPr/>
        </p:nvSpPr>
        <p:spPr>
          <a:xfrm>
            <a:off x="457200" y="1600200"/>
            <a:ext cx="4648200" cy="4525963"/>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accent1">
                    <a:lumMod val="50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accent1">
                    <a:lumMod val="50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accent1">
                    <a:lumMod val="50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t>For both elastic and semi-elastic collisions we are going to use the same strategy, using the coefficient of restitution rather than the conservation of energy.</a:t>
            </a:r>
          </a:p>
          <a:p>
            <a:r>
              <a:rPr lang="en-US" dirty="0"/>
              <a:t>This strategy relies on using a specific coordinate system, the normal and tangential coordinate system, so make sure to label these on your diagram, and break any known velocities down into normal and tangential components.</a:t>
            </a:r>
          </a:p>
        </p:txBody>
      </p:sp>
    </p:spTree>
    <p:extLst>
      <p:ext uri="{BB962C8B-B14F-4D97-AF65-F5344CB8AC3E}">
        <p14:creationId xmlns:p14="http://schemas.microsoft.com/office/powerpoint/2010/main" val="2732823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152DE-A4D8-42B1-8EC4-D6C759968914}"/>
              </a:ext>
            </a:extLst>
          </p:cNvPr>
          <p:cNvSpPr>
            <a:spLocks noGrp="1"/>
          </p:cNvSpPr>
          <p:nvPr>
            <p:ph type="title"/>
          </p:nvPr>
        </p:nvSpPr>
        <p:spPr/>
        <p:txBody>
          <a:bodyPr/>
          <a:lstStyle/>
          <a:p>
            <a:r>
              <a:rPr lang="en-US" dirty="0"/>
              <a:t>Elastic and Semi-Elastic Collisions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FBC3120-BDE0-4DEF-9FD8-737F64FA3A1A}"/>
                  </a:ext>
                </a:extLst>
              </p:cNvPr>
              <p:cNvSpPr>
                <a:spLocks noGrp="1"/>
              </p:cNvSpPr>
              <p:nvPr>
                <p:ph idx="1"/>
              </p:nvPr>
            </p:nvSpPr>
            <p:spPr>
              <a:xfrm>
                <a:off x="457200" y="1600200"/>
                <a:ext cx="4648200" cy="4525963"/>
              </a:xfrm>
            </p:spPr>
            <p:txBody>
              <a:bodyPr>
                <a:normAutofit fontScale="92500" lnSpcReduction="20000"/>
              </a:bodyPr>
              <a:lstStyle/>
              <a:p>
                <a:r>
                  <a:rPr lang="en-US" dirty="0"/>
                  <a:t>If we use these coordinates, we can generate four possible equations.</a:t>
                </a:r>
              </a:p>
              <a:p>
                <a:r>
                  <a:rPr lang="en-US" dirty="0"/>
                  <a:t>The first is just the conservation of momentum in the normal direction for the system</a:t>
                </a:r>
              </a:p>
              <a:p>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𝐴</m:t>
                          </m:r>
                        </m:sub>
                      </m:sSub>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𝐴</m:t>
                          </m:r>
                          <m:r>
                            <a:rPr lang="en-US" b="0" i="1" smtClean="0">
                              <a:latin typeface="Cambria Math" panose="02040503050406030204" pitchFamily="18" charset="0"/>
                            </a:rPr>
                            <m:t>𝑓𝑁</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𝐵</m:t>
                          </m:r>
                        </m:sub>
                      </m:sSub>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𝐵</m:t>
                          </m:r>
                          <m:r>
                            <a:rPr lang="en-US" b="0" i="1" smtClean="0">
                              <a:latin typeface="Cambria Math" panose="02040503050406030204" pitchFamily="18" charset="0"/>
                            </a:rPr>
                            <m:t>𝑓𝑁</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𝐴</m:t>
                          </m:r>
                        </m:sub>
                      </m:sSub>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𝐴</m:t>
                          </m:r>
                          <m:r>
                            <a:rPr lang="en-US" b="0" i="1" smtClean="0">
                              <a:latin typeface="Cambria Math" panose="02040503050406030204" pitchFamily="18" charset="0"/>
                            </a:rPr>
                            <m:t>𝑖𝑁</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𝐵</m:t>
                          </m:r>
                        </m:sub>
                      </m:sSub>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𝐵</m:t>
                          </m:r>
                          <m:r>
                            <a:rPr lang="en-US" b="0" i="1" smtClean="0">
                              <a:latin typeface="Cambria Math" panose="02040503050406030204" pitchFamily="18" charset="0"/>
                            </a:rPr>
                            <m:t>𝑖𝑁</m:t>
                          </m:r>
                        </m:sub>
                      </m:sSub>
                    </m:oMath>
                  </m:oMathPara>
                </a14:m>
                <a:endParaRPr lang="en-US" dirty="0"/>
              </a:p>
            </p:txBody>
          </p:sp>
        </mc:Choice>
        <mc:Fallback xmlns="">
          <p:sp>
            <p:nvSpPr>
              <p:cNvPr id="3" name="Content Placeholder 2">
                <a:extLst>
                  <a:ext uri="{FF2B5EF4-FFF2-40B4-BE49-F238E27FC236}">
                    <a16:creationId xmlns:a16="http://schemas.microsoft.com/office/drawing/2014/main" id="{2FBC3120-BDE0-4DEF-9FD8-737F64FA3A1A}"/>
                  </a:ext>
                </a:extLst>
              </p:cNvPr>
              <p:cNvSpPr>
                <a:spLocks noGrp="1" noRot="1" noChangeAspect="1" noMove="1" noResize="1" noEditPoints="1" noAdjustHandles="1" noChangeArrowheads="1" noChangeShapeType="1" noTextEdit="1"/>
              </p:cNvSpPr>
              <p:nvPr>
                <p:ph idx="1"/>
              </p:nvPr>
            </p:nvSpPr>
            <p:spPr>
              <a:xfrm>
                <a:off x="457200" y="1600200"/>
                <a:ext cx="4648200" cy="4525963"/>
              </a:xfrm>
              <a:blipFill>
                <a:blip r:embed="rId2"/>
                <a:stretch>
                  <a:fillRect l="-2621" t="-3504" r="-2097"/>
                </a:stretch>
              </a:blipFill>
            </p:spPr>
            <p:txBody>
              <a:bodyPr/>
              <a:lstStyle/>
              <a:p>
                <a:r>
                  <a:rPr lang="en-US">
                    <a:noFill/>
                  </a:rPr>
                  <a:t> </a:t>
                </a:r>
              </a:p>
            </p:txBody>
          </p:sp>
        </mc:Fallback>
      </mc:AlternateContent>
      <p:pic>
        <p:nvPicPr>
          <p:cNvPr id="4" name="Picture 2" descr="C:\Users\jpm46\AppData\Local\Microsoft\Windows\Temporary Internet Files\Content.IE5\Y06HFN5H\MC900437064[1].png">
            <a:extLst>
              <a:ext uri="{FF2B5EF4-FFF2-40B4-BE49-F238E27FC236}">
                <a16:creationId xmlns:a16="http://schemas.microsoft.com/office/drawing/2014/main" id="{859480F2-C547-4289-922C-A45B61EBED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500" y="2792188"/>
            <a:ext cx="17145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Users\jpm46\AppData\Local\Microsoft\Windows\Temporary Internet Files\Content.IE5\YJ36DO3V\MC900437057[1].png">
            <a:extLst>
              <a:ext uri="{FF2B5EF4-FFF2-40B4-BE49-F238E27FC236}">
                <a16:creationId xmlns:a16="http://schemas.microsoft.com/office/drawing/2014/main" id="{9BFFB93B-2718-4845-863F-C45D3EFCAF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3962400"/>
            <a:ext cx="1714500" cy="171450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EF24E36A-44FF-4A6D-B232-605226C143FE}"/>
              </a:ext>
            </a:extLst>
          </p:cNvPr>
          <p:cNvCxnSpPr/>
          <p:nvPr/>
        </p:nvCxnSpPr>
        <p:spPr>
          <a:xfrm flipV="1">
            <a:off x="6868886" y="3162301"/>
            <a:ext cx="511629" cy="1012371"/>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cxnSp>
        <p:nvCxnSpPr>
          <p:cNvPr id="7" name="Straight Arrow Connector 6">
            <a:extLst>
              <a:ext uri="{FF2B5EF4-FFF2-40B4-BE49-F238E27FC236}">
                <a16:creationId xmlns:a16="http://schemas.microsoft.com/office/drawing/2014/main" id="{B4F2FCF5-1F92-4D3E-9814-0A4C25FA29DE}"/>
              </a:ext>
            </a:extLst>
          </p:cNvPr>
          <p:cNvCxnSpPr/>
          <p:nvPr/>
        </p:nvCxnSpPr>
        <p:spPr>
          <a:xfrm rot="10800000" flipV="1">
            <a:off x="6346371" y="4207330"/>
            <a:ext cx="511629" cy="1012371"/>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cxnSp>
        <p:nvCxnSpPr>
          <p:cNvPr id="8" name="Straight Arrow Connector 7">
            <a:extLst>
              <a:ext uri="{FF2B5EF4-FFF2-40B4-BE49-F238E27FC236}">
                <a16:creationId xmlns:a16="http://schemas.microsoft.com/office/drawing/2014/main" id="{7DB91081-4CAD-44C1-BBBD-2E947568D151}"/>
              </a:ext>
            </a:extLst>
          </p:cNvPr>
          <p:cNvCxnSpPr/>
          <p:nvPr/>
        </p:nvCxnSpPr>
        <p:spPr>
          <a:xfrm flipV="1">
            <a:off x="5448300" y="4686304"/>
            <a:ext cx="1123950" cy="5987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2E9A225-51AE-490F-8D02-5CD183E4BFC2}"/>
              </a:ext>
            </a:extLst>
          </p:cNvPr>
          <p:cNvCxnSpPr/>
          <p:nvPr/>
        </p:nvCxnSpPr>
        <p:spPr>
          <a:xfrm>
            <a:off x="6626677" y="4740732"/>
            <a:ext cx="345623" cy="10885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AB6A8DF-DF4A-4780-851F-11D5AD915F16}"/>
              </a:ext>
            </a:extLst>
          </p:cNvPr>
          <p:cNvCxnSpPr/>
          <p:nvPr/>
        </p:nvCxnSpPr>
        <p:spPr>
          <a:xfrm flipV="1">
            <a:off x="7143750" y="3565072"/>
            <a:ext cx="1031423" cy="1034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BCE9671-B4B5-4873-8AA0-7C812AB5EB78}"/>
              </a:ext>
            </a:extLst>
          </p:cNvPr>
          <p:cNvCxnSpPr/>
          <p:nvPr/>
        </p:nvCxnSpPr>
        <p:spPr>
          <a:xfrm>
            <a:off x="6346370" y="2827568"/>
            <a:ext cx="745673" cy="8218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029EFF3-6EE0-4959-B00E-C150747F177B}"/>
              </a:ext>
            </a:extLst>
          </p:cNvPr>
          <p:cNvCxnSpPr/>
          <p:nvPr/>
        </p:nvCxnSpPr>
        <p:spPr>
          <a:xfrm flipV="1">
            <a:off x="7505700" y="2334988"/>
            <a:ext cx="293914" cy="6096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C460A993-BE0E-49BC-A008-4780F8B633DD}"/>
              </a:ext>
            </a:extLst>
          </p:cNvPr>
          <p:cNvCxnSpPr/>
          <p:nvPr/>
        </p:nvCxnSpPr>
        <p:spPr>
          <a:xfrm>
            <a:off x="6972300" y="4234546"/>
            <a:ext cx="1202873" cy="58510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4" name="TextBox 13">
            <a:extLst>
              <a:ext uri="{FF2B5EF4-FFF2-40B4-BE49-F238E27FC236}">
                <a16:creationId xmlns:a16="http://schemas.microsoft.com/office/drawing/2014/main" id="{04180AB9-5D47-465B-BF8C-504CDE615004}"/>
              </a:ext>
            </a:extLst>
          </p:cNvPr>
          <p:cNvSpPr txBox="1"/>
          <p:nvPr/>
        </p:nvSpPr>
        <p:spPr>
          <a:xfrm>
            <a:off x="7712530" y="1953988"/>
            <a:ext cx="306494" cy="369332"/>
          </a:xfrm>
          <a:prstGeom prst="rect">
            <a:avLst/>
          </a:prstGeom>
          <a:noFill/>
        </p:spPr>
        <p:txBody>
          <a:bodyPr wrap="none" rtlCol="0">
            <a:spAutoFit/>
          </a:bodyPr>
          <a:lstStyle/>
          <a:p>
            <a:r>
              <a:rPr lang="en-US" dirty="0"/>
              <a:t>n</a:t>
            </a:r>
          </a:p>
        </p:txBody>
      </p:sp>
      <p:sp>
        <p:nvSpPr>
          <p:cNvPr id="15" name="TextBox 14">
            <a:extLst>
              <a:ext uri="{FF2B5EF4-FFF2-40B4-BE49-F238E27FC236}">
                <a16:creationId xmlns:a16="http://schemas.microsoft.com/office/drawing/2014/main" id="{DBCB1057-E29F-4C08-AE51-1BFDB2933DDF}"/>
              </a:ext>
            </a:extLst>
          </p:cNvPr>
          <p:cNvSpPr txBox="1"/>
          <p:nvPr/>
        </p:nvSpPr>
        <p:spPr>
          <a:xfrm>
            <a:off x="8192739" y="4506688"/>
            <a:ext cx="261610" cy="369332"/>
          </a:xfrm>
          <a:prstGeom prst="rect">
            <a:avLst/>
          </a:prstGeom>
          <a:noFill/>
        </p:spPr>
        <p:txBody>
          <a:bodyPr wrap="none" rtlCol="0">
            <a:spAutoFit/>
          </a:bodyPr>
          <a:lstStyle/>
          <a:p>
            <a:r>
              <a:rPr lang="en-US" dirty="0"/>
              <a:t>t</a:t>
            </a:r>
          </a:p>
        </p:txBody>
      </p:sp>
      <p:cxnSp>
        <p:nvCxnSpPr>
          <p:cNvPr id="16" name="Straight Connector 15">
            <a:extLst>
              <a:ext uri="{FF2B5EF4-FFF2-40B4-BE49-F238E27FC236}">
                <a16:creationId xmlns:a16="http://schemas.microsoft.com/office/drawing/2014/main" id="{FFB93FDF-1204-4B9B-A969-2FB412C95D4D}"/>
              </a:ext>
            </a:extLst>
          </p:cNvPr>
          <p:cNvCxnSpPr>
            <a:cxnSpLocks/>
          </p:cNvCxnSpPr>
          <p:nvPr/>
        </p:nvCxnSpPr>
        <p:spPr>
          <a:xfrm>
            <a:off x="5448300" y="3493532"/>
            <a:ext cx="3554186" cy="172616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7" name="TextBox 16">
            <a:extLst>
              <a:ext uri="{FF2B5EF4-FFF2-40B4-BE49-F238E27FC236}">
                <a16:creationId xmlns:a16="http://schemas.microsoft.com/office/drawing/2014/main" id="{625FE47C-8187-4D54-A97D-E3CF0978903E}"/>
              </a:ext>
            </a:extLst>
          </p:cNvPr>
          <p:cNvSpPr txBox="1"/>
          <p:nvPr/>
        </p:nvSpPr>
        <p:spPr>
          <a:xfrm rot="1574296">
            <a:off x="7297656" y="4881029"/>
            <a:ext cx="1779526" cy="369332"/>
          </a:xfrm>
          <a:prstGeom prst="rect">
            <a:avLst/>
          </a:prstGeom>
          <a:noFill/>
        </p:spPr>
        <p:txBody>
          <a:bodyPr wrap="none" rtlCol="0">
            <a:spAutoFit/>
          </a:bodyPr>
          <a:lstStyle/>
          <a:p>
            <a:r>
              <a:rPr lang="en-US" dirty="0"/>
              <a:t>Plane of Contact</a:t>
            </a:r>
          </a:p>
        </p:txBody>
      </p:sp>
    </p:spTree>
    <p:extLst>
      <p:ext uri="{BB962C8B-B14F-4D97-AF65-F5344CB8AC3E}">
        <p14:creationId xmlns:p14="http://schemas.microsoft.com/office/powerpoint/2010/main" val="3343961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152DE-A4D8-42B1-8EC4-D6C759968914}"/>
              </a:ext>
            </a:extLst>
          </p:cNvPr>
          <p:cNvSpPr>
            <a:spLocks noGrp="1"/>
          </p:cNvSpPr>
          <p:nvPr>
            <p:ph type="title"/>
          </p:nvPr>
        </p:nvSpPr>
        <p:spPr/>
        <p:txBody>
          <a:bodyPr/>
          <a:lstStyle/>
          <a:p>
            <a:r>
              <a:rPr lang="en-US" dirty="0"/>
              <a:t>Elastic and Semi-Elastic Collisions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FBC3120-BDE0-4DEF-9FD8-737F64FA3A1A}"/>
                  </a:ext>
                </a:extLst>
              </p:cNvPr>
              <p:cNvSpPr>
                <a:spLocks noGrp="1"/>
              </p:cNvSpPr>
              <p:nvPr>
                <p:ph idx="1"/>
              </p:nvPr>
            </p:nvSpPr>
            <p:spPr>
              <a:xfrm>
                <a:off x="457200" y="1600200"/>
                <a:ext cx="4648200" cy="4525963"/>
              </a:xfrm>
            </p:spPr>
            <p:txBody>
              <a:bodyPr>
                <a:normAutofit fontScale="70000" lnSpcReduction="20000"/>
              </a:bodyPr>
              <a:lstStyle/>
              <a:p>
                <a:r>
                  <a:rPr lang="en-US" dirty="0"/>
                  <a:t>Next, rather than using the conservation of momentum for the system in the tangential direction, we are going to notice that all forces are in the normal direction (with no collision forces in the tangential direction).</a:t>
                </a:r>
              </a:p>
              <a:p>
                <a:r>
                  <a:rPr lang="en-US" dirty="0"/>
                  <a:t>This means that momentum, and therefore velocity, doesn’t change for </a:t>
                </a:r>
                <a:r>
                  <a:rPr lang="en-US" b="1" dirty="0"/>
                  <a:t>either particle</a:t>
                </a:r>
                <a:r>
                  <a:rPr lang="en-US" dirty="0"/>
                  <a:t> in the tangential direction.</a:t>
                </a:r>
              </a:p>
              <a:p>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𝐴</m:t>
                          </m:r>
                          <m:r>
                            <a:rPr lang="en-US" b="0" i="1" smtClean="0">
                              <a:latin typeface="Cambria Math" panose="02040503050406030204" pitchFamily="18" charset="0"/>
                            </a:rPr>
                            <m:t>𝐹𝑇</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𝐴</m:t>
                          </m:r>
                          <m:r>
                            <a:rPr lang="en-US" b="0" i="1" smtClean="0">
                              <a:latin typeface="Cambria Math" panose="02040503050406030204" pitchFamily="18" charset="0"/>
                            </a:rPr>
                            <m:t>𝐼𝑇</m:t>
                          </m:r>
                        </m:sub>
                      </m:sSub>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b="0" i="1" smtClean="0">
                              <a:latin typeface="Cambria Math" panose="02040503050406030204" pitchFamily="18" charset="0"/>
                            </a:rPr>
                            <m:t>𝐵𝐹𝑇</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b="0" i="1" smtClean="0">
                              <a:latin typeface="Cambria Math" panose="02040503050406030204" pitchFamily="18" charset="0"/>
                            </a:rPr>
                            <m:t>𝐵𝐼𝑇</m:t>
                          </m:r>
                        </m:sub>
                      </m:sSub>
                    </m:oMath>
                  </m:oMathPara>
                </a14:m>
                <a:endParaRPr lang="en-US" dirty="0"/>
              </a:p>
            </p:txBody>
          </p:sp>
        </mc:Choice>
        <mc:Fallback>
          <p:sp>
            <p:nvSpPr>
              <p:cNvPr id="3" name="Content Placeholder 2">
                <a:extLst>
                  <a:ext uri="{FF2B5EF4-FFF2-40B4-BE49-F238E27FC236}">
                    <a16:creationId xmlns:a16="http://schemas.microsoft.com/office/drawing/2014/main" id="{2FBC3120-BDE0-4DEF-9FD8-737F64FA3A1A}"/>
                  </a:ext>
                </a:extLst>
              </p:cNvPr>
              <p:cNvSpPr>
                <a:spLocks noGrp="1" noRot="1" noChangeAspect="1" noMove="1" noResize="1" noEditPoints="1" noAdjustHandles="1" noChangeArrowheads="1" noChangeShapeType="1" noTextEdit="1"/>
              </p:cNvSpPr>
              <p:nvPr>
                <p:ph idx="1"/>
              </p:nvPr>
            </p:nvSpPr>
            <p:spPr>
              <a:xfrm>
                <a:off x="457200" y="1600200"/>
                <a:ext cx="4648200" cy="4525963"/>
              </a:xfrm>
              <a:blipFill>
                <a:blip r:embed="rId2"/>
                <a:stretch>
                  <a:fillRect l="-1442" t="-2291" r="-262"/>
                </a:stretch>
              </a:blipFill>
            </p:spPr>
            <p:txBody>
              <a:bodyPr/>
              <a:lstStyle/>
              <a:p>
                <a:r>
                  <a:rPr lang="en-US">
                    <a:noFill/>
                  </a:rPr>
                  <a:t> </a:t>
                </a:r>
              </a:p>
            </p:txBody>
          </p:sp>
        </mc:Fallback>
      </mc:AlternateContent>
      <p:pic>
        <p:nvPicPr>
          <p:cNvPr id="4" name="Picture 2" descr="C:\Users\jpm46\AppData\Local\Microsoft\Windows\Temporary Internet Files\Content.IE5\Y06HFN5H\MC900437064[1].png">
            <a:extLst>
              <a:ext uri="{FF2B5EF4-FFF2-40B4-BE49-F238E27FC236}">
                <a16:creationId xmlns:a16="http://schemas.microsoft.com/office/drawing/2014/main" id="{859480F2-C547-4289-922C-A45B61EBED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500" y="2792188"/>
            <a:ext cx="17145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Users\jpm46\AppData\Local\Microsoft\Windows\Temporary Internet Files\Content.IE5\YJ36DO3V\MC900437057[1].png">
            <a:extLst>
              <a:ext uri="{FF2B5EF4-FFF2-40B4-BE49-F238E27FC236}">
                <a16:creationId xmlns:a16="http://schemas.microsoft.com/office/drawing/2014/main" id="{9BFFB93B-2718-4845-863F-C45D3EFCAF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3962400"/>
            <a:ext cx="1714500" cy="171450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EF24E36A-44FF-4A6D-B232-605226C143FE}"/>
              </a:ext>
            </a:extLst>
          </p:cNvPr>
          <p:cNvCxnSpPr/>
          <p:nvPr/>
        </p:nvCxnSpPr>
        <p:spPr>
          <a:xfrm flipV="1">
            <a:off x="6868886" y="3162301"/>
            <a:ext cx="511629" cy="1012371"/>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cxnSp>
        <p:nvCxnSpPr>
          <p:cNvPr id="7" name="Straight Arrow Connector 6">
            <a:extLst>
              <a:ext uri="{FF2B5EF4-FFF2-40B4-BE49-F238E27FC236}">
                <a16:creationId xmlns:a16="http://schemas.microsoft.com/office/drawing/2014/main" id="{B4F2FCF5-1F92-4D3E-9814-0A4C25FA29DE}"/>
              </a:ext>
            </a:extLst>
          </p:cNvPr>
          <p:cNvCxnSpPr/>
          <p:nvPr/>
        </p:nvCxnSpPr>
        <p:spPr>
          <a:xfrm rot="10800000" flipV="1">
            <a:off x="6346371" y="4207330"/>
            <a:ext cx="511629" cy="1012371"/>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cxnSp>
        <p:nvCxnSpPr>
          <p:cNvPr id="8" name="Straight Arrow Connector 7">
            <a:extLst>
              <a:ext uri="{FF2B5EF4-FFF2-40B4-BE49-F238E27FC236}">
                <a16:creationId xmlns:a16="http://schemas.microsoft.com/office/drawing/2014/main" id="{7DB91081-4CAD-44C1-BBBD-2E947568D151}"/>
              </a:ext>
            </a:extLst>
          </p:cNvPr>
          <p:cNvCxnSpPr/>
          <p:nvPr/>
        </p:nvCxnSpPr>
        <p:spPr>
          <a:xfrm flipV="1">
            <a:off x="5448300" y="4686304"/>
            <a:ext cx="1123950" cy="5987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2E9A225-51AE-490F-8D02-5CD183E4BFC2}"/>
              </a:ext>
            </a:extLst>
          </p:cNvPr>
          <p:cNvCxnSpPr/>
          <p:nvPr/>
        </p:nvCxnSpPr>
        <p:spPr>
          <a:xfrm>
            <a:off x="6626677" y="4740732"/>
            <a:ext cx="345623" cy="10885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AB6A8DF-DF4A-4780-851F-11D5AD915F16}"/>
              </a:ext>
            </a:extLst>
          </p:cNvPr>
          <p:cNvCxnSpPr/>
          <p:nvPr/>
        </p:nvCxnSpPr>
        <p:spPr>
          <a:xfrm flipV="1">
            <a:off x="7143750" y="3565072"/>
            <a:ext cx="1031423" cy="1034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BCE9671-B4B5-4873-8AA0-7C812AB5EB78}"/>
              </a:ext>
            </a:extLst>
          </p:cNvPr>
          <p:cNvCxnSpPr/>
          <p:nvPr/>
        </p:nvCxnSpPr>
        <p:spPr>
          <a:xfrm>
            <a:off x="6346370" y="2827568"/>
            <a:ext cx="745673" cy="8218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029EFF3-6EE0-4959-B00E-C150747F177B}"/>
              </a:ext>
            </a:extLst>
          </p:cNvPr>
          <p:cNvCxnSpPr/>
          <p:nvPr/>
        </p:nvCxnSpPr>
        <p:spPr>
          <a:xfrm flipV="1">
            <a:off x="7505700" y="2334988"/>
            <a:ext cx="293914" cy="6096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C460A993-BE0E-49BC-A008-4780F8B633DD}"/>
              </a:ext>
            </a:extLst>
          </p:cNvPr>
          <p:cNvCxnSpPr/>
          <p:nvPr/>
        </p:nvCxnSpPr>
        <p:spPr>
          <a:xfrm>
            <a:off x="6972300" y="4234546"/>
            <a:ext cx="1202873" cy="58510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4" name="TextBox 13">
            <a:extLst>
              <a:ext uri="{FF2B5EF4-FFF2-40B4-BE49-F238E27FC236}">
                <a16:creationId xmlns:a16="http://schemas.microsoft.com/office/drawing/2014/main" id="{04180AB9-5D47-465B-BF8C-504CDE615004}"/>
              </a:ext>
            </a:extLst>
          </p:cNvPr>
          <p:cNvSpPr txBox="1"/>
          <p:nvPr/>
        </p:nvSpPr>
        <p:spPr>
          <a:xfrm>
            <a:off x="7712530" y="1953988"/>
            <a:ext cx="306494" cy="369332"/>
          </a:xfrm>
          <a:prstGeom prst="rect">
            <a:avLst/>
          </a:prstGeom>
          <a:noFill/>
        </p:spPr>
        <p:txBody>
          <a:bodyPr wrap="none" rtlCol="0">
            <a:spAutoFit/>
          </a:bodyPr>
          <a:lstStyle/>
          <a:p>
            <a:r>
              <a:rPr lang="en-US" dirty="0"/>
              <a:t>n</a:t>
            </a:r>
          </a:p>
        </p:txBody>
      </p:sp>
      <p:sp>
        <p:nvSpPr>
          <p:cNvPr id="15" name="TextBox 14">
            <a:extLst>
              <a:ext uri="{FF2B5EF4-FFF2-40B4-BE49-F238E27FC236}">
                <a16:creationId xmlns:a16="http://schemas.microsoft.com/office/drawing/2014/main" id="{DBCB1057-E29F-4C08-AE51-1BFDB2933DDF}"/>
              </a:ext>
            </a:extLst>
          </p:cNvPr>
          <p:cNvSpPr txBox="1"/>
          <p:nvPr/>
        </p:nvSpPr>
        <p:spPr>
          <a:xfrm>
            <a:off x="8192739" y="4506688"/>
            <a:ext cx="261610" cy="369332"/>
          </a:xfrm>
          <a:prstGeom prst="rect">
            <a:avLst/>
          </a:prstGeom>
          <a:noFill/>
        </p:spPr>
        <p:txBody>
          <a:bodyPr wrap="none" rtlCol="0">
            <a:spAutoFit/>
          </a:bodyPr>
          <a:lstStyle/>
          <a:p>
            <a:r>
              <a:rPr lang="en-US" dirty="0"/>
              <a:t>t</a:t>
            </a:r>
          </a:p>
        </p:txBody>
      </p:sp>
      <p:cxnSp>
        <p:nvCxnSpPr>
          <p:cNvPr id="16" name="Straight Connector 15">
            <a:extLst>
              <a:ext uri="{FF2B5EF4-FFF2-40B4-BE49-F238E27FC236}">
                <a16:creationId xmlns:a16="http://schemas.microsoft.com/office/drawing/2014/main" id="{FFB93FDF-1204-4B9B-A969-2FB412C95D4D}"/>
              </a:ext>
            </a:extLst>
          </p:cNvPr>
          <p:cNvCxnSpPr>
            <a:cxnSpLocks/>
          </p:cNvCxnSpPr>
          <p:nvPr/>
        </p:nvCxnSpPr>
        <p:spPr>
          <a:xfrm>
            <a:off x="5448300" y="3493532"/>
            <a:ext cx="3554186" cy="172616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7" name="TextBox 16">
            <a:extLst>
              <a:ext uri="{FF2B5EF4-FFF2-40B4-BE49-F238E27FC236}">
                <a16:creationId xmlns:a16="http://schemas.microsoft.com/office/drawing/2014/main" id="{625FE47C-8187-4D54-A97D-E3CF0978903E}"/>
              </a:ext>
            </a:extLst>
          </p:cNvPr>
          <p:cNvSpPr txBox="1"/>
          <p:nvPr/>
        </p:nvSpPr>
        <p:spPr>
          <a:xfrm rot="1574296">
            <a:off x="7297656" y="4881029"/>
            <a:ext cx="1779526" cy="369332"/>
          </a:xfrm>
          <a:prstGeom prst="rect">
            <a:avLst/>
          </a:prstGeom>
          <a:noFill/>
        </p:spPr>
        <p:txBody>
          <a:bodyPr wrap="none" rtlCol="0">
            <a:spAutoFit/>
          </a:bodyPr>
          <a:lstStyle/>
          <a:p>
            <a:r>
              <a:rPr lang="en-US" dirty="0"/>
              <a:t>Plane of Contact</a:t>
            </a:r>
          </a:p>
        </p:txBody>
      </p:sp>
    </p:spTree>
    <p:extLst>
      <p:ext uri="{BB962C8B-B14F-4D97-AF65-F5344CB8AC3E}">
        <p14:creationId xmlns:p14="http://schemas.microsoft.com/office/powerpoint/2010/main" val="3677795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MA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06DF21F5BB2734A800ED30F3F452129" ma:contentTypeVersion="12" ma:contentTypeDescription="Create a new document." ma:contentTypeScope="" ma:versionID="544d96a5fbac5de9d5d902b535c73fb2">
  <xsd:schema xmlns:xsd="http://www.w3.org/2001/XMLSchema" xmlns:xs="http://www.w3.org/2001/XMLSchema" xmlns:p="http://schemas.microsoft.com/office/2006/metadata/properties" xmlns:ns3="90d05cb5-950f-4f68-bc2c-e17794455b92" xmlns:ns4="b4eab9fa-dbb0-4082-8491-8bd54207a265" targetNamespace="http://schemas.microsoft.com/office/2006/metadata/properties" ma:root="true" ma:fieldsID="7a710efc71c2169bf9c05e5a40dddf12" ns3:_="" ns4:_="">
    <xsd:import namespace="90d05cb5-950f-4f68-bc2c-e17794455b92"/>
    <xsd:import namespace="b4eab9fa-dbb0-4082-8491-8bd54207a26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DateTaken"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d05cb5-950f-4f68-bc2c-e17794455b9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4eab9fa-dbb0-4082-8491-8bd54207a26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CF5F32-56DC-4068-8B04-457CF34A96F3}">
  <ds:schemaRefs>
    <ds:schemaRef ds:uri="http://schemas.microsoft.com/sharepoint/v3/contenttype/forms"/>
  </ds:schemaRefs>
</ds:datastoreItem>
</file>

<file path=customXml/itemProps2.xml><?xml version="1.0" encoding="utf-8"?>
<ds:datastoreItem xmlns:ds="http://schemas.openxmlformats.org/officeDocument/2006/customXml" ds:itemID="{52EB1464-66D1-425A-BBB5-7A9312BBE9C4}">
  <ds:schemaRefs>
    <ds:schemaRef ds:uri="http://purl.org/dc/terms/"/>
    <ds:schemaRef ds:uri="http://schemas.openxmlformats.org/package/2006/metadata/core-properties"/>
    <ds:schemaRef ds:uri="http://schemas.microsoft.com/office/2006/documentManagement/types"/>
    <ds:schemaRef ds:uri="90d05cb5-950f-4f68-bc2c-e17794455b92"/>
    <ds:schemaRef ds:uri="http://purl.org/dc/elements/1.1/"/>
    <ds:schemaRef ds:uri="http://schemas.microsoft.com/office/2006/metadata/properties"/>
    <ds:schemaRef ds:uri="http://schemas.microsoft.com/office/infopath/2007/PartnerControls"/>
    <ds:schemaRef ds:uri="b4eab9fa-dbb0-4082-8491-8bd54207a265"/>
    <ds:schemaRef ds:uri="http://www.w3.org/XML/1998/namespace"/>
    <ds:schemaRef ds:uri="http://purl.org/dc/dcmitype/"/>
  </ds:schemaRefs>
</ds:datastoreItem>
</file>

<file path=customXml/itemProps3.xml><?xml version="1.0" encoding="utf-8"?>
<ds:datastoreItem xmlns:ds="http://schemas.openxmlformats.org/officeDocument/2006/customXml" ds:itemID="{A43B8A4B-79FE-4529-931C-D64224FA70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d05cb5-950f-4f68-bc2c-e17794455b92"/>
    <ds:schemaRef ds:uri="b4eab9fa-dbb0-4082-8491-8bd54207a2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1565</TotalTime>
  <Words>1038</Words>
  <Application>Microsoft Office PowerPoint</Application>
  <PresentationFormat>On-screen Show (4:3)</PresentationFormat>
  <Paragraphs>123</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Cambria Math</vt:lpstr>
      <vt:lpstr>MA_Template</vt:lpstr>
      <vt:lpstr>Particle Collisions in One Dimension</vt:lpstr>
      <vt:lpstr>Collisions and Impulse</vt:lpstr>
      <vt:lpstr>Conservation of Momentum in 2D</vt:lpstr>
      <vt:lpstr>Supplementing Our Conservation of Momentum Equation</vt:lpstr>
      <vt:lpstr>Types of Collisions</vt:lpstr>
      <vt:lpstr>Inelastic Collisions</vt:lpstr>
      <vt:lpstr>Elastic and Semi-Elastic Collisions</vt:lpstr>
      <vt:lpstr>Elastic and Semi-Elastic Collisions</vt:lpstr>
      <vt:lpstr>Elastic and Semi-Elastic Collisions</vt:lpstr>
      <vt:lpstr>Elastic and Semi-Elastic Collisions</vt:lpstr>
      <vt:lpstr>Elastic and Semi-Elastic Collisions</vt:lpstr>
      <vt:lpstr>Solving a Collision Problem (The Process)</vt:lpstr>
      <vt:lpstr>Thanks for Watching</vt:lpstr>
      <vt:lpstr>Inelastic Collision in 2D Practice Problem</vt:lpstr>
      <vt:lpstr>Semi-Elastic Collision in 2D Worked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Moments</dc:title>
  <dc:creator>Moore, Jacob Preston</dc:creator>
  <cp:lastModifiedBy>Moore, Jacob Preston</cp:lastModifiedBy>
  <cp:revision>26</cp:revision>
  <dcterms:created xsi:type="dcterms:W3CDTF">2020-08-21T15:23:22Z</dcterms:created>
  <dcterms:modified xsi:type="dcterms:W3CDTF">2020-12-30T17:32:32Z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0x010100A06DF21F5BB2734A800ED30F3F452129</vt:lpwstr>
  </property>
</Properties>
</file>