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sldIdLst>
    <p:sldId id="256" r:id="rId5"/>
    <p:sldId id="281" r:id="rId6"/>
    <p:sldId id="282" r:id="rId7"/>
    <p:sldId id="283" r:id="rId8"/>
    <p:sldId id="261" r:id="rId9"/>
    <p:sldId id="284" r:id="rId10"/>
    <p:sldId id="285" r:id="rId11"/>
    <p:sldId id="286" r:id="rId12"/>
    <p:sldId id="288" r:id="rId13"/>
    <p:sldId id="287" r:id="rId14"/>
    <p:sldId id="262"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90" d="100"/>
          <a:sy n="90" d="100"/>
        </p:scale>
        <p:origin x="1218"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12/30/2020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B1ED1-A6A8-44D7-9A75-7C99E7381227}" type="slidenum">
              <a:rPr lang="en-US" smtClean="0"/>
              <a:t>12</a:t>
            </a:fld>
            <a:endParaRPr lang="en-US"/>
          </a:p>
        </p:txBody>
      </p:sp>
    </p:spTree>
    <p:extLst>
      <p:ext uri="{BB962C8B-B14F-4D97-AF65-F5344CB8AC3E}">
        <p14:creationId xmlns:p14="http://schemas.microsoft.com/office/powerpoint/2010/main" val="36320972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Particle Collisions in One Dimension</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229600" cy="2057399"/>
          </a:xfrm>
        </p:spPr>
        <p:txBody>
          <a:bodyPr>
            <a:normAutofit fontScale="92500" lnSpcReduction="20000"/>
          </a:bodyPr>
          <a:lstStyle/>
          <a:p>
            <a:r>
              <a:rPr lang="en-US" dirty="0"/>
              <a:t>A fire fighter supports a hose as shown below. The hose has a volumetric flow rate of 60 gal/min and the nozzle reduces in diameter from 4 cm to 2 cm. What force will the fire fighter have to exert, in Newtons, to keep the hose in place?</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pic>
        <p:nvPicPr>
          <p:cNvPr id="1026" name="Picture 2" descr="Problem 1 Diagram">
            <a:extLst>
              <a:ext uri="{FF2B5EF4-FFF2-40B4-BE49-F238E27FC236}">
                <a16:creationId xmlns:a16="http://schemas.microsoft.com/office/drawing/2014/main" id="{B6AF60D9-F773-4453-8542-590CB3F892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6041" y="3840163"/>
            <a:ext cx="38100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955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endParaRPr lang="en-US" dirty="0">
              <a:solidFill>
                <a:srgbClr val="FF0000"/>
              </a:solidFill>
            </a:endParaRPr>
          </a:p>
        </p:txBody>
      </p:sp>
      <p:sp>
        <p:nvSpPr>
          <p:cNvPr id="3" name="Content Placeholder 2"/>
          <p:cNvSpPr>
            <a:spLocks noGrp="1"/>
          </p:cNvSpPr>
          <p:nvPr>
            <p:ph idx="1"/>
          </p:nvPr>
        </p:nvSpPr>
        <p:spPr>
          <a:xfrm>
            <a:off x="457200" y="1600200"/>
            <a:ext cx="5181600" cy="4525963"/>
          </a:xfrm>
        </p:spPr>
        <p:txBody>
          <a:bodyPr>
            <a:normAutofit lnSpcReduction="10000"/>
          </a:bodyPr>
          <a:lstStyle/>
          <a:p>
            <a:r>
              <a:rPr lang="en-US" dirty="0"/>
              <a:t>A 90-degree elbow joint redirects the flow along a 3 cm diameter pipe. If water (density=1000 kg/m</a:t>
            </a:r>
            <a:r>
              <a:rPr lang="en-US" baseline="30000" dirty="0"/>
              <a:t>3</a:t>
            </a:r>
            <a:r>
              <a:rPr lang="en-US" dirty="0"/>
              <a:t>) is traveling through the pipe with an average speed of 5 m/s, what is the magnitude and direction of the force the water exerts on the elbow joint?</a:t>
            </a:r>
          </a:p>
        </p:txBody>
      </p:sp>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a:p>
        </p:txBody>
      </p:sp>
      <p:grpSp>
        <p:nvGrpSpPr>
          <p:cNvPr id="9" name="Group 8">
            <a:extLst>
              <a:ext uri="{FF2B5EF4-FFF2-40B4-BE49-F238E27FC236}">
                <a16:creationId xmlns:a16="http://schemas.microsoft.com/office/drawing/2014/main" id="{383A678E-093B-4429-BA13-501EACEAB321}"/>
              </a:ext>
            </a:extLst>
          </p:cNvPr>
          <p:cNvGrpSpPr/>
          <p:nvPr/>
        </p:nvGrpSpPr>
        <p:grpSpPr>
          <a:xfrm>
            <a:off x="6004560" y="2743200"/>
            <a:ext cx="2667000" cy="2637473"/>
            <a:chOff x="4876800" y="2345690"/>
            <a:chExt cx="4114800" cy="4177983"/>
          </a:xfrm>
        </p:grpSpPr>
        <p:sp>
          <p:nvSpPr>
            <p:cNvPr id="10" name="Cylinder 9">
              <a:extLst>
                <a:ext uri="{FF2B5EF4-FFF2-40B4-BE49-F238E27FC236}">
                  <a16:creationId xmlns:a16="http://schemas.microsoft.com/office/drawing/2014/main" id="{A9C808B8-D7C1-4273-B40F-67D9B55AC826}"/>
                </a:ext>
              </a:extLst>
            </p:cNvPr>
            <p:cNvSpPr/>
            <p:nvPr/>
          </p:nvSpPr>
          <p:spPr>
            <a:xfrm>
              <a:off x="4986020" y="3455670"/>
              <a:ext cx="1186180" cy="2245360"/>
            </a:xfrm>
            <a:prstGeom prst="can">
              <a:avLst>
                <a:gd name="adj" fmla="val 1772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Cylinder 10">
              <a:extLst>
                <a:ext uri="{FF2B5EF4-FFF2-40B4-BE49-F238E27FC236}">
                  <a16:creationId xmlns:a16="http://schemas.microsoft.com/office/drawing/2014/main" id="{233446F5-1263-4D82-A099-4C80A4489CBD}"/>
                </a:ext>
              </a:extLst>
            </p:cNvPr>
            <p:cNvSpPr/>
            <p:nvPr/>
          </p:nvSpPr>
          <p:spPr>
            <a:xfrm rot="16200000">
              <a:off x="6549390" y="1908810"/>
              <a:ext cx="1186180" cy="2245360"/>
            </a:xfrm>
            <a:prstGeom prst="can">
              <a:avLst>
                <a:gd name="adj" fmla="val 1772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Rectangle: Single Corner Rounded 11">
              <a:extLst>
                <a:ext uri="{FF2B5EF4-FFF2-40B4-BE49-F238E27FC236}">
                  <a16:creationId xmlns:a16="http://schemas.microsoft.com/office/drawing/2014/main" id="{C4CBA093-7ACE-4BA8-AD1A-9DDC740CC9C0}"/>
                </a:ext>
              </a:extLst>
            </p:cNvPr>
            <p:cNvSpPr/>
            <p:nvPr/>
          </p:nvSpPr>
          <p:spPr>
            <a:xfrm flipH="1">
              <a:off x="4876800" y="2345690"/>
              <a:ext cx="1371600" cy="1371600"/>
            </a:xfrm>
            <a:prstGeom prst="round1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CB708E1-89EE-4FD2-B425-EF3B6976DD4A}"/>
                </a:ext>
              </a:extLst>
            </p:cNvPr>
            <p:cNvCxnSpPr/>
            <p:nvPr/>
          </p:nvCxnSpPr>
          <p:spPr>
            <a:xfrm flipV="1">
              <a:off x="5562600" y="5761673"/>
              <a:ext cx="0" cy="762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3AA704EC-8D4B-4363-8536-C46A24921699}"/>
                </a:ext>
              </a:extLst>
            </p:cNvPr>
            <p:cNvCxnSpPr/>
            <p:nvPr/>
          </p:nvCxnSpPr>
          <p:spPr>
            <a:xfrm>
              <a:off x="8382000" y="306451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537310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A5DFB-99E9-4EB1-A133-2E7495ABFA24}"/>
              </a:ext>
            </a:extLst>
          </p:cNvPr>
          <p:cNvSpPr>
            <a:spLocks noGrp="1"/>
          </p:cNvSpPr>
          <p:nvPr>
            <p:ph type="title"/>
          </p:nvPr>
        </p:nvSpPr>
        <p:spPr/>
        <p:txBody>
          <a:bodyPr/>
          <a:lstStyle/>
          <a:p>
            <a:r>
              <a:rPr lang="en-US" dirty="0"/>
              <a:t>Steady Flow Devices</a:t>
            </a:r>
          </a:p>
        </p:txBody>
      </p:sp>
      <p:sp>
        <p:nvSpPr>
          <p:cNvPr id="3" name="Content Placeholder 2">
            <a:extLst>
              <a:ext uri="{FF2B5EF4-FFF2-40B4-BE49-F238E27FC236}">
                <a16:creationId xmlns:a16="http://schemas.microsoft.com/office/drawing/2014/main" id="{000E2E91-40E6-4F7E-BC71-A181A1B40C91}"/>
              </a:ext>
            </a:extLst>
          </p:cNvPr>
          <p:cNvSpPr>
            <a:spLocks noGrp="1"/>
          </p:cNvSpPr>
          <p:nvPr>
            <p:ph idx="1"/>
          </p:nvPr>
        </p:nvSpPr>
        <p:spPr/>
        <p:txBody>
          <a:bodyPr>
            <a:normAutofit lnSpcReduction="10000"/>
          </a:bodyPr>
          <a:lstStyle/>
          <a:p>
            <a:r>
              <a:rPr lang="en-US" dirty="0"/>
              <a:t>A </a:t>
            </a:r>
            <a:r>
              <a:rPr lang="en-US" u="sng" dirty="0"/>
              <a:t>steady flow device</a:t>
            </a:r>
            <a:r>
              <a:rPr lang="en-US" dirty="0"/>
              <a:t> is any device that has a constant flow of material through it.</a:t>
            </a:r>
          </a:p>
          <a:p>
            <a:r>
              <a:rPr lang="en-US" dirty="0"/>
              <a:t>There are numerous applications of steady flow devices in engineering including…</a:t>
            </a:r>
          </a:p>
          <a:p>
            <a:pPr lvl="1"/>
            <a:r>
              <a:rPr lang="en-US" dirty="0"/>
              <a:t>Pipes</a:t>
            </a:r>
          </a:p>
          <a:p>
            <a:pPr lvl="1"/>
            <a:r>
              <a:rPr lang="en-US" dirty="0"/>
              <a:t>Nozzles</a:t>
            </a:r>
          </a:p>
          <a:p>
            <a:pPr lvl="1"/>
            <a:r>
              <a:rPr lang="en-US" dirty="0"/>
              <a:t>Diffusers</a:t>
            </a:r>
          </a:p>
          <a:p>
            <a:pPr lvl="1"/>
            <a:r>
              <a:rPr lang="en-US" dirty="0"/>
              <a:t>Pumps</a:t>
            </a:r>
          </a:p>
          <a:p>
            <a:pPr lvl="1"/>
            <a:r>
              <a:rPr lang="en-US" dirty="0"/>
              <a:t>Etc.</a:t>
            </a:r>
          </a:p>
          <a:p>
            <a:pPr lvl="1"/>
            <a:endParaRPr lang="en-US" dirty="0"/>
          </a:p>
          <a:p>
            <a:pPr lvl="1"/>
            <a:endParaRPr lang="en-US" dirty="0"/>
          </a:p>
        </p:txBody>
      </p:sp>
    </p:spTree>
    <p:extLst>
      <p:ext uri="{BB962C8B-B14F-4D97-AF65-F5344CB8AC3E}">
        <p14:creationId xmlns:p14="http://schemas.microsoft.com/office/powerpoint/2010/main" val="343706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B8BC-C634-477E-A34F-85AF13F942DF}"/>
              </a:ext>
            </a:extLst>
          </p:cNvPr>
          <p:cNvSpPr>
            <a:spLocks noGrp="1"/>
          </p:cNvSpPr>
          <p:nvPr>
            <p:ph type="title"/>
          </p:nvPr>
        </p:nvSpPr>
        <p:spPr/>
        <p:txBody>
          <a:bodyPr/>
          <a:lstStyle/>
          <a:p>
            <a:r>
              <a:rPr lang="en-US" dirty="0"/>
              <a:t>Steady Flow Devices</a:t>
            </a:r>
          </a:p>
        </p:txBody>
      </p:sp>
      <p:sp>
        <p:nvSpPr>
          <p:cNvPr id="3" name="Content Placeholder 2">
            <a:extLst>
              <a:ext uri="{FF2B5EF4-FFF2-40B4-BE49-F238E27FC236}">
                <a16:creationId xmlns:a16="http://schemas.microsoft.com/office/drawing/2014/main" id="{7131D83E-B8B6-4D8B-BC4C-D0D854D5A0B1}"/>
              </a:ext>
            </a:extLst>
          </p:cNvPr>
          <p:cNvSpPr>
            <a:spLocks noGrp="1"/>
          </p:cNvSpPr>
          <p:nvPr>
            <p:ph idx="1"/>
          </p:nvPr>
        </p:nvSpPr>
        <p:spPr>
          <a:xfrm>
            <a:off x="457200" y="1600201"/>
            <a:ext cx="8229600" cy="1828799"/>
          </a:xfrm>
        </p:spPr>
        <p:txBody>
          <a:bodyPr>
            <a:normAutofit fontScale="85000" lnSpcReduction="10000"/>
          </a:bodyPr>
          <a:lstStyle/>
          <a:p>
            <a:r>
              <a:rPr lang="en-US" dirty="0"/>
              <a:t>If this device </a:t>
            </a:r>
            <a:r>
              <a:rPr lang="en-US" u="sng" dirty="0"/>
              <a:t>alters the momentum</a:t>
            </a:r>
            <a:r>
              <a:rPr lang="en-US" dirty="0"/>
              <a:t> of the fluid flowing through the device (either by </a:t>
            </a:r>
            <a:r>
              <a:rPr lang="en-US" u="sng" dirty="0"/>
              <a:t>altering the speed or the direction of the fluid flow</a:t>
            </a:r>
            <a:r>
              <a:rPr lang="en-US" dirty="0"/>
              <a:t>) it will need to exert an </a:t>
            </a:r>
            <a:r>
              <a:rPr lang="en-US" u="sng" dirty="0"/>
              <a:t>impulse</a:t>
            </a:r>
            <a:r>
              <a:rPr lang="en-US" dirty="0"/>
              <a:t> on the fluid to make this happen.</a:t>
            </a:r>
          </a:p>
        </p:txBody>
      </p:sp>
      <p:pic>
        <p:nvPicPr>
          <p:cNvPr id="1026" name="Picture 2" descr="Several people holding a firehose">
            <a:extLst>
              <a:ext uri="{FF2B5EF4-FFF2-40B4-BE49-F238E27FC236}">
                <a16:creationId xmlns:a16="http://schemas.microsoft.com/office/drawing/2014/main" id="{6D31E031-62B2-4FDA-B08D-3B969E082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3505200"/>
            <a:ext cx="47625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064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CAE7-1F11-4DBD-A465-C9E366EC24D1}"/>
              </a:ext>
            </a:extLst>
          </p:cNvPr>
          <p:cNvSpPr>
            <a:spLocks noGrp="1"/>
          </p:cNvSpPr>
          <p:nvPr>
            <p:ph type="title"/>
          </p:nvPr>
        </p:nvSpPr>
        <p:spPr/>
        <p:txBody>
          <a:bodyPr/>
          <a:lstStyle/>
          <a:p>
            <a:r>
              <a:rPr lang="en-US" dirty="0"/>
              <a:t>Analysis of Steady Flow Devices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063086-DB59-408A-B6C4-DD993658DF89}"/>
                  </a:ext>
                </a:extLst>
              </p:cNvPr>
              <p:cNvSpPr>
                <a:spLocks noGrp="1"/>
              </p:cNvSpPr>
              <p:nvPr>
                <p:ph idx="1"/>
              </p:nvPr>
            </p:nvSpPr>
            <p:spPr>
              <a:xfrm>
                <a:off x="457200" y="1600200"/>
                <a:ext cx="8229600" cy="2895593"/>
              </a:xfrm>
            </p:spPr>
            <p:txBody>
              <a:bodyPr>
                <a:normAutofit fontScale="62500" lnSpcReduction="20000"/>
              </a:bodyPr>
              <a:lstStyle/>
              <a:p>
                <a:r>
                  <a:rPr lang="en-US" dirty="0"/>
                  <a:t>In order to determine the forces at play with </a:t>
                </a:r>
                <a:r>
                  <a:rPr lang="en-US"/>
                  <a:t>the steady </a:t>
                </a:r>
                <a:r>
                  <a:rPr lang="en-US" dirty="0"/>
                  <a:t>flow device, we will first need to examine the </a:t>
                </a:r>
                <a:r>
                  <a:rPr lang="en-US" u="sng" dirty="0"/>
                  <a:t>conservation of mass</a:t>
                </a:r>
                <a:r>
                  <a:rPr lang="en-US" dirty="0"/>
                  <a:t>.</a:t>
                </a:r>
              </a:p>
              <a:p>
                <a:r>
                  <a:rPr lang="en-US" dirty="0"/>
                  <a:t>Steady flow devices by definition have a steady flow of material moving through them and the rate at which mass is entering the device will be the same as the rate at which mass is leaving the device.</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solidFill>
                                <a:schemeClr val="tx2"/>
                              </a:solidFill>
                              <a:latin typeface="Cambria Math" panose="02040503050406030204" pitchFamily="18" charset="0"/>
                            </a:rPr>
                          </m:ctrlPr>
                        </m:sSubPr>
                        <m:e>
                          <m:acc>
                            <m:accPr>
                              <m:chr m:val="̇"/>
                              <m:ctrlPr>
                                <a:rPr lang="en-US" i="1">
                                  <a:solidFill>
                                    <a:schemeClr val="tx2"/>
                                  </a:solidFill>
                                  <a:latin typeface="Cambria Math" panose="02040503050406030204" pitchFamily="18" charset="0"/>
                                </a:rPr>
                              </m:ctrlPr>
                            </m:accPr>
                            <m:e>
                              <m:r>
                                <a:rPr lang="en-US" i="1">
                                  <a:solidFill>
                                    <a:schemeClr val="tx2"/>
                                  </a:solidFill>
                                  <a:latin typeface="Cambria Math" panose="02040503050406030204" pitchFamily="18" charset="0"/>
                                </a:rPr>
                                <m:t>𝑚</m:t>
                              </m:r>
                            </m:e>
                          </m:acc>
                        </m:e>
                        <m:sub>
                          <m:r>
                            <a:rPr lang="en-US" i="1">
                              <a:solidFill>
                                <a:schemeClr val="tx2"/>
                              </a:solidFill>
                              <a:latin typeface="Cambria Math" panose="02040503050406030204" pitchFamily="18" charset="0"/>
                            </a:rPr>
                            <m:t>𝑖𝑛</m:t>
                          </m:r>
                        </m:sub>
                      </m:sSub>
                      <m:r>
                        <a:rPr lang="en-US" b="0" i="1" smtClean="0">
                          <a:solidFill>
                            <a:schemeClr val="tx2"/>
                          </a:solidFill>
                          <a:latin typeface="Cambria Math" panose="02040503050406030204" pitchFamily="18" charset="0"/>
                        </a:rPr>
                        <m:t>=</m:t>
                      </m:r>
                      <m:sSub>
                        <m:sSubPr>
                          <m:ctrlPr>
                            <a:rPr lang="en-US" i="1">
                              <a:solidFill>
                                <a:schemeClr val="tx2"/>
                              </a:solidFill>
                              <a:latin typeface="Cambria Math" panose="02040503050406030204" pitchFamily="18" charset="0"/>
                            </a:rPr>
                          </m:ctrlPr>
                        </m:sSubPr>
                        <m:e>
                          <m:acc>
                            <m:accPr>
                              <m:chr m:val="̇"/>
                              <m:ctrlPr>
                                <a:rPr lang="en-US" i="1">
                                  <a:solidFill>
                                    <a:schemeClr val="tx2"/>
                                  </a:solidFill>
                                  <a:latin typeface="Cambria Math" panose="02040503050406030204" pitchFamily="18" charset="0"/>
                                </a:rPr>
                              </m:ctrlPr>
                            </m:accPr>
                            <m:e>
                              <m:r>
                                <a:rPr lang="en-US" i="1">
                                  <a:solidFill>
                                    <a:schemeClr val="tx2"/>
                                  </a:solidFill>
                                  <a:latin typeface="Cambria Math" panose="02040503050406030204" pitchFamily="18" charset="0"/>
                                </a:rPr>
                                <m:t>𝑚</m:t>
                              </m:r>
                            </m:e>
                          </m:acc>
                        </m:e>
                        <m:sub>
                          <m:r>
                            <a:rPr lang="en-US" b="0" i="1" smtClean="0">
                              <a:solidFill>
                                <a:schemeClr val="tx2"/>
                              </a:solidFill>
                              <a:latin typeface="Cambria Math" panose="02040503050406030204" pitchFamily="18" charset="0"/>
                            </a:rPr>
                            <m:t>𝑜𝑢𝑡</m:t>
                          </m:r>
                        </m:sub>
                      </m:sSub>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𝑚</m:t>
                          </m:r>
                        </m:num>
                        <m:den>
                          <m:r>
                            <a:rPr lang="en-US" i="1">
                              <a:latin typeface="Cambria Math"/>
                            </a:rPr>
                            <m:t>𝑡</m:t>
                          </m:r>
                        </m:den>
                      </m:f>
                      <m:r>
                        <a:rPr lang="en-US" i="1">
                          <a:latin typeface="Cambria Math"/>
                        </a:rPr>
                        <m:t>=</m:t>
                      </m:r>
                      <m:acc>
                        <m:accPr>
                          <m:chr m:val="̇"/>
                          <m:ctrlPr>
                            <a:rPr lang="en-US" i="1">
                              <a:latin typeface="Cambria Math" panose="02040503050406030204" pitchFamily="18" charset="0"/>
                            </a:rPr>
                          </m:ctrlPr>
                        </m:accPr>
                        <m:e>
                          <m:r>
                            <a:rPr lang="en-US" i="1">
                              <a:latin typeface="Cambria Math"/>
                            </a:rPr>
                            <m:t>𝑚</m:t>
                          </m:r>
                        </m:e>
                      </m:acc>
                    </m:oMath>
                  </m:oMathPara>
                </a14:m>
                <a:endParaRPr lang="en-US" dirty="0"/>
              </a:p>
            </p:txBody>
          </p:sp>
        </mc:Choice>
        <mc:Fallback xmlns="">
          <p:sp>
            <p:nvSpPr>
              <p:cNvPr id="3" name="Content Placeholder 2">
                <a:extLst>
                  <a:ext uri="{FF2B5EF4-FFF2-40B4-BE49-F238E27FC236}">
                    <a16:creationId xmlns:a16="http://schemas.microsoft.com/office/drawing/2014/main" id="{FA063086-DB59-408A-B6C4-DD993658DF89}"/>
                  </a:ext>
                </a:extLst>
              </p:cNvPr>
              <p:cNvSpPr>
                <a:spLocks noGrp="1" noRot="1" noChangeAspect="1" noMove="1" noResize="1" noEditPoints="1" noAdjustHandles="1" noChangeArrowheads="1" noChangeShapeType="1" noTextEdit="1"/>
              </p:cNvSpPr>
              <p:nvPr>
                <p:ph idx="1"/>
              </p:nvPr>
            </p:nvSpPr>
            <p:spPr>
              <a:xfrm>
                <a:off x="457200" y="1600200"/>
                <a:ext cx="8229600" cy="2895593"/>
              </a:xfrm>
              <a:blipFill>
                <a:blip r:embed="rId2"/>
                <a:stretch>
                  <a:fillRect l="-667" t="-3165" r="-1037"/>
                </a:stretch>
              </a:blipFill>
            </p:spPr>
            <p:txBody>
              <a:bodyPr/>
              <a:lstStyle/>
              <a:p>
                <a:r>
                  <a:rPr lang="en-US">
                    <a:noFill/>
                  </a:rPr>
                  <a:t> </a:t>
                </a:r>
              </a:p>
            </p:txBody>
          </p:sp>
        </mc:Fallback>
      </mc:AlternateContent>
      <p:sp>
        <p:nvSpPr>
          <p:cNvPr id="4" name="Flowchart: Manual Operation 3">
            <a:extLst>
              <a:ext uri="{FF2B5EF4-FFF2-40B4-BE49-F238E27FC236}">
                <a16:creationId xmlns:a16="http://schemas.microsoft.com/office/drawing/2014/main" id="{FA8885FC-714D-4D14-9BA5-C26BAB6E9398}"/>
              </a:ext>
            </a:extLst>
          </p:cNvPr>
          <p:cNvSpPr/>
          <p:nvPr/>
        </p:nvSpPr>
        <p:spPr>
          <a:xfrm rot="16200000">
            <a:off x="3657600" y="4419600"/>
            <a:ext cx="1828800" cy="2590800"/>
          </a:xfrm>
          <a:prstGeom prst="flowChartManualOperati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51C7D665-8CD0-4CD9-B47F-5EDD5A1D5975}"/>
              </a:ext>
            </a:extLst>
          </p:cNvPr>
          <p:cNvCxnSpPr>
            <a:cxnSpLocks/>
          </p:cNvCxnSpPr>
          <p:nvPr/>
        </p:nvCxnSpPr>
        <p:spPr>
          <a:xfrm>
            <a:off x="2209800" y="5720080"/>
            <a:ext cx="762000"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FD454B95-4DFC-4D7B-9A36-4176E7D5933F}"/>
              </a:ext>
            </a:extLst>
          </p:cNvPr>
          <p:cNvCxnSpPr>
            <a:cxnSpLocks/>
          </p:cNvCxnSpPr>
          <p:nvPr/>
        </p:nvCxnSpPr>
        <p:spPr>
          <a:xfrm>
            <a:off x="6019800" y="5684520"/>
            <a:ext cx="762000"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226139-CC93-4FF9-9AB0-631D5798AD24}"/>
                  </a:ext>
                </a:extLst>
              </p:cNvPr>
              <p:cNvSpPr txBox="1"/>
              <p:nvPr/>
            </p:nvSpPr>
            <p:spPr>
              <a:xfrm>
                <a:off x="2132886" y="5186680"/>
                <a:ext cx="6122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𝑚</m:t>
                              </m:r>
                            </m:e>
                          </m:acc>
                        </m:e>
                        <m:sub>
                          <m:r>
                            <a:rPr lang="en-US" b="0" i="1" smtClean="0">
                              <a:solidFill>
                                <a:schemeClr val="tx2"/>
                              </a:solidFill>
                              <a:latin typeface="Cambria Math" panose="02040503050406030204" pitchFamily="18" charset="0"/>
                            </a:rPr>
                            <m:t>𝑖𝑛</m:t>
                          </m:r>
                        </m:sub>
                      </m:sSub>
                    </m:oMath>
                  </m:oMathPara>
                </a14:m>
                <a:endParaRPr lang="en-US" dirty="0"/>
              </a:p>
            </p:txBody>
          </p:sp>
        </mc:Choice>
        <mc:Fallback xmlns="">
          <p:sp>
            <p:nvSpPr>
              <p:cNvPr id="7" name="TextBox 6">
                <a:extLst>
                  <a:ext uri="{FF2B5EF4-FFF2-40B4-BE49-F238E27FC236}">
                    <a16:creationId xmlns:a16="http://schemas.microsoft.com/office/drawing/2014/main" id="{75226139-CC93-4FF9-9AB0-631D5798AD24}"/>
                  </a:ext>
                </a:extLst>
              </p:cNvPr>
              <p:cNvSpPr txBox="1">
                <a:spLocks noRot="1" noChangeAspect="1" noMove="1" noResize="1" noEditPoints="1" noAdjustHandles="1" noChangeArrowheads="1" noChangeShapeType="1" noTextEdit="1"/>
              </p:cNvSpPr>
              <p:nvPr/>
            </p:nvSpPr>
            <p:spPr>
              <a:xfrm>
                <a:off x="2132886" y="5186680"/>
                <a:ext cx="612284" cy="369332"/>
              </a:xfrm>
              <a:prstGeom prst="rect">
                <a:avLst/>
              </a:prstGeom>
              <a:blipFill>
                <a:blip r:embed="rId3"/>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F253138-8FB1-4068-9098-649707FD1103}"/>
                  </a:ext>
                </a:extLst>
              </p:cNvPr>
              <p:cNvSpPr txBox="1"/>
              <p:nvPr/>
            </p:nvSpPr>
            <p:spPr>
              <a:xfrm>
                <a:off x="5898594" y="5186680"/>
                <a:ext cx="7276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panose="02040503050406030204" pitchFamily="18" charset="0"/>
                                </a:rPr>
                                <m:t>𝑚</m:t>
                              </m:r>
                            </m:e>
                          </m:acc>
                        </m:e>
                        <m:sub>
                          <m:r>
                            <a:rPr lang="en-US" b="0" i="1" smtClean="0">
                              <a:solidFill>
                                <a:schemeClr val="tx2"/>
                              </a:solidFill>
                              <a:latin typeface="Cambria Math" panose="02040503050406030204" pitchFamily="18" charset="0"/>
                            </a:rPr>
                            <m:t>𝑜𝑢𝑡</m:t>
                          </m:r>
                        </m:sub>
                      </m:sSub>
                    </m:oMath>
                  </m:oMathPara>
                </a14:m>
                <a:endParaRPr lang="en-US" dirty="0"/>
              </a:p>
            </p:txBody>
          </p:sp>
        </mc:Choice>
        <mc:Fallback xmlns="">
          <p:sp>
            <p:nvSpPr>
              <p:cNvPr id="8" name="TextBox 7">
                <a:extLst>
                  <a:ext uri="{FF2B5EF4-FFF2-40B4-BE49-F238E27FC236}">
                    <a16:creationId xmlns:a16="http://schemas.microsoft.com/office/drawing/2014/main" id="{DF253138-8FB1-4068-9098-649707FD1103}"/>
                  </a:ext>
                </a:extLst>
              </p:cNvPr>
              <p:cNvSpPr txBox="1">
                <a:spLocks noRot="1" noChangeAspect="1" noMove="1" noResize="1" noEditPoints="1" noAdjustHandles="1" noChangeArrowheads="1" noChangeShapeType="1" noTextEdit="1"/>
              </p:cNvSpPr>
              <p:nvPr/>
            </p:nvSpPr>
            <p:spPr>
              <a:xfrm>
                <a:off x="5898594" y="5186680"/>
                <a:ext cx="727699"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948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Mass Flow Rate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a:t>For a fluid flow the mass flow rate will be equal to the density of the fluid times the volumetric flow rate.</a:t>
                </a:r>
              </a:p>
              <a:p>
                <a:r>
                  <a:rPr lang="en-US" dirty="0"/>
                  <a:t>Furthermore, if we have a fluid flowing through an opening with a known area, the volumetric flow rate will be equal to the average velocity of that fluid times the area of the opening.</a:t>
                </a:r>
              </a:p>
              <a:p>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𝑚</m:t>
                          </m:r>
                        </m:e>
                      </m:acc>
                      <m:r>
                        <a:rPr lang="en-US" b="0" i="1" smtClean="0">
                          <a:latin typeface="Cambria Math"/>
                        </a:rPr>
                        <m:t>=</m:t>
                      </m:r>
                      <m:r>
                        <a:rPr lang="en-US" b="0" i="1" smtClean="0">
                          <a:latin typeface="Cambria Math"/>
                          <a:ea typeface="Cambria Math"/>
                        </a:rPr>
                        <m:t>𝜌</m:t>
                      </m:r>
                      <m:acc>
                        <m:accPr>
                          <m:chr m:val="̇"/>
                          <m:ctrlPr>
                            <a:rPr lang="en-US" b="0" i="1" smtClean="0">
                              <a:latin typeface="Cambria Math" panose="02040503050406030204" pitchFamily="18" charset="0"/>
                              <a:ea typeface="Cambria Math"/>
                            </a:rPr>
                          </m:ctrlPr>
                        </m:accPr>
                        <m:e>
                          <m:r>
                            <a:rPr lang="en-US" b="0" i="1" smtClean="0">
                              <a:latin typeface="Cambria Math"/>
                              <a:ea typeface="Cambria Math"/>
                            </a:rPr>
                            <m:t>𝑉</m:t>
                          </m:r>
                        </m:e>
                      </m:acc>
                      <m:r>
                        <a:rPr lang="en-US" b="0" i="1" smtClean="0">
                          <a:latin typeface="Cambria Math"/>
                        </a:rPr>
                        <m:t>=</m:t>
                      </m:r>
                      <m:r>
                        <a:rPr lang="en-US" i="1">
                          <a:latin typeface="Cambria Math"/>
                          <a:ea typeface="Cambria Math"/>
                        </a:rPr>
                        <m:t>𝜌</m:t>
                      </m:r>
                      <m:sSub>
                        <m:sSubPr>
                          <m:ctrlPr>
                            <a:rPr lang="en-US" b="0" i="1" smtClean="0">
                              <a:latin typeface="Cambria Math" panose="02040503050406030204" pitchFamily="18" charset="0"/>
                              <a:ea typeface="Cambria Math"/>
                            </a:rPr>
                          </m:ctrlPr>
                        </m:sSubPr>
                        <m:e>
                          <m:r>
                            <m:rPr>
                              <m:sty m:val="p"/>
                            </m:rPr>
                            <a:rPr lang="en-US">
                              <a:latin typeface="Cambria Math" panose="02040503050406030204" pitchFamily="18" charset="0"/>
                              <a:ea typeface="Cambria Math"/>
                            </a:rPr>
                            <m:t>v</m:t>
                          </m:r>
                        </m:e>
                        <m:sub>
                          <m:r>
                            <a:rPr lang="en-US" b="0" i="1" smtClean="0">
                              <a:latin typeface="Cambria Math" panose="02040503050406030204" pitchFamily="18" charset="0"/>
                              <a:ea typeface="Cambria Math"/>
                            </a:rPr>
                            <m:t>𝑎𝑣𝑒</m:t>
                          </m:r>
                        </m:sub>
                      </m:sSub>
                      <m:r>
                        <a:rPr lang="en-US" b="0" i="1" smtClean="0">
                          <a:latin typeface="Cambria Math" panose="02040503050406030204" pitchFamily="18" charset="0"/>
                          <a:ea typeface="Cambria Math"/>
                        </a:rPr>
                        <m:t>𝐴</m:t>
                      </m:r>
                    </m:oMath>
                  </m:oMathPara>
                </a14:m>
                <a:endParaRPr lang="en-US" dirty="0"/>
              </a:p>
              <a:p>
                <a:pPr marL="0" indent="0">
                  <a:buNone/>
                </a:pPr>
                <a:endParaRPr lang="en-US" dirty="0"/>
              </a:p>
              <a:p>
                <a:r>
                  <a:rPr lang="en-US" dirty="0"/>
                  <a:t>Density can change with temperature and pressure</a:t>
                </a:r>
              </a:p>
              <a:p>
                <a:pPr lvl="1"/>
                <a:r>
                  <a:rPr lang="en-US" dirty="0"/>
                  <a:t>Liquids are generally pretty stable</a:t>
                </a:r>
              </a:p>
              <a:p>
                <a:pPr lvl="1"/>
                <a:r>
                  <a:rPr lang="en-US" dirty="0"/>
                  <a:t>Gasses can change significantly</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37" t="-2561" r="-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a:p>
        </p:txBody>
      </p:sp>
    </p:spTree>
    <p:extLst>
      <p:ext uri="{BB962C8B-B14F-4D97-AF65-F5344CB8AC3E}">
        <p14:creationId xmlns:p14="http://schemas.microsoft.com/office/powerpoint/2010/main" val="120917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0379-B16F-4491-A809-DB6E33670F2C}"/>
              </a:ext>
            </a:extLst>
          </p:cNvPr>
          <p:cNvSpPr>
            <a:spLocks noGrp="1"/>
          </p:cNvSpPr>
          <p:nvPr>
            <p:ph type="title"/>
          </p:nvPr>
        </p:nvSpPr>
        <p:spPr/>
        <p:txBody>
          <a:bodyPr/>
          <a:lstStyle/>
          <a:p>
            <a:r>
              <a:rPr lang="en-US" dirty="0"/>
              <a:t>Momentum in Steady Flows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08BA78-2271-4297-8AAD-A4C6A023F30D}"/>
                  </a:ext>
                </a:extLst>
              </p:cNvPr>
              <p:cNvSpPr>
                <a:spLocks noGrp="1"/>
              </p:cNvSpPr>
              <p:nvPr>
                <p:ph idx="1"/>
              </p:nvPr>
            </p:nvSpPr>
            <p:spPr>
              <a:xfrm>
                <a:off x="457200" y="1600200"/>
                <a:ext cx="5029200" cy="4525963"/>
              </a:xfrm>
            </p:spPr>
            <p:txBody>
              <a:bodyPr/>
              <a:lstStyle/>
              <a:p>
                <a:r>
                  <a:rPr lang="en-US" dirty="0"/>
                  <a:t>Generally, momentum is defined as the mass times velocity.</a:t>
                </a:r>
              </a:p>
              <a:p>
                <a:r>
                  <a:rPr lang="en-US" dirty="0"/>
                  <a:t>With steady flow systems, we usually use mass flow rate rather than mass though</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𝑚</m:t>
                          </m:r>
                        </m:num>
                        <m:den>
                          <m:r>
                            <a:rPr lang="en-US" i="1">
                              <a:latin typeface="Cambria Math"/>
                            </a:rPr>
                            <m:t>𝑡</m:t>
                          </m:r>
                        </m:den>
                      </m:f>
                      <m:r>
                        <a:rPr lang="en-US" i="1">
                          <a:latin typeface="Cambria Math"/>
                        </a:rPr>
                        <m:t>=</m:t>
                      </m:r>
                      <m:acc>
                        <m:accPr>
                          <m:chr m:val="̇"/>
                          <m:ctrlPr>
                            <a:rPr lang="en-US" i="1">
                              <a:latin typeface="Cambria Math" panose="02040503050406030204" pitchFamily="18" charset="0"/>
                            </a:rPr>
                          </m:ctrlPr>
                        </m:accPr>
                        <m:e>
                          <m:r>
                            <a:rPr lang="en-US" i="1">
                              <a:latin typeface="Cambria Math"/>
                            </a:rPr>
                            <m:t>𝑚</m:t>
                          </m:r>
                        </m:e>
                      </m:acc>
                    </m:oMath>
                  </m:oMathPara>
                </a14:m>
                <a:endParaRPr lang="en-US" dirty="0"/>
              </a:p>
            </p:txBody>
          </p:sp>
        </mc:Choice>
        <mc:Fallback xmlns="">
          <p:sp>
            <p:nvSpPr>
              <p:cNvPr id="3" name="Content Placeholder 2">
                <a:extLst>
                  <a:ext uri="{FF2B5EF4-FFF2-40B4-BE49-F238E27FC236}">
                    <a16:creationId xmlns:a16="http://schemas.microsoft.com/office/drawing/2014/main" id="{7B08BA78-2271-4297-8AAD-A4C6A023F30D}"/>
                  </a:ext>
                </a:extLst>
              </p:cNvPr>
              <p:cNvSpPr>
                <a:spLocks noGrp="1" noRot="1" noChangeAspect="1" noMove="1" noResize="1" noEditPoints="1" noAdjustHandles="1" noChangeArrowheads="1" noChangeShapeType="1" noTextEdit="1"/>
              </p:cNvSpPr>
              <p:nvPr>
                <p:ph idx="1"/>
              </p:nvPr>
            </p:nvSpPr>
            <p:spPr>
              <a:xfrm>
                <a:off x="457200" y="1600200"/>
                <a:ext cx="5029200" cy="4525963"/>
              </a:xfrm>
              <a:blipFill>
                <a:blip r:embed="rId2"/>
                <a:stretch>
                  <a:fillRect l="-2788" t="-1752" r="-606"/>
                </a:stretch>
              </a:blipFill>
            </p:spPr>
            <p:txBody>
              <a:bodyPr/>
              <a:lstStyle/>
              <a:p>
                <a:r>
                  <a:rPr lang="en-US">
                    <a:noFill/>
                  </a:rPr>
                  <a:t> </a:t>
                </a:r>
              </a:p>
            </p:txBody>
          </p:sp>
        </mc:Fallback>
      </mc:AlternateContent>
      <p:sp>
        <p:nvSpPr>
          <p:cNvPr id="4" name="Flowchart: Manual Operation 3">
            <a:extLst>
              <a:ext uri="{FF2B5EF4-FFF2-40B4-BE49-F238E27FC236}">
                <a16:creationId xmlns:a16="http://schemas.microsoft.com/office/drawing/2014/main" id="{5483F3B1-A32D-45F7-93E5-DBA09EB974F6}"/>
              </a:ext>
            </a:extLst>
          </p:cNvPr>
          <p:cNvSpPr/>
          <p:nvPr/>
        </p:nvSpPr>
        <p:spPr>
          <a:xfrm rot="16200000">
            <a:off x="6629400" y="3124200"/>
            <a:ext cx="1143000" cy="1447800"/>
          </a:xfrm>
          <a:prstGeom prst="flowChartManualOperati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3117942-0EA2-46FF-B3B7-C96093D76DD4}"/>
              </a:ext>
            </a:extLst>
          </p:cNvPr>
          <p:cNvCxnSpPr>
            <a:cxnSpLocks/>
          </p:cNvCxnSpPr>
          <p:nvPr/>
        </p:nvCxnSpPr>
        <p:spPr>
          <a:xfrm>
            <a:off x="5867400" y="3883343"/>
            <a:ext cx="609600"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048F0B44-4AED-4DC0-8CEC-444DB8B5A2D3}"/>
              </a:ext>
            </a:extLst>
          </p:cNvPr>
          <p:cNvCxnSpPr>
            <a:cxnSpLocks/>
          </p:cNvCxnSpPr>
          <p:nvPr/>
        </p:nvCxnSpPr>
        <p:spPr>
          <a:xfrm>
            <a:off x="7924800" y="3871913"/>
            <a:ext cx="758893"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C96702E-637E-449E-BE9F-C3CEEBEFF248}"/>
                  </a:ext>
                </a:extLst>
              </p:cNvPr>
              <p:cNvSpPr txBox="1"/>
              <p:nvPr/>
            </p:nvSpPr>
            <p:spPr>
              <a:xfrm>
                <a:off x="7029820" y="2819400"/>
                <a:ext cx="3421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tx2"/>
                              </a:solidFill>
                              <a:latin typeface="Cambria Math" panose="02040503050406030204" pitchFamily="18" charset="0"/>
                            </a:rPr>
                          </m:ctrlPr>
                        </m:accPr>
                        <m:e>
                          <m:r>
                            <a:rPr lang="en-US" i="1">
                              <a:solidFill>
                                <a:schemeClr val="tx2"/>
                              </a:solidFill>
                              <a:latin typeface="Cambria Math" panose="02040503050406030204" pitchFamily="18" charset="0"/>
                            </a:rPr>
                            <m:t>𝑚</m:t>
                          </m:r>
                        </m:e>
                      </m:acc>
                    </m:oMath>
                  </m:oMathPara>
                </a14:m>
                <a:endParaRPr lang="en-US" dirty="0"/>
              </a:p>
            </p:txBody>
          </p:sp>
        </mc:Choice>
        <mc:Fallback xmlns="">
          <p:sp>
            <p:nvSpPr>
              <p:cNvPr id="7" name="TextBox 6">
                <a:extLst>
                  <a:ext uri="{FF2B5EF4-FFF2-40B4-BE49-F238E27FC236}">
                    <a16:creationId xmlns:a16="http://schemas.microsoft.com/office/drawing/2014/main" id="{AC96702E-637E-449E-BE9F-C3CEEBEFF248}"/>
                  </a:ext>
                </a:extLst>
              </p:cNvPr>
              <p:cNvSpPr txBox="1">
                <a:spLocks noRot="1" noChangeAspect="1" noMove="1" noResize="1" noEditPoints="1" noAdjustHandles="1" noChangeArrowheads="1" noChangeShapeType="1" noTextEdit="1"/>
              </p:cNvSpPr>
              <p:nvPr/>
            </p:nvSpPr>
            <p:spPr>
              <a:xfrm>
                <a:off x="7029820" y="2819400"/>
                <a:ext cx="342159" cy="369332"/>
              </a:xfrm>
              <a:prstGeom prst="rect">
                <a:avLst/>
              </a:prstGeom>
              <a:blipFill>
                <a:blip r:embed="rId3"/>
                <a:stretch>
                  <a:fillRect r="-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C8064E7-1BD6-4E94-801B-3679DBCA2208}"/>
                  </a:ext>
                </a:extLst>
              </p:cNvPr>
              <p:cNvSpPr txBox="1"/>
              <p:nvPr/>
            </p:nvSpPr>
            <p:spPr>
              <a:xfrm>
                <a:off x="5817770" y="3953831"/>
                <a:ext cx="3421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i="1" smtClean="0">
                              <a:solidFill>
                                <a:schemeClr val="tx2"/>
                              </a:solidFill>
                              <a:latin typeface="Cambria Math" panose="02040503050406030204" pitchFamily="18" charset="0"/>
                            </a:rPr>
                            <m:t>𝑣</m:t>
                          </m:r>
                        </m:e>
                        <m:sub>
                          <m:r>
                            <a:rPr lang="en-US" b="0" i="1" smtClean="0">
                              <a:solidFill>
                                <a:schemeClr val="tx2"/>
                              </a:solidFill>
                              <a:latin typeface="Cambria Math" panose="02040503050406030204" pitchFamily="18" charset="0"/>
                            </a:rPr>
                            <m:t>𝑖𝑛</m:t>
                          </m:r>
                        </m:sub>
                      </m:sSub>
                    </m:oMath>
                  </m:oMathPara>
                </a14:m>
                <a:endParaRPr lang="en-US" dirty="0"/>
              </a:p>
            </p:txBody>
          </p:sp>
        </mc:Choice>
        <mc:Fallback xmlns="">
          <p:sp>
            <p:nvSpPr>
              <p:cNvPr id="13" name="TextBox 12">
                <a:extLst>
                  <a:ext uri="{FF2B5EF4-FFF2-40B4-BE49-F238E27FC236}">
                    <a16:creationId xmlns:a16="http://schemas.microsoft.com/office/drawing/2014/main" id="{DC8064E7-1BD6-4E94-801B-3679DBCA2208}"/>
                  </a:ext>
                </a:extLst>
              </p:cNvPr>
              <p:cNvSpPr txBox="1">
                <a:spLocks noRot="1" noChangeAspect="1" noMove="1" noResize="1" noEditPoints="1" noAdjustHandles="1" noChangeArrowheads="1" noChangeShapeType="1" noTextEdit="1"/>
              </p:cNvSpPr>
              <p:nvPr/>
            </p:nvSpPr>
            <p:spPr>
              <a:xfrm>
                <a:off x="5817770" y="3953831"/>
                <a:ext cx="342159" cy="369332"/>
              </a:xfrm>
              <a:prstGeom prst="rect">
                <a:avLst/>
              </a:prstGeom>
              <a:blipFill>
                <a:blip r:embed="rId4"/>
                <a:stretch>
                  <a:fillRect r="-32143"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5068C97-74B7-4FAF-9532-6DB48532254B}"/>
                  </a:ext>
                </a:extLst>
              </p:cNvPr>
              <p:cNvSpPr txBox="1"/>
              <p:nvPr/>
            </p:nvSpPr>
            <p:spPr>
              <a:xfrm>
                <a:off x="8105958" y="3871913"/>
                <a:ext cx="3421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𝑣</m:t>
                          </m:r>
                        </m:e>
                        <m:sub>
                          <m:r>
                            <a:rPr lang="en-US" b="0" i="1" smtClean="0">
                              <a:solidFill>
                                <a:schemeClr val="tx2"/>
                              </a:solidFill>
                              <a:latin typeface="Cambria Math" panose="02040503050406030204" pitchFamily="18" charset="0"/>
                            </a:rPr>
                            <m:t>𝑜𝑢𝑡</m:t>
                          </m:r>
                        </m:sub>
                      </m:sSub>
                    </m:oMath>
                  </m:oMathPara>
                </a14:m>
                <a:endParaRPr lang="en-US" dirty="0"/>
              </a:p>
            </p:txBody>
          </p:sp>
        </mc:Choice>
        <mc:Fallback xmlns="">
          <p:sp>
            <p:nvSpPr>
              <p:cNvPr id="14" name="TextBox 13">
                <a:extLst>
                  <a:ext uri="{FF2B5EF4-FFF2-40B4-BE49-F238E27FC236}">
                    <a16:creationId xmlns:a16="http://schemas.microsoft.com/office/drawing/2014/main" id="{35068C97-74B7-4FAF-9532-6DB48532254B}"/>
                  </a:ext>
                </a:extLst>
              </p:cNvPr>
              <p:cNvSpPr txBox="1">
                <a:spLocks noRot="1" noChangeAspect="1" noMove="1" noResize="1" noEditPoints="1" noAdjustHandles="1" noChangeArrowheads="1" noChangeShapeType="1" noTextEdit="1"/>
              </p:cNvSpPr>
              <p:nvPr/>
            </p:nvSpPr>
            <p:spPr>
              <a:xfrm>
                <a:off x="8105958" y="3871913"/>
                <a:ext cx="342159" cy="369332"/>
              </a:xfrm>
              <a:prstGeom prst="rect">
                <a:avLst/>
              </a:prstGeom>
              <a:blipFill>
                <a:blip r:embed="rId5"/>
                <a:stretch>
                  <a:fillRect r="-62500"/>
                </a:stretch>
              </a:blipFill>
            </p:spPr>
            <p:txBody>
              <a:bodyPr/>
              <a:lstStyle/>
              <a:p>
                <a:r>
                  <a:rPr lang="en-US">
                    <a:noFill/>
                  </a:rPr>
                  <a:t> </a:t>
                </a:r>
              </a:p>
            </p:txBody>
          </p:sp>
        </mc:Fallback>
      </mc:AlternateContent>
    </p:spTree>
    <p:extLst>
      <p:ext uri="{BB962C8B-B14F-4D97-AF65-F5344CB8AC3E}">
        <p14:creationId xmlns:p14="http://schemas.microsoft.com/office/powerpoint/2010/main" val="257039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C0379-B16F-4491-A809-DB6E33670F2C}"/>
              </a:ext>
            </a:extLst>
          </p:cNvPr>
          <p:cNvSpPr>
            <a:spLocks noGrp="1"/>
          </p:cNvSpPr>
          <p:nvPr>
            <p:ph type="title"/>
          </p:nvPr>
        </p:nvSpPr>
        <p:spPr/>
        <p:txBody>
          <a:bodyPr/>
          <a:lstStyle/>
          <a:p>
            <a:r>
              <a:rPr lang="en-US" dirty="0"/>
              <a:t>Momentum in Steady Flows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08BA78-2271-4297-8AAD-A4C6A023F30D}"/>
                  </a:ext>
                </a:extLst>
              </p:cNvPr>
              <p:cNvSpPr>
                <a:spLocks noGrp="1"/>
              </p:cNvSpPr>
              <p:nvPr>
                <p:ph idx="1"/>
              </p:nvPr>
            </p:nvSpPr>
            <p:spPr>
              <a:xfrm>
                <a:off x="457200" y="1600200"/>
                <a:ext cx="5029200" cy="4525963"/>
              </a:xfrm>
            </p:spPr>
            <p:txBody>
              <a:bodyPr>
                <a:normAutofit fontScale="85000" lnSpcReduction="10000"/>
              </a:bodyPr>
              <a:lstStyle/>
              <a:p>
                <a:r>
                  <a:rPr lang="en-US" dirty="0"/>
                  <a:t>To use our impulse momentum equation…</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m:rPr>
                              <m:sty m:val="p"/>
                            </m:rPr>
                            <a:rPr lang="en-US" b="0" i="0" smtClean="0">
                              <a:latin typeface="Cambria Math" panose="02040503050406030204" pitchFamily="18" charset="0"/>
                            </a:rPr>
                            <m:t>J</m:t>
                          </m:r>
                        </m:e>
                      </m:acc>
                      <m:r>
                        <a:rPr lang="en-US" i="1">
                          <a:latin typeface="Cambria Math"/>
                        </a:rPr>
                        <m:t>=</m:t>
                      </m:r>
                      <m:r>
                        <a:rPr lang="en-US" i="1">
                          <a:latin typeface="Cambria Math"/>
                        </a:rPr>
                        <m:t>𝑚</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a:rPr>
                                <m:t>f</m:t>
                              </m:r>
                            </m:sub>
                          </m:sSub>
                        </m:e>
                      </m:acc>
                      <m:r>
                        <a:rPr lang="en-US" i="1">
                          <a:latin typeface="Cambria Math"/>
                        </a:rPr>
                        <m:t>−</m:t>
                      </m:r>
                      <m:r>
                        <a:rPr lang="en-US" i="1">
                          <a:latin typeface="Cambria Math"/>
                        </a:rPr>
                        <m:t>𝑚</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panose="02040503050406030204" pitchFamily="18" charset="0"/>
                                </a:rPr>
                                <m:t>i</m:t>
                              </m:r>
                            </m:sub>
                          </m:sSub>
                        </m:e>
                      </m:acc>
                    </m:oMath>
                  </m:oMathPara>
                </a14:m>
                <a:endParaRPr lang="en-US" dirty="0"/>
              </a:p>
              <a:p>
                <a:r>
                  <a:rPr lang="en-US" dirty="0"/>
                  <a:t>…we just need to divide each term by time (t)</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b="1">
                              <a:latin typeface="Cambria Math"/>
                            </a:rPr>
                            <m:t>(</m:t>
                          </m:r>
                          <m:acc>
                            <m:accPr>
                              <m:chr m:val="⃑"/>
                              <m:ctrlPr>
                                <a:rPr lang="en-US" i="1">
                                  <a:latin typeface="Cambria Math" panose="02040503050406030204" pitchFamily="18" charset="0"/>
                                </a:rPr>
                              </m:ctrlPr>
                            </m:accPr>
                            <m:e>
                              <m:r>
                                <a:rPr lang="en-US" i="1">
                                  <a:latin typeface="Cambria Math" panose="02040503050406030204" pitchFamily="18" charset="0"/>
                                </a:rPr>
                                <m:t>𝐹</m:t>
                              </m:r>
                            </m:e>
                          </m:acc>
                          <m:r>
                            <a:rPr lang="en-US" b="1">
                              <a:latin typeface="Cambria Math"/>
                            </a:rPr>
                            <m:t>)(</m:t>
                          </m:r>
                          <m:r>
                            <m:rPr>
                              <m:sty m:val="p"/>
                            </m:rPr>
                            <a:rPr lang="en-US">
                              <a:latin typeface="Cambria Math"/>
                            </a:rPr>
                            <m:t>t</m:t>
                          </m:r>
                          <m:r>
                            <a:rPr lang="en-US">
                              <a:latin typeface="Cambria Math"/>
                            </a:rPr>
                            <m:t>)</m:t>
                          </m:r>
                        </m:num>
                        <m:den>
                          <m:r>
                            <a:rPr lang="en-US">
                              <a:latin typeface="Cambria Math"/>
                            </a:rPr>
                            <m:t>(</m:t>
                          </m:r>
                          <m:r>
                            <m:rPr>
                              <m:sty m:val="p"/>
                            </m:rPr>
                            <a:rPr lang="en-US">
                              <a:latin typeface="Cambria Math"/>
                            </a:rPr>
                            <m:t>t</m:t>
                          </m:r>
                          <m:r>
                            <a:rPr lang="en-US">
                              <a:latin typeface="Cambria Math"/>
                            </a:rPr>
                            <m:t>)</m:t>
                          </m:r>
                        </m:den>
                      </m:f>
                      <m:r>
                        <a:rPr lang="en-US" b="1">
                          <a:latin typeface="Cambria Math"/>
                        </a:rPr>
                        <m:t> </m:t>
                      </m:r>
                      <m:r>
                        <a:rPr lang="en-US">
                          <a:latin typeface="Cambria Math"/>
                        </a:rPr>
                        <m:t>=</m:t>
                      </m:r>
                      <m:f>
                        <m:fPr>
                          <m:ctrlPr>
                            <a:rPr lang="en-US" i="1">
                              <a:latin typeface="Cambria Math" panose="02040503050406030204" pitchFamily="18" charset="0"/>
                            </a:rPr>
                          </m:ctrlPr>
                        </m:fPr>
                        <m:num>
                          <m:r>
                            <m:rPr>
                              <m:sty m:val="p"/>
                            </m:rPr>
                            <a:rPr lang="en-US">
                              <a:latin typeface="Cambria Math"/>
                            </a:rPr>
                            <m:t>m</m:t>
                          </m:r>
                        </m:num>
                        <m:den>
                          <m:r>
                            <m:rPr>
                              <m:sty m:val="p"/>
                            </m:rPr>
                            <a:rPr lang="en-US">
                              <a:latin typeface="Cambria Math"/>
                            </a:rPr>
                            <m:t>t</m:t>
                          </m:r>
                        </m:den>
                      </m:f>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a:rPr>
                                <m:t>f</m:t>
                              </m:r>
                            </m:sub>
                          </m:sSub>
                        </m:e>
                      </m:acc>
                      <m:r>
                        <a:rPr lang="en-US">
                          <a:latin typeface="Cambria Math"/>
                        </a:rPr>
                        <m:t>−</m:t>
                      </m:r>
                      <m:f>
                        <m:fPr>
                          <m:ctrlPr>
                            <a:rPr lang="en-US" i="1">
                              <a:latin typeface="Cambria Math" panose="02040503050406030204" pitchFamily="18" charset="0"/>
                            </a:rPr>
                          </m:ctrlPr>
                        </m:fPr>
                        <m:num>
                          <m:r>
                            <m:rPr>
                              <m:sty m:val="p"/>
                            </m:rPr>
                            <a:rPr lang="en-US">
                              <a:latin typeface="Cambria Math"/>
                            </a:rPr>
                            <m:t>m</m:t>
                          </m:r>
                        </m:num>
                        <m:den>
                          <m:r>
                            <m:rPr>
                              <m:sty m:val="p"/>
                            </m:rPr>
                            <a:rPr lang="en-US">
                              <a:latin typeface="Cambria Math"/>
                            </a:rPr>
                            <m:t>t</m:t>
                          </m:r>
                        </m:den>
                      </m:f>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panose="02040503050406030204" pitchFamily="18" charset="0"/>
                                </a:rPr>
                                <m:t>i</m:t>
                              </m:r>
                            </m:sub>
                          </m:sSub>
                        </m:e>
                      </m:acc>
                    </m:oMath>
                  </m:oMathPara>
                </a14:m>
                <a:endParaRPr lang="en-US" dirty="0"/>
              </a:p>
              <a:p>
                <a:r>
                  <a:rPr lang="en-US" dirty="0"/>
                  <a:t>… and then simplify the equation</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𝐹</m:t>
                          </m:r>
                        </m:e>
                      </m:acc>
                      <m:r>
                        <a:rPr lang="en-US">
                          <a:latin typeface="Cambria Math"/>
                        </a:rPr>
                        <m:t>=</m:t>
                      </m:r>
                      <m:acc>
                        <m:accPr>
                          <m:chr m:val="̇"/>
                          <m:ctrlPr>
                            <a:rPr lang="en-US" b="1" i="1">
                              <a:latin typeface="Cambria Math" panose="02040503050406030204" pitchFamily="18" charset="0"/>
                            </a:rPr>
                          </m:ctrlPr>
                        </m:accPr>
                        <m:e>
                          <m:r>
                            <m:rPr>
                              <m:sty m:val="p"/>
                            </m:rPr>
                            <a:rPr lang="en-US">
                              <a:latin typeface="Cambria Math"/>
                            </a:rPr>
                            <m:t>m</m:t>
                          </m:r>
                        </m:e>
                      </m:acc>
                      <m:r>
                        <a:rPr lang="en-US">
                          <a:latin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a:rPr>
                                <m:t>f</m:t>
                              </m:r>
                            </m:sub>
                          </m:sSub>
                        </m:e>
                      </m:acc>
                      <m:r>
                        <a:rPr lang="en-US">
                          <a:latin typeface="Cambria Math"/>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panose="02040503050406030204" pitchFamily="18" charset="0"/>
                                </a:rPr>
                                <m:t>i</m:t>
                              </m:r>
                            </m:sub>
                          </m:sSub>
                        </m:e>
                      </m:acc>
                      <m:r>
                        <a:rPr lang="en-US">
                          <a:latin typeface="Cambria Math"/>
                        </a:rPr>
                        <m:t>)</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B08BA78-2271-4297-8AAD-A4C6A023F30D}"/>
                  </a:ext>
                </a:extLst>
              </p:cNvPr>
              <p:cNvSpPr>
                <a:spLocks noGrp="1" noRot="1" noChangeAspect="1" noMove="1" noResize="1" noEditPoints="1" noAdjustHandles="1" noChangeArrowheads="1" noChangeShapeType="1" noTextEdit="1"/>
              </p:cNvSpPr>
              <p:nvPr>
                <p:ph idx="1"/>
              </p:nvPr>
            </p:nvSpPr>
            <p:spPr>
              <a:xfrm>
                <a:off x="457200" y="1600200"/>
                <a:ext cx="5029200" cy="4525963"/>
              </a:xfrm>
              <a:blipFill>
                <a:blip r:embed="rId2"/>
                <a:stretch>
                  <a:fillRect l="-2061" t="-2156" r="-364"/>
                </a:stretch>
              </a:blipFill>
            </p:spPr>
            <p:txBody>
              <a:bodyPr/>
              <a:lstStyle/>
              <a:p>
                <a:r>
                  <a:rPr lang="en-US">
                    <a:noFill/>
                  </a:rPr>
                  <a:t> </a:t>
                </a:r>
              </a:p>
            </p:txBody>
          </p:sp>
        </mc:Fallback>
      </mc:AlternateContent>
      <p:sp>
        <p:nvSpPr>
          <p:cNvPr id="16" name="Flowchart: Manual Operation 15">
            <a:extLst>
              <a:ext uri="{FF2B5EF4-FFF2-40B4-BE49-F238E27FC236}">
                <a16:creationId xmlns:a16="http://schemas.microsoft.com/office/drawing/2014/main" id="{1528E21A-14AB-483F-900B-FBE6C0C2BFD3}"/>
              </a:ext>
            </a:extLst>
          </p:cNvPr>
          <p:cNvSpPr/>
          <p:nvPr/>
        </p:nvSpPr>
        <p:spPr>
          <a:xfrm rot="16200000">
            <a:off x="6629400" y="3124200"/>
            <a:ext cx="1143000" cy="1447800"/>
          </a:xfrm>
          <a:prstGeom prst="flowChartManualOperatio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826A8389-CEFD-49F8-A839-C2F391EA870C}"/>
              </a:ext>
            </a:extLst>
          </p:cNvPr>
          <p:cNvCxnSpPr>
            <a:cxnSpLocks/>
          </p:cNvCxnSpPr>
          <p:nvPr/>
        </p:nvCxnSpPr>
        <p:spPr>
          <a:xfrm>
            <a:off x="5867400" y="3883343"/>
            <a:ext cx="609600"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6FCE4CFD-7B1B-492D-885D-0AD65C25BBEF}"/>
              </a:ext>
            </a:extLst>
          </p:cNvPr>
          <p:cNvCxnSpPr>
            <a:cxnSpLocks/>
          </p:cNvCxnSpPr>
          <p:nvPr/>
        </p:nvCxnSpPr>
        <p:spPr>
          <a:xfrm>
            <a:off x="7924800" y="3871913"/>
            <a:ext cx="758893"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51DF18A-BC35-4FE0-A05C-AA0880DFF2AD}"/>
                  </a:ext>
                </a:extLst>
              </p:cNvPr>
              <p:cNvSpPr txBox="1"/>
              <p:nvPr/>
            </p:nvSpPr>
            <p:spPr>
              <a:xfrm>
                <a:off x="7029820" y="2819400"/>
                <a:ext cx="3421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tx2"/>
                              </a:solidFill>
                              <a:latin typeface="Cambria Math" panose="02040503050406030204" pitchFamily="18" charset="0"/>
                            </a:rPr>
                          </m:ctrlPr>
                        </m:accPr>
                        <m:e>
                          <m:r>
                            <a:rPr lang="en-US" i="1">
                              <a:solidFill>
                                <a:schemeClr val="tx2"/>
                              </a:solidFill>
                              <a:latin typeface="Cambria Math" panose="02040503050406030204" pitchFamily="18" charset="0"/>
                            </a:rPr>
                            <m:t>𝑚</m:t>
                          </m:r>
                        </m:e>
                      </m:acc>
                    </m:oMath>
                  </m:oMathPara>
                </a14:m>
                <a:endParaRPr lang="en-US" dirty="0"/>
              </a:p>
            </p:txBody>
          </p:sp>
        </mc:Choice>
        <mc:Fallback xmlns="">
          <p:sp>
            <p:nvSpPr>
              <p:cNvPr id="19" name="TextBox 18">
                <a:extLst>
                  <a:ext uri="{FF2B5EF4-FFF2-40B4-BE49-F238E27FC236}">
                    <a16:creationId xmlns:a16="http://schemas.microsoft.com/office/drawing/2014/main" id="{E51DF18A-BC35-4FE0-A05C-AA0880DFF2AD}"/>
                  </a:ext>
                </a:extLst>
              </p:cNvPr>
              <p:cNvSpPr txBox="1">
                <a:spLocks noRot="1" noChangeAspect="1" noMove="1" noResize="1" noEditPoints="1" noAdjustHandles="1" noChangeArrowheads="1" noChangeShapeType="1" noTextEdit="1"/>
              </p:cNvSpPr>
              <p:nvPr/>
            </p:nvSpPr>
            <p:spPr>
              <a:xfrm>
                <a:off x="7029820" y="2819400"/>
                <a:ext cx="342159" cy="369332"/>
              </a:xfrm>
              <a:prstGeom prst="rect">
                <a:avLst/>
              </a:prstGeom>
              <a:blipFill>
                <a:blip r:embed="rId3"/>
                <a:stretch>
                  <a:fillRect r="-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81BE22C-6C29-49BF-A2DE-1496A2E548FD}"/>
                  </a:ext>
                </a:extLst>
              </p:cNvPr>
              <p:cNvSpPr txBox="1"/>
              <p:nvPr/>
            </p:nvSpPr>
            <p:spPr>
              <a:xfrm>
                <a:off x="5817770" y="3953831"/>
                <a:ext cx="3421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i="1" smtClean="0">
                              <a:solidFill>
                                <a:schemeClr val="tx2"/>
                              </a:solidFill>
                              <a:latin typeface="Cambria Math" panose="02040503050406030204" pitchFamily="18" charset="0"/>
                            </a:rPr>
                            <m:t>𝑣</m:t>
                          </m:r>
                        </m:e>
                        <m:sub>
                          <m:r>
                            <a:rPr lang="en-US" b="0" i="1" smtClean="0">
                              <a:solidFill>
                                <a:schemeClr val="tx2"/>
                              </a:solidFill>
                              <a:latin typeface="Cambria Math" panose="02040503050406030204" pitchFamily="18" charset="0"/>
                            </a:rPr>
                            <m:t>𝑖𝑛</m:t>
                          </m:r>
                        </m:sub>
                      </m:sSub>
                    </m:oMath>
                  </m:oMathPara>
                </a14:m>
                <a:endParaRPr lang="en-US" dirty="0"/>
              </a:p>
            </p:txBody>
          </p:sp>
        </mc:Choice>
        <mc:Fallback xmlns="">
          <p:sp>
            <p:nvSpPr>
              <p:cNvPr id="20" name="TextBox 19">
                <a:extLst>
                  <a:ext uri="{FF2B5EF4-FFF2-40B4-BE49-F238E27FC236}">
                    <a16:creationId xmlns:a16="http://schemas.microsoft.com/office/drawing/2014/main" id="{481BE22C-6C29-49BF-A2DE-1496A2E548FD}"/>
                  </a:ext>
                </a:extLst>
              </p:cNvPr>
              <p:cNvSpPr txBox="1">
                <a:spLocks noRot="1" noChangeAspect="1" noMove="1" noResize="1" noEditPoints="1" noAdjustHandles="1" noChangeArrowheads="1" noChangeShapeType="1" noTextEdit="1"/>
              </p:cNvSpPr>
              <p:nvPr/>
            </p:nvSpPr>
            <p:spPr>
              <a:xfrm>
                <a:off x="5817770" y="3953831"/>
                <a:ext cx="342159" cy="369332"/>
              </a:xfrm>
              <a:prstGeom prst="rect">
                <a:avLst/>
              </a:prstGeom>
              <a:blipFill>
                <a:blip r:embed="rId4"/>
                <a:stretch>
                  <a:fillRect r="-32143"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00658D3-733B-4D6B-9C19-FDCBD840A770}"/>
                  </a:ext>
                </a:extLst>
              </p:cNvPr>
              <p:cNvSpPr txBox="1"/>
              <p:nvPr/>
            </p:nvSpPr>
            <p:spPr>
              <a:xfrm>
                <a:off x="8105958" y="3871913"/>
                <a:ext cx="3421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𝑣</m:t>
                          </m:r>
                        </m:e>
                        <m:sub>
                          <m:r>
                            <a:rPr lang="en-US" b="0" i="1" smtClean="0">
                              <a:solidFill>
                                <a:schemeClr val="tx2"/>
                              </a:solidFill>
                              <a:latin typeface="Cambria Math" panose="02040503050406030204" pitchFamily="18" charset="0"/>
                            </a:rPr>
                            <m:t>𝑜𝑢𝑡</m:t>
                          </m:r>
                        </m:sub>
                      </m:sSub>
                    </m:oMath>
                  </m:oMathPara>
                </a14:m>
                <a:endParaRPr lang="en-US" dirty="0"/>
              </a:p>
            </p:txBody>
          </p:sp>
        </mc:Choice>
        <mc:Fallback xmlns="">
          <p:sp>
            <p:nvSpPr>
              <p:cNvPr id="21" name="TextBox 20">
                <a:extLst>
                  <a:ext uri="{FF2B5EF4-FFF2-40B4-BE49-F238E27FC236}">
                    <a16:creationId xmlns:a16="http://schemas.microsoft.com/office/drawing/2014/main" id="{900658D3-733B-4D6B-9C19-FDCBD840A770}"/>
                  </a:ext>
                </a:extLst>
              </p:cNvPr>
              <p:cNvSpPr txBox="1">
                <a:spLocks noRot="1" noChangeAspect="1" noMove="1" noResize="1" noEditPoints="1" noAdjustHandles="1" noChangeArrowheads="1" noChangeShapeType="1" noTextEdit="1"/>
              </p:cNvSpPr>
              <p:nvPr/>
            </p:nvSpPr>
            <p:spPr>
              <a:xfrm>
                <a:off x="8105958" y="3871913"/>
                <a:ext cx="342159" cy="369332"/>
              </a:xfrm>
              <a:prstGeom prst="rect">
                <a:avLst/>
              </a:prstGeom>
              <a:blipFill>
                <a:blip r:embed="rId5"/>
                <a:stretch>
                  <a:fillRect r="-62500"/>
                </a:stretch>
              </a:blipFill>
            </p:spPr>
            <p:txBody>
              <a:bodyPr/>
              <a:lstStyle/>
              <a:p>
                <a:r>
                  <a:rPr lang="en-US">
                    <a:noFill/>
                  </a:rPr>
                  <a:t> </a:t>
                </a:r>
              </a:p>
            </p:txBody>
          </p:sp>
        </mc:Fallback>
      </mc:AlternateContent>
    </p:spTree>
    <p:extLst>
      <p:ext uri="{BB962C8B-B14F-4D97-AF65-F5344CB8AC3E}">
        <p14:creationId xmlns:p14="http://schemas.microsoft.com/office/powerpoint/2010/main" val="78087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7F7F-DB62-424C-8DE1-CB57A6051782}"/>
              </a:ext>
            </a:extLst>
          </p:cNvPr>
          <p:cNvSpPr>
            <a:spLocks noGrp="1"/>
          </p:cNvSpPr>
          <p:nvPr>
            <p:ph type="title"/>
          </p:nvPr>
        </p:nvSpPr>
        <p:spPr/>
        <p:txBody>
          <a:bodyPr/>
          <a:lstStyle/>
          <a:p>
            <a:r>
              <a:rPr lang="en-US" dirty="0"/>
              <a:t>Momentum in Steady Flows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8A66FC-9CE1-46B6-B9F1-EC82F0AA8FEC}"/>
                  </a:ext>
                </a:extLst>
              </p:cNvPr>
              <p:cNvSpPr>
                <a:spLocks noGrp="1"/>
              </p:cNvSpPr>
              <p:nvPr>
                <p:ph idx="1"/>
              </p:nvPr>
            </p:nvSpPr>
            <p:spPr>
              <a:xfrm>
                <a:off x="457200" y="1600200"/>
                <a:ext cx="5105396" cy="4525963"/>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𝐹</m:t>
                          </m:r>
                        </m:e>
                      </m:acc>
                      <m:r>
                        <a:rPr lang="en-US">
                          <a:latin typeface="Cambria Math"/>
                        </a:rPr>
                        <m:t>=</m:t>
                      </m:r>
                      <m:acc>
                        <m:accPr>
                          <m:chr m:val="̇"/>
                          <m:ctrlPr>
                            <a:rPr lang="en-US" b="1" i="1">
                              <a:latin typeface="Cambria Math" panose="02040503050406030204" pitchFamily="18" charset="0"/>
                            </a:rPr>
                          </m:ctrlPr>
                        </m:accPr>
                        <m:e>
                          <m:r>
                            <m:rPr>
                              <m:sty m:val="p"/>
                            </m:rPr>
                            <a:rPr lang="en-US">
                              <a:latin typeface="Cambria Math"/>
                            </a:rPr>
                            <m:t>m</m:t>
                          </m:r>
                        </m:e>
                      </m:acc>
                      <m:r>
                        <a:rPr lang="en-US">
                          <a:latin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a:rPr>
                                <m:t>f</m:t>
                              </m:r>
                            </m:sub>
                          </m:sSub>
                        </m:e>
                      </m:acc>
                      <m:r>
                        <a:rPr lang="en-US">
                          <a:latin typeface="Cambria Math"/>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panose="02040503050406030204" pitchFamily="18" charset="0"/>
                                </a:rPr>
                                <m:t>i</m:t>
                              </m:r>
                            </m:sub>
                          </m:sSub>
                        </m:e>
                      </m:acc>
                      <m:r>
                        <a:rPr lang="en-US">
                          <a:latin typeface="Cambria Math"/>
                        </a:rPr>
                        <m:t>)</m:t>
                      </m:r>
                    </m:oMath>
                  </m:oMathPara>
                </a14:m>
                <a:endParaRPr lang="en-US" dirty="0"/>
              </a:p>
              <a:p>
                <a:pPr marL="0" indent="0">
                  <a:buNone/>
                </a:pPr>
                <a:endParaRPr lang="en-US" dirty="0"/>
              </a:p>
              <a:p>
                <a:r>
                  <a:rPr lang="en-US" dirty="0"/>
                  <a:t>It’s important to note this is a vector equation, so the direction of flow is important.</a:t>
                </a:r>
              </a:p>
              <a:p>
                <a:r>
                  <a:rPr lang="en-US" dirty="0"/>
                  <a:t>If we have a change in the direction for the fluid, we will need to break the equation down into components</a:t>
                </a:r>
              </a:p>
              <a:p>
                <a:pPr marL="457200" lvl="1" indent="0">
                  <a:buNone/>
                </a:pPr>
                <a:endParaRPr lang="en-US"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𝑥</m:t>
                          </m:r>
                        </m:sub>
                      </m:sSub>
                      <m:r>
                        <a:rPr lang="en-US">
                          <a:latin typeface="Cambria Math"/>
                        </a:rPr>
                        <m:t>=</m:t>
                      </m:r>
                      <m:acc>
                        <m:accPr>
                          <m:chr m:val="̇"/>
                          <m:ctrlPr>
                            <a:rPr lang="en-US" b="1" i="1">
                              <a:latin typeface="Cambria Math" panose="02040503050406030204" pitchFamily="18" charset="0"/>
                            </a:rPr>
                          </m:ctrlPr>
                        </m:accPr>
                        <m:e>
                          <m:r>
                            <m:rPr>
                              <m:sty m:val="p"/>
                            </m:rPr>
                            <a:rPr lang="en-US">
                              <a:latin typeface="Cambria Math"/>
                            </a:rPr>
                            <m:t>m</m:t>
                          </m:r>
                        </m:e>
                      </m:acc>
                      <m:r>
                        <a:rPr lang="en-US">
                          <a:latin typeface="Cambria Math"/>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𝑓𝑥</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𝑖</m:t>
                          </m:r>
                          <m:r>
                            <a:rPr lang="en-US" i="1">
                              <a:latin typeface="Cambria Math" panose="02040503050406030204" pitchFamily="18" charset="0"/>
                            </a:rPr>
                            <m:t>𝑥</m:t>
                          </m:r>
                        </m:sub>
                      </m:sSub>
                      <m:r>
                        <a:rPr lang="en-US">
                          <a:latin typeface="Cambria Math"/>
                        </a:rPr>
                        <m:t>)</m:t>
                      </m:r>
                    </m:oMath>
                  </m:oMathPara>
                </a14:m>
                <a:endParaRPr lang="en-US" dirty="0"/>
              </a:p>
              <a:p>
                <a:pPr marL="457200" lvl="1"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𝑦</m:t>
                          </m:r>
                        </m:sub>
                      </m:sSub>
                      <m:r>
                        <a:rPr lang="en-US">
                          <a:latin typeface="Cambria Math"/>
                        </a:rPr>
                        <m:t>=</m:t>
                      </m:r>
                      <m:acc>
                        <m:accPr>
                          <m:chr m:val="̇"/>
                          <m:ctrlPr>
                            <a:rPr lang="en-US" b="1" i="1">
                              <a:latin typeface="Cambria Math" panose="02040503050406030204" pitchFamily="18" charset="0"/>
                            </a:rPr>
                          </m:ctrlPr>
                        </m:accPr>
                        <m:e>
                          <m:r>
                            <m:rPr>
                              <m:sty m:val="p"/>
                            </m:rPr>
                            <a:rPr lang="en-US">
                              <a:latin typeface="Cambria Math"/>
                            </a:rPr>
                            <m:t>m</m:t>
                          </m:r>
                        </m:e>
                      </m:acc>
                      <m:r>
                        <a:rPr lang="en-US">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𝑓</m:t>
                          </m:r>
                          <m:r>
                            <a:rPr lang="en-US" b="0" i="1" smtClean="0">
                              <a:latin typeface="Cambria Math" panose="02040503050406030204" pitchFamily="18" charset="0"/>
                            </a:rPr>
                            <m:t>𝑦</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b="0" i="1" smtClean="0">
                              <a:latin typeface="Cambria Math" panose="02040503050406030204" pitchFamily="18" charset="0"/>
                            </a:rPr>
                            <m:t>𝑦</m:t>
                          </m:r>
                        </m:sub>
                      </m:sSub>
                      <m:r>
                        <a:rPr lang="en-US">
                          <a:latin typeface="Cambria Math"/>
                        </a:rPr>
                        <m:t>)</m:t>
                      </m:r>
                    </m:oMath>
                  </m:oMathPara>
                </a14:m>
                <a:endParaRPr lang="en-US" dirty="0"/>
              </a:p>
              <a:p>
                <a:pPr marL="457200" lvl="1" indent="0">
                  <a:buNone/>
                </a:pPr>
                <a:endParaRPr lang="en-US" dirty="0"/>
              </a:p>
              <a:p>
                <a:pPr marL="457200" lvl="1" indent="0">
                  <a:buNone/>
                </a:pPr>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718A66FC-9CE1-46B6-B9F1-EC82F0AA8FEC}"/>
                  </a:ext>
                </a:extLst>
              </p:cNvPr>
              <p:cNvSpPr>
                <a:spLocks noGrp="1" noRot="1" noChangeAspect="1" noMove="1" noResize="1" noEditPoints="1" noAdjustHandles="1" noChangeArrowheads="1" noChangeShapeType="1" noTextEdit="1"/>
              </p:cNvSpPr>
              <p:nvPr>
                <p:ph idx="1"/>
              </p:nvPr>
            </p:nvSpPr>
            <p:spPr>
              <a:xfrm>
                <a:off x="457200" y="1600200"/>
                <a:ext cx="5105396" cy="4525963"/>
              </a:xfrm>
              <a:blipFill>
                <a:blip r:embed="rId2"/>
                <a:stretch>
                  <a:fillRect l="-1673" r="-3226"/>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B7C18D8F-F57D-45D6-B1A6-FA2C69D8C301}"/>
              </a:ext>
            </a:extLst>
          </p:cNvPr>
          <p:cNvGrpSpPr/>
          <p:nvPr/>
        </p:nvGrpSpPr>
        <p:grpSpPr>
          <a:xfrm>
            <a:off x="5943600" y="2667000"/>
            <a:ext cx="2667000" cy="2637473"/>
            <a:chOff x="4876800" y="2345690"/>
            <a:chExt cx="4114800" cy="4177983"/>
          </a:xfrm>
        </p:grpSpPr>
        <p:sp>
          <p:nvSpPr>
            <p:cNvPr id="4" name="Cylinder 3">
              <a:extLst>
                <a:ext uri="{FF2B5EF4-FFF2-40B4-BE49-F238E27FC236}">
                  <a16:creationId xmlns:a16="http://schemas.microsoft.com/office/drawing/2014/main" id="{FE0C13E9-0F5B-41EF-AB25-70F202376E52}"/>
                </a:ext>
              </a:extLst>
            </p:cNvPr>
            <p:cNvSpPr/>
            <p:nvPr/>
          </p:nvSpPr>
          <p:spPr>
            <a:xfrm>
              <a:off x="4986020" y="3455670"/>
              <a:ext cx="1186180" cy="2245360"/>
            </a:xfrm>
            <a:prstGeom prst="can">
              <a:avLst>
                <a:gd name="adj" fmla="val 1772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Cylinder 4">
              <a:extLst>
                <a:ext uri="{FF2B5EF4-FFF2-40B4-BE49-F238E27FC236}">
                  <a16:creationId xmlns:a16="http://schemas.microsoft.com/office/drawing/2014/main" id="{E8D217BC-3801-4798-97F0-DD4916222C70}"/>
                </a:ext>
              </a:extLst>
            </p:cNvPr>
            <p:cNvSpPr/>
            <p:nvPr/>
          </p:nvSpPr>
          <p:spPr>
            <a:xfrm rot="16200000">
              <a:off x="6549390" y="1908810"/>
              <a:ext cx="1186180" cy="2245360"/>
            </a:xfrm>
            <a:prstGeom prst="can">
              <a:avLst>
                <a:gd name="adj" fmla="val 1772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Single Corner Rounded 5">
              <a:extLst>
                <a:ext uri="{FF2B5EF4-FFF2-40B4-BE49-F238E27FC236}">
                  <a16:creationId xmlns:a16="http://schemas.microsoft.com/office/drawing/2014/main" id="{2218898C-ED7A-46B2-B0BB-E7BE4E811B22}"/>
                </a:ext>
              </a:extLst>
            </p:cNvPr>
            <p:cNvSpPr/>
            <p:nvPr/>
          </p:nvSpPr>
          <p:spPr>
            <a:xfrm flipH="1">
              <a:off x="4876800" y="2345690"/>
              <a:ext cx="1371600" cy="1371600"/>
            </a:xfrm>
            <a:prstGeom prst="round1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80B952A-A94D-469B-AA7F-7EB374683186}"/>
                </a:ext>
              </a:extLst>
            </p:cNvPr>
            <p:cNvCxnSpPr/>
            <p:nvPr/>
          </p:nvCxnSpPr>
          <p:spPr>
            <a:xfrm flipV="1">
              <a:off x="5562600" y="5761673"/>
              <a:ext cx="0" cy="762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D29578DE-BAC9-4B2D-ACEC-D7BE92D49E51}"/>
                </a:ext>
              </a:extLst>
            </p:cNvPr>
            <p:cNvCxnSpPr/>
            <p:nvPr/>
          </p:nvCxnSpPr>
          <p:spPr>
            <a:xfrm>
              <a:off x="8382000" y="306451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5985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67F7F-DB62-424C-8DE1-CB57A6051782}"/>
              </a:ext>
            </a:extLst>
          </p:cNvPr>
          <p:cNvSpPr>
            <a:spLocks noGrp="1"/>
          </p:cNvSpPr>
          <p:nvPr>
            <p:ph type="title"/>
          </p:nvPr>
        </p:nvSpPr>
        <p:spPr/>
        <p:txBody>
          <a:bodyPr/>
          <a:lstStyle/>
          <a:p>
            <a:r>
              <a:rPr lang="en-US" dirty="0"/>
              <a:t>Momentum in Steady Flows</a:t>
            </a:r>
          </a:p>
        </p:txBody>
      </p:sp>
      <p:sp>
        <p:nvSpPr>
          <p:cNvPr id="3" name="Content Placeholder 2">
            <a:extLst>
              <a:ext uri="{FF2B5EF4-FFF2-40B4-BE49-F238E27FC236}">
                <a16:creationId xmlns:a16="http://schemas.microsoft.com/office/drawing/2014/main" id="{718A66FC-9CE1-46B6-B9F1-EC82F0AA8FEC}"/>
              </a:ext>
            </a:extLst>
          </p:cNvPr>
          <p:cNvSpPr>
            <a:spLocks noGrp="1"/>
          </p:cNvSpPr>
          <p:nvPr>
            <p:ph idx="1"/>
          </p:nvPr>
        </p:nvSpPr>
        <p:spPr>
          <a:xfrm>
            <a:off x="457200" y="1600201"/>
            <a:ext cx="8382000" cy="1752600"/>
          </a:xfrm>
        </p:spPr>
        <p:txBody>
          <a:bodyPr>
            <a:normAutofit fontScale="77500" lnSpcReduction="20000"/>
          </a:bodyPr>
          <a:lstStyle/>
          <a:p>
            <a:r>
              <a:rPr lang="en-US" dirty="0"/>
              <a:t>It’s also important to note this final conservation on momentum equation gives us the force the device would need to exert on the fluid in order to change it’s momentum.</a:t>
            </a:r>
          </a:p>
          <a:p>
            <a:pPr lvl="1"/>
            <a:r>
              <a:rPr lang="en-US" dirty="0"/>
              <a:t>The force of the fluid on the device is equal and opposite to this force</a:t>
            </a:r>
          </a:p>
        </p:txBody>
      </p:sp>
      <p:grpSp>
        <p:nvGrpSpPr>
          <p:cNvPr id="9" name="Group 8">
            <a:extLst>
              <a:ext uri="{FF2B5EF4-FFF2-40B4-BE49-F238E27FC236}">
                <a16:creationId xmlns:a16="http://schemas.microsoft.com/office/drawing/2014/main" id="{B7C18D8F-F57D-45D6-B1A6-FA2C69D8C301}"/>
              </a:ext>
            </a:extLst>
          </p:cNvPr>
          <p:cNvGrpSpPr/>
          <p:nvPr/>
        </p:nvGrpSpPr>
        <p:grpSpPr>
          <a:xfrm>
            <a:off x="1752600" y="3917313"/>
            <a:ext cx="2667000" cy="2637473"/>
            <a:chOff x="4876800" y="2345690"/>
            <a:chExt cx="4114800" cy="4177983"/>
          </a:xfrm>
        </p:grpSpPr>
        <p:sp>
          <p:nvSpPr>
            <p:cNvPr id="4" name="Cylinder 3">
              <a:extLst>
                <a:ext uri="{FF2B5EF4-FFF2-40B4-BE49-F238E27FC236}">
                  <a16:creationId xmlns:a16="http://schemas.microsoft.com/office/drawing/2014/main" id="{FE0C13E9-0F5B-41EF-AB25-70F202376E52}"/>
                </a:ext>
              </a:extLst>
            </p:cNvPr>
            <p:cNvSpPr/>
            <p:nvPr/>
          </p:nvSpPr>
          <p:spPr>
            <a:xfrm>
              <a:off x="4986020" y="3455670"/>
              <a:ext cx="1186180" cy="2245360"/>
            </a:xfrm>
            <a:prstGeom prst="can">
              <a:avLst>
                <a:gd name="adj" fmla="val 1772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Cylinder 4">
              <a:extLst>
                <a:ext uri="{FF2B5EF4-FFF2-40B4-BE49-F238E27FC236}">
                  <a16:creationId xmlns:a16="http://schemas.microsoft.com/office/drawing/2014/main" id="{E8D217BC-3801-4798-97F0-DD4916222C70}"/>
                </a:ext>
              </a:extLst>
            </p:cNvPr>
            <p:cNvSpPr/>
            <p:nvPr/>
          </p:nvSpPr>
          <p:spPr>
            <a:xfrm rot="16200000">
              <a:off x="6549390" y="1908810"/>
              <a:ext cx="1186180" cy="2245360"/>
            </a:xfrm>
            <a:prstGeom prst="can">
              <a:avLst>
                <a:gd name="adj" fmla="val 1772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Single Corner Rounded 5">
              <a:extLst>
                <a:ext uri="{FF2B5EF4-FFF2-40B4-BE49-F238E27FC236}">
                  <a16:creationId xmlns:a16="http://schemas.microsoft.com/office/drawing/2014/main" id="{2218898C-ED7A-46B2-B0BB-E7BE4E811B22}"/>
                </a:ext>
              </a:extLst>
            </p:cNvPr>
            <p:cNvSpPr/>
            <p:nvPr/>
          </p:nvSpPr>
          <p:spPr>
            <a:xfrm flipH="1">
              <a:off x="4876800" y="2345690"/>
              <a:ext cx="1371600" cy="1371600"/>
            </a:xfrm>
            <a:prstGeom prst="round1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80B952A-A94D-469B-AA7F-7EB374683186}"/>
                </a:ext>
              </a:extLst>
            </p:cNvPr>
            <p:cNvCxnSpPr/>
            <p:nvPr/>
          </p:nvCxnSpPr>
          <p:spPr>
            <a:xfrm flipV="1">
              <a:off x="5562600" y="5761673"/>
              <a:ext cx="0" cy="762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D29578DE-BAC9-4B2D-ACEC-D7BE92D49E51}"/>
                </a:ext>
              </a:extLst>
            </p:cNvPr>
            <p:cNvCxnSpPr/>
            <p:nvPr/>
          </p:nvCxnSpPr>
          <p:spPr>
            <a:xfrm>
              <a:off x="8382000" y="306451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grpSp>
        <p:nvGrpSpPr>
          <p:cNvPr id="10" name="Group 9">
            <a:extLst>
              <a:ext uri="{FF2B5EF4-FFF2-40B4-BE49-F238E27FC236}">
                <a16:creationId xmlns:a16="http://schemas.microsoft.com/office/drawing/2014/main" id="{A770649D-3B6F-48A3-A9B5-2BA6AB5298D9}"/>
              </a:ext>
            </a:extLst>
          </p:cNvPr>
          <p:cNvGrpSpPr/>
          <p:nvPr/>
        </p:nvGrpSpPr>
        <p:grpSpPr>
          <a:xfrm>
            <a:off x="5613400" y="3917313"/>
            <a:ext cx="2667000" cy="2637473"/>
            <a:chOff x="4876800" y="2345690"/>
            <a:chExt cx="4114800" cy="4177983"/>
          </a:xfrm>
        </p:grpSpPr>
        <p:sp>
          <p:nvSpPr>
            <p:cNvPr id="11" name="Cylinder 10">
              <a:extLst>
                <a:ext uri="{FF2B5EF4-FFF2-40B4-BE49-F238E27FC236}">
                  <a16:creationId xmlns:a16="http://schemas.microsoft.com/office/drawing/2014/main" id="{2E2AB4B0-AF63-4C3B-87C9-9929CE3D0C13}"/>
                </a:ext>
              </a:extLst>
            </p:cNvPr>
            <p:cNvSpPr/>
            <p:nvPr/>
          </p:nvSpPr>
          <p:spPr>
            <a:xfrm>
              <a:off x="4986020" y="3455670"/>
              <a:ext cx="1186180" cy="2245360"/>
            </a:xfrm>
            <a:prstGeom prst="can">
              <a:avLst>
                <a:gd name="adj" fmla="val 1772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Cylinder 11">
              <a:extLst>
                <a:ext uri="{FF2B5EF4-FFF2-40B4-BE49-F238E27FC236}">
                  <a16:creationId xmlns:a16="http://schemas.microsoft.com/office/drawing/2014/main" id="{FAAF9111-7810-4DBE-8EA5-9EFCF7A0FBD2}"/>
                </a:ext>
              </a:extLst>
            </p:cNvPr>
            <p:cNvSpPr/>
            <p:nvPr/>
          </p:nvSpPr>
          <p:spPr>
            <a:xfrm rot="16200000">
              <a:off x="6549390" y="1908810"/>
              <a:ext cx="1186180" cy="2245360"/>
            </a:xfrm>
            <a:prstGeom prst="can">
              <a:avLst>
                <a:gd name="adj" fmla="val 17727"/>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Single Corner Rounded 12">
              <a:extLst>
                <a:ext uri="{FF2B5EF4-FFF2-40B4-BE49-F238E27FC236}">
                  <a16:creationId xmlns:a16="http://schemas.microsoft.com/office/drawing/2014/main" id="{F020A2FF-3CDA-409C-8965-AB1372DE9680}"/>
                </a:ext>
              </a:extLst>
            </p:cNvPr>
            <p:cNvSpPr/>
            <p:nvPr/>
          </p:nvSpPr>
          <p:spPr>
            <a:xfrm flipH="1">
              <a:off x="4876800" y="2345690"/>
              <a:ext cx="1371600" cy="1371600"/>
            </a:xfrm>
            <a:prstGeom prst="round1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7C090B76-491A-47BB-88D7-D3844ED8055D}"/>
                </a:ext>
              </a:extLst>
            </p:cNvPr>
            <p:cNvCxnSpPr/>
            <p:nvPr/>
          </p:nvCxnSpPr>
          <p:spPr>
            <a:xfrm flipV="1">
              <a:off x="5562600" y="5761673"/>
              <a:ext cx="0" cy="7620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7F3F835B-3C92-487A-9E17-0B8F3A7116AD}"/>
                </a:ext>
              </a:extLst>
            </p:cNvPr>
            <p:cNvCxnSpPr/>
            <p:nvPr/>
          </p:nvCxnSpPr>
          <p:spPr>
            <a:xfrm>
              <a:off x="8382000" y="3064510"/>
              <a:ext cx="609600"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cxnSp>
        <p:nvCxnSpPr>
          <p:cNvPr id="17" name="Straight Arrow Connector 16">
            <a:extLst>
              <a:ext uri="{FF2B5EF4-FFF2-40B4-BE49-F238E27FC236}">
                <a16:creationId xmlns:a16="http://schemas.microsoft.com/office/drawing/2014/main" id="{9A90B479-BE77-419C-8156-6E31CC389CDE}"/>
              </a:ext>
            </a:extLst>
          </p:cNvPr>
          <p:cNvCxnSpPr/>
          <p:nvPr/>
        </p:nvCxnSpPr>
        <p:spPr>
          <a:xfrm>
            <a:off x="1502198" y="3613188"/>
            <a:ext cx="731520" cy="731520"/>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012EEAB-85F6-4705-9B2C-D510BF492604}"/>
                  </a:ext>
                </a:extLst>
              </p:cNvPr>
              <p:cNvSpPr/>
              <p:nvPr/>
            </p:nvSpPr>
            <p:spPr>
              <a:xfrm>
                <a:off x="257864" y="3780464"/>
                <a:ext cx="1556002"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𝐹</m:t>
                          </m:r>
                        </m:e>
                        <m:sub>
                          <m:r>
                            <a:rPr lang="en-US" b="0" i="1" smtClean="0">
                              <a:solidFill>
                                <a:srgbClr val="FF0000"/>
                              </a:solidFill>
                              <a:latin typeface="Cambria Math" panose="02040503050406030204" pitchFamily="18" charset="0"/>
                            </a:rPr>
                            <m:t>𝑝𝑖𝑝𝑒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𝑜𝑛</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𝑤𝑎𝑡𝑒𝑟</m:t>
                          </m:r>
                        </m:sub>
                      </m:sSub>
                    </m:oMath>
                  </m:oMathPara>
                </a14:m>
                <a:endParaRPr lang="en-US" dirty="0"/>
              </a:p>
            </p:txBody>
          </p:sp>
        </mc:Choice>
        <mc:Fallback xmlns="">
          <p:sp>
            <p:nvSpPr>
              <p:cNvPr id="18" name="Rectangle 17">
                <a:extLst>
                  <a:ext uri="{FF2B5EF4-FFF2-40B4-BE49-F238E27FC236}">
                    <a16:creationId xmlns:a16="http://schemas.microsoft.com/office/drawing/2014/main" id="{7012EEAB-85F6-4705-9B2C-D510BF492604}"/>
                  </a:ext>
                </a:extLst>
              </p:cNvPr>
              <p:cNvSpPr>
                <a:spLocks noRot="1" noChangeAspect="1" noMove="1" noResize="1" noEditPoints="1" noAdjustHandles="1" noChangeArrowheads="1" noChangeShapeType="1" noTextEdit="1"/>
              </p:cNvSpPr>
              <p:nvPr/>
            </p:nvSpPr>
            <p:spPr>
              <a:xfrm>
                <a:off x="257864" y="3780464"/>
                <a:ext cx="1556002" cy="390748"/>
              </a:xfrm>
              <a:prstGeom prst="rect">
                <a:avLst/>
              </a:prstGeom>
              <a:blipFill>
                <a:blip r:embed="rId2"/>
                <a:stretch>
                  <a:fillRect b="-9375"/>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D161CD5-2B77-4EE6-9686-455F04629821}"/>
              </a:ext>
            </a:extLst>
          </p:cNvPr>
          <p:cNvCxnSpPr>
            <a:cxnSpLocks/>
          </p:cNvCxnSpPr>
          <p:nvPr/>
        </p:nvCxnSpPr>
        <p:spPr>
          <a:xfrm flipH="1" flipV="1">
            <a:off x="5372523" y="3652596"/>
            <a:ext cx="731520" cy="731520"/>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D7C39E6A-7E8C-4CDA-8633-E3A7BFC9D107}"/>
                  </a:ext>
                </a:extLst>
              </p:cNvPr>
              <p:cNvSpPr/>
              <p:nvPr/>
            </p:nvSpPr>
            <p:spPr>
              <a:xfrm>
                <a:off x="5546276" y="3360454"/>
                <a:ext cx="1556002"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𝐹</m:t>
                          </m:r>
                        </m:e>
                        <m:sub>
                          <m:r>
                            <a:rPr lang="en-US" b="0" i="1" smtClean="0">
                              <a:solidFill>
                                <a:srgbClr val="FF0000"/>
                              </a:solidFill>
                              <a:latin typeface="Cambria Math" panose="02040503050406030204" pitchFamily="18" charset="0"/>
                            </a:rPr>
                            <m:t>𝑤𝑎𝑡𝑒𝑟</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𝑜𝑛</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𝑝𝑖𝑝𝑒</m:t>
                          </m:r>
                        </m:sub>
                      </m:sSub>
                    </m:oMath>
                  </m:oMathPara>
                </a14:m>
                <a:endParaRPr lang="en-US" dirty="0"/>
              </a:p>
            </p:txBody>
          </p:sp>
        </mc:Choice>
        <mc:Fallback xmlns="">
          <p:sp>
            <p:nvSpPr>
              <p:cNvPr id="20" name="Rectangle 19">
                <a:extLst>
                  <a:ext uri="{FF2B5EF4-FFF2-40B4-BE49-F238E27FC236}">
                    <a16:creationId xmlns:a16="http://schemas.microsoft.com/office/drawing/2014/main" id="{D7C39E6A-7E8C-4CDA-8633-E3A7BFC9D107}"/>
                  </a:ext>
                </a:extLst>
              </p:cNvPr>
              <p:cNvSpPr>
                <a:spLocks noRot="1" noChangeAspect="1" noMove="1" noResize="1" noEditPoints="1" noAdjustHandles="1" noChangeArrowheads="1" noChangeShapeType="1" noTextEdit="1"/>
              </p:cNvSpPr>
              <p:nvPr/>
            </p:nvSpPr>
            <p:spPr>
              <a:xfrm>
                <a:off x="5546276" y="3360454"/>
                <a:ext cx="1556002" cy="390748"/>
              </a:xfrm>
              <a:prstGeom prst="rect">
                <a:avLst/>
              </a:prstGeom>
              <a:blipFill>
                <a:blip r:embed="rId3"/>
                <a:stretch>
                  <a:fillRect b="-9375"/>
                </a:stretch>
              </a:blipFill>
            </p:spPr>
            <p:txBody>
              <a:bodyPr/>
              <a:lstStyle/>
              <a:p>
                <a:r>
                  <a:rPr lang="en-US">
                    <a:noFill/>
                  </a:rPr>
                  <a:t> </a:t>
                </a:r>
              </a:p>
            </p:txBody>
          </p:sp>
        </mc:Fallback>
      </mc:AlternateContent>
    </p:spTree>
    <p:extLst>
      <p:ext uri="{BB962C8B-B14F-4D97-AF65-F5344CB8AC3E}">
        <p14:creationId xmlns:p14="http://schemas.microsoft.com/office/powerpoint/2010/main" val="137785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p:bldP spid="20" grpId="0"/>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1569</TotalTime>
  <Words>610</Words>
  <Application>Microsoft Office PowerPoint</Application>
  <PresentationFormat>On-screen Show (4:3)</PresentationFormat>
  <Paragraphs>73</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Cambria Math</vt:lpstr>
      <vt:lpstr>MA_Template</vt:lpstr>
      <vt:lpstr>Particle Collisions in One Dimension</vt:lpstr>
      <vt:lpstr>Steady Flow Devices</vt:lpstr>
      <vt:lpstr>Steady Flow Devices</vt:lpstr>
      <vt:lpstr>Analysis of Steady Flow Devices</vt:lpstr>
      <vt:lpstr>The Mass Flow Rate</vt:lpstr>
      <vt:lpstr>Momentum in Steady Flows</vt:lpstr>
      <vt:lpstr>Momentum in Steady Flows</vt:lpstr>
      <vt:lpstr>Momentum in Steady Flows</vt:lpstr>
      <vt:lpstr>Momentum in Steady Flows</vt:lpstr>
      <vt:lpstr>Thanks for Watching</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27</cp:revision>
  <dcterms:created xsi:type="dcterms:W3CDTF">2020-08-21T15:23:22Z</dcterms:created>
  <dcterms:modified xsi:type="dcterms:W3CDTF">2020-12-30T17:36:06Z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