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6" r:id="rId5"/>
    <p:sldId id="257" r:id="rId6"/>
    <p:sldId id="258" r:id="rId7"/>
    <p:sldId id="266" r:id="rId8"/>
    <p:sldId id="278" r:id="rId9"/>
    <p:sldId id="262" r:id="rId10"/>
    <p:sldId id="268" r:id="rId11"/>
    <p:sldId id="269" r:id="rId12"/>
    <p:sldId id="281" r:id="rId13"/>
    <p:sldId id="273" r:id="rId14"/>
    <p:sldId id="282" r:id="rId15"/>
    <p:sldId id="287" r:id="rId16"/>
    <p:sldId id="267"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Fixed Axis Rotation in Rigid Bodies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199"/>
                <a:ext cx="4876800" cy="4475163"/>
              </a:xfrm>
            </p:spPr>
            <p:txBody>
              <a:bodyPr>
                <a:normAutofit fontScale="70000" lnSpcReduction="20000"/>
              </a:bodyPr>
              <a:lstStyle/>
              <a:p>
                <a:r>
                  <a:rPr lang="en-US" dirty="0"/>
                  <a:t>Though it isn’t fixed axis rotation, we can also extrapolate out a little bit to discuss instances where we have a wheel that is rolling along a surface without slipping.</a:t>
                </a:r>
              </a:p>
              <a:p>
                <a:r>
                  <a:rPr lang="en-US" dirty="0"/>
                  <a:t>With fixed axis rotation (imagine a car spinning its wheels while lifted off the ground), the velocity of point P would be the following…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𝑝</m:t>
                          </m:r>
                        </m:sub>
                      </m:sSub>
                      <m:r>
                        <a:rPr lang="en-US">
                          <a:latin typeface="Cambria Math"/>
                        </a:rPr>
                        <m:t>=  </m:t>
                      </m:r>
                      <m:r>
                        <m:rPr>
                          <m:sty m:val="p"/>
                        </m:rPr>
                        <a:rPr lang="en-US">
                          <a:latin typeface="Cambria Math"/>
                        </a:rPr>
                        <m:t>r</m:t>
                      </m:r>
                      <m:r>
                        <m:rPr>
                          <m:sty m:val="p"/>
                        </m:rPr>
                        <a:rPr lang="el-GR" i="1" smtClean="0">
                          <a:latin typeface="Cambria Math" panose="02040503050406030204" pitchFamily="18" charset="0"/>
                          <a:ea typeface="Cambria Math" panose="02040503050406030204" pitchFamily="18" charset="0"/>
                        </a:rPr>
                        <m:t>ω</m:t>
                      </m:r>
                      <m:r>
                        <a:rPr lang="en-US" i="1">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ea typeface="Cambria Math" panose="02040503050406030204" pitchFamily="18" charset="0"/>
                </a:endParaRPr>
              </a:p>
              <a:p>
                <a:r>
                  <a:rPr lang="en-US" dirty="0"/>
                  <a:t>The acceleration point p would be equal to…</a:t>
                </a: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m:t>
                          </m:r>
                        </m:sub>
                      </m:sSub>
                      <m:r>
                        <a:rPr lang="en-US" b="1" i="1">
                          <a:latin typeface="Cambria Math" panose="02040503050406030204" pitchFamily="18" charset="0"/>
                          <a:ea typeface="Cambria Math"/>
                        </a:rPr>
                        <m:t>=  </m:t>
                      </m:r>
                      <m:d>
                        <m:dPr>
                          <m:ctrlPr>
                            <a:rPr lang="en-US" i="1">
                              <a:latin typeface="Cambria Math" panose="02040503050406030204" pitchFamily="18" charset="0"/>
                              <a:ea typeface="Cambria Math"/>
                            </a:rPr>
                          </m:ctrlPr>
                        </m:dPr>
                        <m:e>
                          <m:r>
                            <a:rPr lang="en-US">
                              <a:latin typeface="Cambria Math" panose="02040503050406030204" pitchFamily="18" charset="0"/>
                              <a:ea typeface="Cambria Math"/>
                            </a:rPr>
                            <m:t>−</m:t>
                          </m:r>
                          <m:r>
                            <m:rPr>
                              <m:sty m:val="p"/>
                            </m:rPr>
                            <a:rPr lang="en-US">
                              <a:latin typeface="Cambria Math" panose="02040503050406030204" pitchFamily="18" charset="0"/>
                              <a:ea typeface="Cambria Math"/>
                            </a:rPr>
                            <m:t>r</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ω</m:t>
                              </m:r>
                            </m:e>
                            <m:sup>
                              <m:r>
                                <a:rPr lang="en-US" i="1">
                                  <a:latin typeface="Cambria Math" panose="02040503050406030204" pitchFamily="18" charset="0"/>
                                  <a:ea typeface="Cambria Math" panose="02040503050406030204" pitchFamily="18" charset="0"/>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panose="02040503050406030204" pitchFamily="18" charset="0"/>
                        </a:rPr>
                        <m:t>+</m:t>
                      </m:r>
                      <m:d>
                        <m:dPr>
                          <m:ctrlPr>
                            <a:rPr lang="en-US" i="1">
                              <a:latin typeface="Cambria Math" panose="02040503050406030204" pitchFamily="18" charset="0"/>
                            </a:rPr>
                          </m:ctrlPr>
                        </m:dPr>
                        <m:e>
                          <m:r>
                            <m:rPr>
                              <m:sty m:val="p"/>
                            </m:rPr>
                            <a:rPr lang="en-US">
                              <a:latin typeface="Cambria Math" panose="02040503050406030204" pitchFamily="18" charset="0"/>
                            </a:rPr>
                            <m:t>r</m:t>
                          </m:r>
                          <m:r>
                            <m:rPr>
                              <m:sty m:val="p"/>
                            </m:rPr>
                            <a:rPr lang="el-GR" i="1">
                              <a:latin typeface="Cambria Math" panose="02040503050406030204" pitchFamily="18" charset="0"/>
                              <a:ea typeface="Cambria Math" panose="02040503050406030204" pitchFamily="18" charset="0"/>
                            </a:rPr>
                            <m:t>α</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199"/>
                <a:ext cx="4876800" cy="4475163"/>
              </a:xfrm>
              <a:blipFill>
                <a:blip r:embed="rId2"/>
                <a:stretch>
                  <a:fillRect l="-1375" t="-2177" r="-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1552166"/>
            <a:ext cx="3000919" cy="4736214"/>
            <a:chOff x="5791199" y="1552166"/>
            <a:chExt cx="3000919" cy="4736214"/>
          </a:xfrm>
        </p:grpSpPr>
        <mc:AlternateContent xmlns:mc="http://schemas.openxmlformats.org/markup-compatibility/2006" xmlns:a14="http://schemas.microsoft.com/office/drawing/2010/main">
          <mc:Choice Requires="a14">
            <p:sp>
              <p:nvSpPr>
                <p:cNvPr id="12" name="Rectangle 11"/>
                <p:cNvSpPr/>
                <p:nvPr/>
              </p:nvSpPr>
              <p:spPr>
                <a:xfrm>
                  <a:off x="7286871" y="5919048"/>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a:solidFill>
                                  <a:srgbClr val="0070C0"/>
                                </a:solidFill>
                                <a:latin typeface="Cambria Math" panose="02040503050406030204" pitchFamily="18" charset="0"/>
                              </a:rPr>
                              <m:t>𝑟</m:t>
                            </m:r>
                          </m:sub>
                        </m:sSub>
                      </m:oMath>
                    </m:oMathPara>
                  </a14:m>
                  <a:endParaRPr lang="en-US" dirty="0">
                    <a:solidFill>
                      <a:schemeClr val="accent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286871" y="5919048"/>
                  <a:ext cx="477951" cy="369332"/>
                </a:xfrm>
                <a:prstGeom prst="rect">
                  <a:avLst/>
                </a:prstGeom>
                <a:blipFill>
                  <a:blip r:embed="rId3"/>
                  <a:stretch>
                    <a:fillRect t="-6557" r="-11392"/>
                  </a:stretch>
                </a:blipFill>
              </p:spPr>
              <p:txBody>
                <a:bodyPr/>
                <a:lstStyle/>
                <a:p>
                  <a:r>
                    <a:rPr lang="en-US">
                      <a:noFill/>
                    </a:rPr>
                    <a:t> </a:t>
                  </a:r>
                </a:p>
              </p:txBody>
            </p:sp>
          </mc:Fallback>
        </mc:AlternateContent>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6685689" y="1552166"/>
                  <a:ext cx="918841"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1"/>
                            </a:solidFill>
                            <a:latin typeface="Cambria Math" panose="02040503050406030204" pitchFamily="18" charset="0"/>
                            <a:ea typeface="Cambria Math" panose="02040503050406030204" pitchFamily="18" charset="0"/>
                          </a:rPr>
                          <m:t>𝝎</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𝒐𝒓</m:t>
                        </m:r>
                        <m:r>
                          <a:rPr lang="en-US" b="1" i="1" smtClean="0">
                            <a:solidFill>
                              <a:schemeClr val="accent1"/>
                            </a:solidFill>
                            <a:latin typeface="Cambria Math" panose="02040503050406030204" pitchFamily="18" charset="0"/>
                            <a:ea typeface="Cambria Math" panose="02040503050406030204" pitchFamily="18" charset="0"/>
                          </a:rPr>
                          <m:t> </m:t>
                        </m:r>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685689" y="1552166"/>
                  <a:ext cx="918841" cy="382541"/>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p:cNvCxnSpPr>
              <a:cxnSpLocks/>
            </p:cNvCxnSpPr>
            <p:nvPr/>
          </p:nvCxnSpPr>
          <p:spPr>
            <a:xfrm>
              <a:off x="7211809" y="5319672"/>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F7FD56-5029-471D-90C7-D1E0604F91E9}"/>
                </a:ext>
              </a:extLst>
            </p:cNvPr>
            <p:cNvCxnSpPr>
              <a:cxnSpLocks/>
            </p:cNvCxnSpPr>
            <p:nvPr/>
          </p:nvCxnSpPr>
          <p:spPr>
            <a:xfrm rot="16200000">
              <a:off x="7845446" y="4739918"/>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B32E6E0-1405-499B-9A20-C031014472B7}"/>
                    </a:ext>
                  </a:extLst>
                </p:cNvPr>
                <p:cNvSpPr/>
                <p:nvPr/>
              </p:nvSpPr>
              <p:spPr>
                <a:xfrm>
                  <a:off x="8299611" y="4960674"/>
                  <a:ext cx="492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smtClean="0">
                                <a:solidFill>
                                  <a:srgbClr val="0070C0"/>
                                </a:solidFill>
                                <a:latin typeface="Cambria Math" panose="02040503050406030204" pitchFamily="18" charset="0"/>
                                <a:ea typeface="Cambria Math" panose="02040503050406030204" pitchFamily="18" charset="0"/>
                              </a:rPr>
                              <m:t>𝜃</m:t>
                            </m:r>
                          </m:sub>
                        </m:sSub>
                      </m:oMath>
                    </m:oMathPara>
                  </a14:m>
                  <a:endParaRPr lang="en-US" dirty="0">
                    <a:solidFill>
                      <a:schemeClr val="accent1"/>
                    </a:solidFill>
                  </a:endParaRPr>
                </a:p>
              </p:txBody>
            </p:sp>
          </mc:Choice>
          <mc:Fallback xmlns="">
            <p:sp>
              <p:nvSpPr>
                <p:cNvPr id="21" name="Rectangle 20">
                  <a:extLst>
                    <a:ext uri="{FF2B5EF4-FFF2-40B4-BE49-F238E27FC236}">
                      <a16:creationId xmlns:a16="http://schemas.microsoft.com/office/drawing/2014/main" id="{7B32E6E0-1405-499B-9A20-C031014472B7}"/>
                    </a:ext>
                  </a:extLst>
                </p:cNvPr>
                <p:cNvSpPr>
                  <a:spLocks noRot="1" noChangeAspect="1" noMove="1" noResize="1" noEditPoints="1" noAdjustHandles="1" noChangeArrowheads="1" noChangeShapeType="1" noTextEdit="1"/>
                </p:cNvSpPr>
                <p:nvPr/>
              </p:nvSpPr>
              <p:spPr>
                <a:xfrm>
                  <a:off x="8299611" y="4960674"/>
                  <a:ext cx="492507" cy="369332"/>
                </a:xfrm>
                <a:prstGeom prst="rect">
                  <a:avLst/>
                </a:prstGeom>
                <a:blipFill>
                  <a:blip r:embed="rId6"/>
                  <a:stretch>
                    <a:fillRect t="-6667" r="-12346"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C203147-DFB9-4D42-83B2-7F5820AD9FEB}"/>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C203147-DFB9-4D42-83B2-7F5820AD9FEB}"/>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spTree>
    <p:extLst>
      <p:ext uri="{BB962C8B-B14F-4D97-AF65-F5344CB8AC3E}">
        <p14:creationId xmlns:p14="http://schemas.microsoft.com/office/powerpoint/2010/main" val="25588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76800" cy="4756150"/>
              </a:xfrm>
            </p:spPr>
            <p:txBody>
              <a:bodyPr>
                <a:normAutofit fontScale="70000" lnSpcReduction="20000"/>
              </a:bodyPr>
              <a:lstStyle/>
              <a:p>
                <a:r>
                  <a:rPr lang="en-US" dirty="0"/>
                  <a:t>Point P isn’t moving though, because it’s rolling without slipping, and the ground isn’t moving.</a:t>
                </a:r>
              </a:p>
              <a:p>
                <a:r>
                  <a:rPr lang="en-US" dirty="0"/>
                  <a:t>Instead, point P will be stationary and the center of the wheel will be moving in the opposite direction.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𝑐</m:t>
                          </m:r>
                        </m:sub>
                      </m:sSub>
                      <m:r>
                        <a:rPr lang="en-US">
                          <a:latin typeface="Cambria Math"/>
                        </a:rPr>
                        <m:t>=</m:t>
                      </m:r>
                      <m:r>
                        <a:rPr lang="en-US" b="0" i="0" smtClean="0">
                          <a:latin typeface="Cambria Math" panose="02040503050406030204" pitchFamily="18" charset="0"/>
                        </a:rPr>
                        <m:t>−</m:t>
                      </m:r>
                      <m:r>
                        <a:rPr lang="en-US">
                          <a:latin typeface="Cambria Math"/>
                        </a:rPr>
                        <m:t> </m:t>
                      </m:r>
                      <m:r>
                        <m:rPr>
                          <m:sty m:val="p"/>
                        </m:rPr>
                        <a:rPr lang="en-US">
                          <a:latin typeface="Cambria Math"/>
                        </a:rPr>
                        <m:t>r</m:t>
                      </m:r>
                      <m:r>
                        <m:rPr>
                          <m:sty m:val="p"/>
                        </m:rPr>
                        <a:rPr lang="el-GR" i="1">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ea typeface="Cambria Math" panose="02040503050406030204" pitchFamily="18" charset="0"/>
                </a:endParaRPr>
              </a:p>
              <a:p>
                <a:r>
                  <a:rPr lang="en-US" dirty="0">
                    <a:ea typeface="Cambria Math" panose="02040503050406030204" pitchFamily="18" charset="0"/>
                  </a:rPr>
                  <a:t>For the acceleration, point p is actually accelerating in the r direction, but it isn’t accelerating in the theta direction. Instead the center of the wheel will accelerate in the opposite direction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𝑐</m:t>
                          </m:r>
                        </m:sub>
                      </m:sSub>
                      <m:r>
                        <a:rPr lang="en-US">
                          <a:latin typeface="Cambria Math"/>
                        </a:rPr>
                        <m:t>=</m:t>
                      </m:r>
                      <m:r>
                        <a:rPr lang="en-US">
                          <a:latin typeface="Cambria Math" panose="02040503050406030204" pitchFamily="18" charset="0"/>
                        </a:rPr>
                        <m:t>−</m:t>
                      </m:r>
                      <m:r>
                        <m:rPr>
                          <m:sty m:val="p"/>
                        </m:rPr>
                        <a:rPr lang="en-US">
                          <a:latin typeface="Cambria Math" panose="02040503050406030204" pitchFamily="18" charset="0"/>
                        </a:rPr>
                        <m:t>r</m:t>
                      </m:r>
                      <m:r>
                        <m:rPr>
                          <m:sty m:val="p"/>
                        </m:rPr>
                        <a:rPr lang="el-GR" i="1">
                          <a:latin typeface="Cambria Math" panose="02040503050406030204" pitchFamily="18" charset="0"/>
                          <a:ea typeface="Cambria Math" panose="02040503050406030204" pitchFamily="18" charset="0"/>
                        </a:rPr>
                        <m:t>α</m:t>
                      </m:r>
                      <m:sSub>
                        <m:sSubPr>
                          <m:ctrlPr>
                            <a:rPr lang="en-US" i="1">
                              <a:latin typeface="Cambria Math" panose="02040503050406030204" pitchFamily="18" charset="0"/>
                            </a:rPr>
                          </m:ctrlPr>
                        </m:sSub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76800" cy="4756150"/>
              </a:xfrm>
              <a:blipFill>
                <a:blip r:embed="rId2"/>
                <a:stretch>
                  <a:fillRect l="-1375" t="-2179" r="-25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1552166"/>
            <a:ext cx="3000919" cy="4736214"/>
            <a:chOff x="5791199" y="1552166"/>
            <a:chExt cx="3000919" cy="4736214"/>
          </a:xfrm>
        </p:grpSpPr>
        <mc:AlternateContent xmlns:mc="http://schemas.openxmlformats.org/markup-compatibility/2006" xmlns:a14="http://schemas.microsoft.com/office/drawing/2010/main">
          <mc:Choice Requires="a14">
            <p:sp>
              <p:nvSpPr>
                <p:cNvPr id="12" name="Rectangle 11"/>
                <p:cNvSpPr/>
                <p:nvPr/>
              </p:nvSpPr>
              <p:spPr>
                <a:xfrm>
                  <a:off x="7286871" y="5919048"/>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a:solidFill>
                                  <a:srgbClr val="0070C0"/>
                                </a:solidFill>
                                <a:latin typeface="Cambria Math" panose="02040503050406030204" pitchFamily="18" charset="0"/>
                              </a:rPr>
                              <m:t>𝑟</m:t>
                            </m:r>
                          </m:sub>
                        </m:sSub>
                      </m:oMath>
                    </m:oMathPara>
                  </a14:m>
                  <a:endParaRPr lang="en-US" dirty="0">
                    <a:solidFill>
                      <a:schemeClr val="accent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286871" y="5919048"/>
                  <a:ext cx="477951" cy="369332"/>
                </a:xfrm>
                <a:prstGeom prst="rect">
                  <a:avLst/>
                </a:prstGeom>
                <a:blipFill>
                  <a:blip r:embed="rId3"/>
                  <a:stretch>
                    <a:fillRect t="-6557" r="-11392"/>
                  </a:stretch>
                </a:blipFill>
              </p:spPr>
              <p:txBody>
                <a:bodyPr/>
                <a:lstStyle/>
                <a:p>
                  <a:r>
                    <a:rPr lang="en-US">
                      <a:noFill/>
                    </a:rPr>
                    <a:t> </a:t>
                  </a:r>
                </a:p>
              </p:txBody>
            </p:sp>
          </mc:Fallback>
        </mc:AlternateContent>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6685689" y="1552166"/>
                  <a:ext cx="918841"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1"/>
                            </a:solidFill>
                            <a:latin typeface="Cambria Math" panose="02040503050406030204" pitchFamily="18" charset="0"/>
                            <a:ea typeface="Cambria Math" panose="02040503050406030204" pitchFamily="18" charset="0"/>
                          </a:rPr>
                          <m:t>𝝎</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𝒐𝒓</m:t>
                        </m:r>
                        <m:r>
                          <a:rPr lang="en-US" b="1" i="1" smtClean="0">
                            <a:solidFill>
                              <a:schemeClr val="accent1"/>
                            </a:solidFill>
                            <a:latin typeface="Cambria Math" panose="02040503050406030204" pitchFamily="18" charset="0"/>
                            <a:ea typeface="Cambria Math" panose="02040503050406030204" pitchFamily="18" charset="0"/>
                          </a:rPr>
                          <m:t> </m:t>
                        </m:r>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685689" y="1552166"/>
                  <a:ext cx="918841" cy="382541"/>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p:cNvCxnSpPr>
              <a:cxnSpLocks/>
            </p:cNvCxnSpPr>
            <p:nvPr/>
          </p:nvCxnSpPr>
          <p:spPr>
            <a:xfrm>
              <a:off x="7211809" y="5319672"/>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F7FD56-5029-471D-90C7-D1E0604F91E9}"/>
                </a:ext>
              </a:extLst>
            </p:cNvPr>
            <p:cNvCxnSpPr>
              <a:cxnSpLocks/>
            </p:cNvCxnSpPr>
            <p:nvPr/>
          </p:nvCxnSpPr>
          <p:spPr>
            <a:xfrm rot="16200000">
              <a:off x="7845446" y="4739918"/>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B32E6E0-1405-499B-9A20-C031014472B7}"/>
                    </a:ext>
                  </a:extLst>
                </p:cNvPr>
                <p:cNvSpPr/>
                <p:nvPr/>
              </p:nvSpPr>
              <p:spPr>
                <a:xfrm>
                  <a:off x="8299611" y="4960674"/>
                  <a:ext cx="492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smtClean="0">
                                <a:solidFill>
                                  <a:srgbClr val="0070C0"/>
                                </a:solidFill>
                                <a:latin typeface="Cambria Math" panose="02040503050406030204" pitchFamily="18" charset="0"/>
                                <a:ea typeface="Cambria Math" panose="02040503050406030204" pitchFamily="18" charset="0"/>
                              </a:rPr>
                              <m:t>𝜃</m:t>
                            </m:r>
                          </m:sub>
                        </m:sSub>
                      </m:oMath>
                    </m:oMathPara>
                  </a14:m>
                  <a:endParaRPr lang="en-US" dirty="0">
                    <a:solidFill>
                      <a:schemeClr val="accent1"/>
                    </a:solidFill>
                  </a:endParaRPr>
                </a:p>
              </p:txBody>
            </p:sp>
          </mc:Choice>
          <mc:Fallback xmlns="">
            <p:sp>
              <p:nvSpPr>
                <p:cNvPr id="21" name="Rectangle 20">
                  <a:extLst>
                    <a:ext uri="{FF2B5EF4-FFF2-40B4-BE49-F238E27FC236}">
                      <a16:creationId xmlns:a16="http://schemas.microsoft.com/office/drawing/2014/main" id="{7B32E6E0-1405-499B-9A20-C031014472B7}"/>
                    </a:ext>
                  </a:extLst>
                </p:cNvPr>
                <p:cNvSpPr>
                  <a:spLocks noRot="1" noChangeAspect="1" noMove="1" noResize="1" noEditPoints="1" noAdjustHandles="1" noChangeArrowheads="1" noChangeShapeType="1" noTextEdit="1"/>
                </p:cNvSpPr>
                <p:nvPr/>
              </p:nvSpPr>
              <p:spPr>
                <a:xfrm>
                  <a:off x="8299611" y="4960674"/>
                  <a:ext cx="492507" cy="369332"/>
                </a:xfrm>
                <a:prstGeom prst="rect">
                  <a:avLst/>
                </a:prstGeom>
                <a:blipFill>
                  <a:blip r:embed="rId6"/>
                  <a:stretch>
                    <a:fillRect t="-6667" r="-12346"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598D1E-81AA-46DE-B40F-B3DD4AF047BD}"/>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4598D1E-81AA-46DE-B40F-B3DD4AF047BD}"/>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spTree>
    <p:extLst>
      <p:ext uri="{BB962C8B-B14F-4D97-AF65-F5344CB8AC3E}">
        <p14:creationId xmlns:p14="http://schemas.microsoft.com/office/powerpoint/2010/main" val="3956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Axis Rotation Worked Example</a:t>
            </a:r>
          </a:p>
        </p:txBody>
      </p:sp>
      <p:sp>
        <p:nvSpPr>
          <p:cNvPr id="3" name="Content Placeholder 2"/>
          <p:cNvSpPr>
            <a:spLocks noGrp="1"/>
          </p:cNvSpPr>
          <p:nvPr>
            <p:ph idx="1"/>
          </p:nvPr>
        </p:nvSpPr>
        <p:spPr>
          <a:xfrm>
            <a:off x="457200" y="1600201"/>
            <a:ext cx="4800600" cy="4495800"/>
          </a:xfrm>
        </p:spPr>
        <p:txBody>
          <a:bodyPr>
            <a:normAutofit fontScale="92500" lnSpcReduction="20000"/>
          </a:bodyPr>
          <a:lstStyle/>
          <a:p>
            <a:r>
              <a:rPr lang="en-US" dirty="0"/>
              <a:t>A flywheel on a fixed axel is rotating at a rate of 600 rpm.  A brake then decelerates the flywheel at a rate of 30 rad/s</a:t>
            </a:r>
            <a:r>
              <a:rPr lang="en-US" baseline="30000" dirty="0"/>
              <a:t>2</a:t>
            </a:r>
            <a:r>
              <a:rPr lang="en-US" dirty="0"/>
              <a:t> until stopping.</a:t>
            </a:r>
          </a:p>
          <a:p>
            <a:pPr lvl="1">
              <a:buFont typeface="Arial" panose="020B0604020202020204" pitchFamily="34" charset="0"/>
              <a:buChar char="•"/>
            </a:pPr>
            <a:r>
              <a:rPr lang="en-US" dirty="0"/>
              <a:t>What is the time required to stop the flywheel?</a:t>
            </a:r>
          </a:p>
          <a:p>
            <a:pPr lvl="1">
              <a:buFont typeface="Arial" panose="020B0604020202020204" pitchFamily="34" charset="0"/>
              <a:buChar char="•"/>
            </a:pPr>
            <a:r>
              <a:rPr lang="en-US" dirty="0"/>
              <a:t>How many rotations does the flywheel go through while decelerating?</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Steam Engine, Toys, Flywheel, Drive, Play, Black White">
            <a:extLst>
              <a:ext uri="{FF2B5EF4-FFF2-40B4-BE49-F238E27FC236}">
                <a16:creationId xmlns:a16="http://schemas.microsoft.com/office/drawing/2014/main" id="{3F3C1F7F-7171-45F8-8221-33F1D8534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2100" y="2743201"/>
            <a:ext cx="3314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8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5181600" cy="4525963"/>
          </a:xfrm>
        </p:spPr>
        <p:txBody>
          <a:bodyPr>
            <a:normAutofit/>
          </a:bodyPr>
          <a:lstStyle/>
          <a:p>
            <a:r>
              <a:rPr lang="en-US" dirty="0"/>
              <a:t>An 8cm hard drive platter is spinning at 3600 rpm. What is the velocity of a point on the edge of the platter?</a:t>
            </a:r>
          </a:p>
          <a:p>
            <a:r>
              <a:rPr lang="en-US" dirty="0"/>
              <a:t>What is the acceleration of a point on the edge of the hard drive platter?</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1028"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F8018286-88F3-45F2-BB30-74A052767F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483920"/>
            <a:ext cx="32377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72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D6C6-E653-41C0-99BA-69FD21C4DA8F}"/>
              </a:ext>
            </a:extLst>
          </p:cNvPr>
          <p:cNvSpPr>
            <a:spLocks noGrp="1"/>
          </p:cNvSpPr>
          <p:nvPr>
            <p:ph type="title"/>
          </p:nvPr>
        </p:nvSpPr>
        <p:spPr/>
        <p:txBody>
          <a:bodyPr/>
          <a:lstStyle/>
          <a:p>
            <a:r>
              <a:rPr lang="en-US" dirty="0"/>
              <a:t>Rigid Body Kinematics</a:t>
            </a:r>
          </a:p>
        </p:txBody>
      </p:sp>
      <p:sp>
        <p:nvSpPr>
          <p:cNvPr id="3" name="Content Placeholder 2">
            <a:extLst>
              <a:ext uri="{FF2B5EF4-FFF2-40B4-BE49-F238E27FC236}">
                <a16:creationId xmlns:a16="http://schemas.microsoft.com/office/drawing/2014/main" id="{940F0DA4-392D-41F0-B912-91ED10464DF0}"/>
              </a:ext>
            </a:extLst>
          </p:cNvPr>
          <p:cNvSpPr>
            <a:spLocks noGrp="1"/>
          </p:cNvSpPr>
          <p:nvPr>
            <p:ph idx="1"/>
          </p:nvPr>
        </p:nvSpPr>
        <p:spPr>
          <a:xfrm>
            <a:off x="457200" y="1465262"/>
            <a:ext cx="4622800" cy="4371976"/>
          </a:xfrm>
        </p:spPr>
        <p:txBody>
          <a:bodyPr>
            <a:normAutofit fontScale="85000" lnSpcReduction="20000"/>
          </a:bodyPr>
          <a:lstStyle/>
          <a:p>
            <a:r>
              <a:rPr lang="en-US" dirty="0"/>
              <a:t>So far, we have talking about </a:t>
            </a:r>
            <a:r>
              <a:rPr lang="en-US" b="1" dirty="0"/>
              <a:t>particles</a:t>
            </a:r>
            <a:r>
              <a:rPr lang="en-US" dirty="0"/>
              <a:t>, where we are only concerned with the </a:t>
            </a:r>
            <a:r>
              <a:rPr lang="en-US" b="1" dirty="0"/>
              <a:t>location</a:t>
            </a:r>
            <a:r>
              <a:rPr lang="en-US" dirty="0"/>
              <a:t>, </a:t>
            </a:r>
            <a:r>
              <a:rPr lang="en-US" b="1" dirty="0"/>
              <a:t>velocity</a:t>
            </a:r>
            <a:r>
              <a:rPr lang="en-US" dirty="0"/>
              <a:t>, and </a:t>
            </a:r>
            <a:r>
              <a:rPr lang="en-US" b="1" dirty="0"/>
              <a:t>acceleration</a:t>
            </a:r>
            <a:r>
              <a:rPr lang="en-US" dirty="0"/>
              <a:t> of the particle.</a:t>
            </a:r>
          </a:p>
          <a:p>
            <a:r>
              <a:rPr lang="en-US" dirty="0"/>
              <a:t>If now we are going to start talking about </a:t>
            </a:r>
            <a:r>
              <a:rPr lang="en-US" b="1" dirty="0"/>
              <a:t>rigid bodies</a:t>
            </a:r>
            <a:r>
              <a:rPr lang="en-US" dirty="0"/>
              <a:t>, where we will be concerned with the </a:t>
            </a:r>
            <a:r>
              <a:rPr lang="en-US" b="1" dirty="0"/>
              <a:t>orientation</a:t>
            </a:r>
            <a:r>
              <a:rPr lang="en-US" dirty="0"/>
              <a:t>, </a:t>
            </a:r>
            <a:r>
              <a:rPr lang="en-US" b="1" dirty="0"/>
              <a:t>angular velocity</a:t>
            </a:r>
            <a:r>
              <a:rPr lang="en-US" dirty="0"/>
              <a:t>, and </a:t>
            </a:r>
            <a:r>
              <a:rPr lang="en-US" b="1" dirty="0"/>
              <a:t>angular acceleration</a:t>
            </a:r>
            <a:r>
              <a:rPr lang="en-US" dirty="0"/>
              <a:t> of the object as well.</a:t>
            </a:r>
          </a:p>
        </p:txBody>
      </p:sp>
      <p:pic>
        <p:nvPicPr>
          <p:cNvPr id="1026" name="Picture 2" descr="Baseball, Hit, Batter, Game, Competition, Player, Home">
            <a:extLst>
              <a:ext uri="{FF2B5EF4-FFF2-40B4-BE49-F238E27FC236}">
                <a16:creationId xmlns:a16="http://schemas.microsoft.com/office/drawing/2014/main" id="{E6849D5F-C055-432E-8527-6F67BF480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417638"/>
            <a:ext cx="2946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1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6C7-826B-43BC-93B7-E4A4318350B0}"/>
              </a:ext>
            </a:extLst>
          </p:cNvPr>
          <p:cNvSpPr>
            <a:spLocks noGrp="1"/>
          </p:cNvSpPr>
          <p:nvPr>
            <p:ph type="title"/>
          </p:nvPr>
        </p:nvSpPr>
        <p:spPr/>
        <p:txBody>
          <a:bodyPr/>
          <a:lstStyle/>
          <a:p>
            <a:r>
              <a:rPr lang="en-US" dirty="0"/>
              <a:t>Fixed Axis Rotation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D728D7-6445-48D4-B896-0726BCC4C932}"/>
                  </a:ext>
                </a:extLst>
              </p:cNvPr>
              <p:cNvSpPr>
                <a:spLocks noGrp="1"/>
              </p:cNvSpPr>
              <p:nvPr>
                <p:ph idx="1"/>
              </p:nvPr>
            </p:nvSpPr>
            <p:spPr>
              <a:xfrm>
                <a:off x="457200" y="1600200"/>
                <a:ext cx="8229600" cy="2133599"/>
              </a:xfrm>
            </p:spPr>
            <p:txBody>
              <a:bodyPr>
                <a:normAutofit fontScale="77500" lnSpcReduction="20000"/>
              </a:bodyPr>
              <a:lstStyle/>
              <a:p>
                <a:r>
                  <a:rPr lang="en-US" dirty="0"/>
                  <a:t>We are going to start by examining systems where a body is rotating about some fixed axis.</a:t>
                </a:r>
              </a:p>
              <a:p>
                <a:r>
                  <a:rPr lang="en-US" dirty="0"/>
                  <a:t>This will allow us to examine the </a:t>
                </a:r>
                <a:r>
                  <a:rPr lang="en-US" b="1" dirty="0"/>
                  <a:t>orientation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t>
                </a:r>
                <a:r>
                  <a:rPr lang="en-US" b="1" dirty="0"/>
                  <a:t>angular velocity</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and </a:t>
                </a:r>
                <a:r>
                  <a:rPr lang="en-US" b="1" dirty="0"/>
                  <a:t>angular acceleration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terms in isolation, since there is no translational motion.</a:t>
                </a:r>
              </a:p>
            </p:txBody>
          </p:sp>
        </mc:Choice>
        <mc:Fallback>
          <p:sp>
            <p:nvSpPr>
              <p:cNvPr id="3" name="Content Placeholder 2">
                <a:extLst>
                  <a:ext uri="{FF2B5EF4-FFF2-40B4-BE49-F238E27FC236}">
                    <a16:creationId xmlns:a16="http://schemas.microsoft.com/office/drawing/2014/main" id="{56D728D7-6445-48D4-B896-0726BCC4C932}"/>
                  </a:ext>
                </a:extLst>
              </p:cNvPr>
              <p:cNvSpPr>
                <a:spLocks noGrp="1" noRot="1" noChangeAspect="1" noMove="1" noResize="1" noEditPoints="1" noAdjustHandles="1" noChangeArrowheads="1" noChangeShapeType="1" noTextEdit="1"/>
              </p:cNvSpPr>
              <p:nvPr>
                <p:ph idx="1"/>
              </p:nvPr>
            </p:nvSpPr>
            <p:spPr>
              <a:xfrm>
                <a:off x="457200" y="1600200"/>
                <a:ext cx="8229600" cy="2133599"/>
              </a:xfrm>
              <a:blipFill>
                <a:blip r:embed="rId2"/>
                <a:stretch>
                  <a:fillRect l="-1037" t="-5444" r="-1481"/>
                </a:stretch>
              </a:blipFill>
            </p:spPr>
            <p:txBody>
              <a:bodyPr/>
              <a:lstStyle/>
              <a:p>
                <a:r>
                  <a:rPr lang="en-US">
                    <a:noFill/>
                  </a:rPr>
                  <a:t> </a:t>
                </a:r>
              </a:p>
            </p:txBody>
          </p:sp>
        </mc:Fallback>
      </mc:AlternateContent>
      <p:pic>
        <p:nvPicPr>
          <p:cNvPr id="2050" name="Picture 2" descr="Antique motor with flywheel">
            <a:extLst>
              <a:ext uri="{FF2B5EF4-FFF2-40B4-BE49-F238E27FC236}">
                <a16:creationId xmlns:a16="http://schemas.microsoft.com/office/drawing/2014/main" id="{7C22E470-F376-4D3B-9EF9-FE1EB7C8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68762"/>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T Scan Machine">
            <a:extLst>
              <a:ext uri="{FF2B5EF4-FFF2-40B4-BE49-F238E27FC236}">
                <a16:creationId xmlns:a16="http://schemas.microsoft.com/office/drawing/2014/main" id="{68D8DE9A-43E3-4175-949A-A37C8103E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33836"/>
            <a:ext cx="3263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To examine the rotation of the body we can use the formulas shown below</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ω</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r>
                        <a:rPr lang="en-US" b="0" i="0"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α</m:t>
                      </m:r>
                      <m:d>
                        <m:dPr>
                          <m:ctrlPr>
                            <a:rPr lang="en-US" i="1">
                              <a:latin typeface="Cambria Math" panose="02040503050406030204" pitchFamily="18" charset="0"/>
                            </a:rPr>
                          </m:ctrlPr>
                        </m:dPr>
                        <m:e>
                          <m:r>
                            <m:rPr>
                              <m:sty m:val="p"/>
                            </m:rPr>
                            <a:rPr lang="en-US">
                              <a:latin typeface="Cambria Math"/>
                            </a:rPr>
                            <m:t>t</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𝜃</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r>
                        <a:rPr lang="en-US">
                          <a:latin typeface="Cambria Math"/>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endParaRPr lang="en-US" dirty="0"/>
              </a:p>
              <a:p>
                <a:r>
                  <a:rPr lang="en-US" dirty="0"/>
                  <a:t>Like the position velocity and acceleration of a particle, we take the derivative to move from  </a:t>
                </a:r>
                <a14:m>
                  <m:oMath xmlns:m="http://schemas.openxmlformats.org/officeDocument/2006/math">
                    <m:r>
                      <m:rPr>
                        <m:sty m:val="p"/>
                      </m:rPr>
                      <a:rPr lang="en-US">
                        <a:latin typeface="Cambria Math"/>
                        <a:ea typeface="Cambria Math"/>
                      </a:rPr>
                      <m:t>θ</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α</m:t>
                    </m:r>
                  </m:oMath>
                </a14:m>
                <a:r>
                  <a:rPr lang="en-US" dirty="0"/>
                  <a:t> or we can integrate to move from </a:t>
                </a:r>
                <a14:m>
                  <m:oMath xmlns:m="http://schemas.openxmlformats.org/officeDocument/2006/math">
                    <m:r>
                      <m:rPr>
                        <m:sty m:val="p"/>
                      </m:rPr>
                      <a:rPr lang="en-US">
                        <a:latin typeface="Cambria Math"/>
                        <a:ea typeface="Cambria Math"/>
                      </a:rPr>
                      <m:t>α</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a:t>
                </a:r>
                <a14:m>
                  <m:oMath xmlns:m="http://schemas.openxmlformats.org/officeDocument/2006/math">
                    <m:r>
                      <m:rPr>
                        <m:sty m:val="p"/>
                      </m:rPr>
                      <a:rPr lang="en-US">
                        <a:latin typeface="Cambria Math"/>
                        <a:ea typeface="Cambria Math"/>
                      </a:rPr>
                      <m:t>θ</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2291" r="-519" b="-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8640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a:t>Since all of the moments are in a single direction, we can use some of the 1-D Kinematics equations for </a:t>
                </a:r>
                <a:r>
                  <a:rPr lang="en-US" b="1" dirty="0"/>
                  <a:t>constant angular acceleration</a:t>
                </a:r>
                <a:r>
                  <a:rPr lang="en-US" dirty="0"/>
                  <a:t> problems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Sub>
                    </m:oMath>
                  </m:oMathPara>
                </a14:m>
                <a:endParaRPr lang="en-US" b="0" dirty="0">
                  <a:ea typeface="Cambria Math" panose="02040503050406030204" pitchFamily="18" charset="0"/>
                </a:endParaRP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2222"/>
                </a:stretch>
              </a:blipFill>
            </p:spPr>
            <p:txBody>
              <a:bodyPr/>
              <a:lstStyle/>
              <a:p>
                <a:r>
                  <a:rPr lang="en-US">
                    <a:noFill/>
                  </a:rPr>
                  <a:t> </a:t>
                </a:r>
              </a:p>
            </p:txBody>
          </p:sp>
        </mc:Fallback>
      </mc:AlternateContent>
    </p:spTree>
    <p:extLst>
      <p:ext uri="{BB962C8B-B14F-4D97-AF65-F5344CB8AC3E}">
        <p14:creationId xmlns:p14="http://schemas.microsoft.com/office/powerpoint/2010/main" val="7264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and the Direction of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4114800" cy="4756150"/>
              </a:xfrm>
            </p:spPr>
            <p:txBody>
              <a:bodyPr>
                <a:normAutofit/>
              </a:bodyPr>
              <a:lstStyle/>
              <a:p>
                <a:pPr marL="0" indent="0" algn="ctr">
                  <a:buNone/>
                </a:pPr>
                <a:r>
                  <a:rPr lang="en-US" dirty="0"/>
                  <a:t>Translation</a:t>
                </a:r>
              </a:p>
              <a:p>
                <a:pPr marL="0" indent="0" algn="ctr">
                  <a:buNone/>
                </a:pPr>
                <a:r>
                  <a:rPr lang="en-US" dirty="0"/>
                  <a:t>(rectangular)</a:t>
                </a:r>
              </a:p>
              <a:p>
                <a:endParaRPr lang="en-US" dirty="0"/>
              </a:p>
              <a:p>
                <a:pPr marL="0" indent="0" algn="ctr">
                  <a:buNone/>
                </a:pPr>
                <a14:m>
                  <m:oMath xmlns:m="http://schemas.openxmlformats.org/officeDocument/2006/math">
                    <m:r>
                      <a:rPr lang="en-US" sz="2400" b="0" i="1" smtClean="0">
                        <a:latin typeface="Cambria Math" panose="02040503050406030204" pitchFamily="18" charset="0"/>
                      </a:rPr>
                      <m:t>𝑟</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r>
                      <m:rPr>
                        <m:sty m:val="p"/>
                      </m:rPr>
                      <a:rPr lang="en-US" sz="2400">
                        <a:latin typeface="Cambria Math"/>
                      </a:rPr>
                      <m:t>x</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𝑖</m:t>
                        </m:r>
                      </m:e>
                    </m:acc>
                    <m:r>
                      <a:rPr lang="en-US" sz="2400" b="1">
                        <a:latin typeface="Cambria Math"/>
                      </a:rPr>
                      <m:t>+</m:t>
                    </m:r>
                    <m:r>
                      <m:rPr>
                        <m:sty m:val="p"/>
                      </m:rPr>
                      <a:rPr lang="en-US" sz="2400">
                        <a:latin typeface="Cambria Math"/>
                      </a:rPr>
                      <m:t>y</m:t>
                    </m:r>
                    <m:d>
                      <m:dPr>
                        <m:ctrlPr>
                          <a:rPr lang="en-US" sz="2400" i="1">
                            <a:latin typeface="Cambria Math" panose="02040503050406030204" pitchFamily="18" charset="0"/>
                          </a:rPr>
                        </m:ctrlPr>
                      </m:dPr>
                      <m:e>
                        <m:r>
                          <m:rPr>
                            <m:sty m:val="p"/>
                          </m:rPr>
                          <a:rPr lang="en-US" sz="2400">
                            <a:latin typeface="Cambria Math"/>
                          </a:rPr>
                          <m:t>t</m:t>
                        </m:r>
                      </m:e>
                    </m:d>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𝑗</m:t>
                        </m:r>
                      </m:e>
                    </m:acc>
                  </m:oMath>
                </a14:m>
                <a:endParaRPr lang="en-US" sz="2400" b="1"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a:rPr>
                        <m:t>𝑣</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a:rPr>
                        <m:t>𝑎</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4114800" cy="4756150"/>
              </a:xfrm>
              <a:blipFill>
                <a:blip r:embed="rId2"/>
                <a:stretch>
                  <a:fillRect t="-1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267200" y="1371600"/>
                <a:ext cx="4114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a:t>Rotation</a:t>
                </a:r>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a:latin typeface="Cambria Math"/>
                          <a:ea typeface="Cambria Math"/>
                        </a:rPr>
                        <m:t>θ</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r>
                        <m:rPr>
                          <m:sty m:val="p"/>
                        </m:rPr>
                        <a:rPr lang="en-US" sz="2400">
                          <a:latin typeface="Cambria Math"/>
                          <a:ea typeface="Cambria Math"/>
                        </a:rPr>
                        <m:t>θ</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a:latin typeface="Cambria Math"/>
                          <a:ea typeface="Cambria Math"/>
                        </a:rPr>
                        <m:t>ω</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a:latin typeface="Cambria Math"/>
                          <a:ea typeface="Cambria Math"/>
                        </a:rPr>
                        <m:t>α</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Font typeface="Arial" panose="020B0604020202020204" pitchFamily="34" charset="0"/>
                  <a:buNone/>
                </a:pPr>
                <a:endParaRPr lang="en-US" sz="2400" b="1"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267200" y="1371600"/>
                <a:ext cx="4114800" cy="4572000"/>
              </a:xfrm>
              <a:prstGeom prst="rect">
                <a:avLst/>
              </a:prstGeom>
              <a:blipFill>
                <a:blip r:embed="rId3"/>
                <a:stretch>
                  <a:fillRect t="-173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55B3504A-DE8D-45FF-8323-D16D8B7CEDFA}"/>
              </a:ext>
            </a:extLst>
          </p:cNvPr>
          <p:cNvSpPr txBox="1">
            <a:spLocks/>
          </p:cNvSpPr>
          <p:nvPr/>
        </p:nvSpPr>
        <p:spPr>
          <a:xfrm>
            <a:off x="600075" y="4697809"/>
            <a:ext cx="7943850" cy="1577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Similar to the way moments work, the axis of rotation, along with the right hand rule indicates the “direction” of  the rotation.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97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Motion of a Point in Fixed Axis Rotation</a:t>
            </a:r>
          </a:p>
        </p:txBody>
      </p:sp>
      <p:sp>
        <p:nvSpPr>
          <p:cNvPr id="3" name="Content Placeholder 2"/>
          <p:cNvSpPr>
            <a:spLocks noGrp="1"/>
          </p:cNvSpPr>
          <p:nvPr>
            <p:ph idx="1"/>
          </p:nvPr>
        </p:nvSpPr>
        <p:spPr>
          <a:xfrm>
            <a:off x="457200" y="1600200"/>
            <a:ext cx="4876800" cy="4525963"/>
          </a:xfrm>
        </p:spPr>
        <p:txBody>
          <a:bodyPr>
            <a:normAutofit fontScale="85000" lnSpcReduction="10000"/>
          </a:bodyPr>
          <a:lstStyle/>
          <a:p>
            <a:r>
              <a:rPr lang="en-US" dirty="0"/>
              <a:t>As we look at motion about a fixed axis, the material on the axis of rotation is not moving, but all points not on the axis of rotation are moving.</a:t>
            </a:r>
          </a:p>
          <a:p>
            <a:r>
              <a:rPr lang="en-US" dirty="0"/>
              <a:t>To discuss the motion of a point on a rotating body, we will use </a:t>
            </a:r>
            <a:r>
              <a:rPr lang="en-US" u="sng" dirty="0"/>
              <a:t>polar coordinates</a:t>
            </a:r>
            <a:r>
              <a:rPr lang="en-US" dirty="0"/>
              <a:t> and borrow some of the analysis we have done earlier.</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429000"/>
            <a:ext cx="31218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6101444" y="3048000"/>
            <a:ext cx="723899" cy="1519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312819" y="2743200"/>
            <a:ext cx="723901" cy="13535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377543" y="1447800"/>
            <a:ext cx="1447800" cy="1477328"/>
          </a:xfrm>
          <a:prstGeom prst="rect">
            <a:avLst/>
          </a:prstGeom>
          <a:noFill/>
        </p:spPr>
        <p:txBody>
          <a:bodyPr wrap="square" rtlCol="0">
            <a:spAutoFit/>
          </a:bodyPr>
          <a:lstStyle/>
          <a:p>
            <a:pPr algn="ctr"/>
            <a:r>
              <a:rPr lang="en-US" dirty="0"/>
              <a:t>The record as a whole is being rotated about a fixed point</a:t>
            </a:r>
          </a:p>
        </p:txBody>
      </p:sp>
      <p:sp>
        <p:nvSpPr>
          <p:cNvPr id="10" name="TextBox 9"/>
          <p:cNvSpPr txBox="1"/>
          <p:nvPr/>
        </p:nvSpPr>
        <p:spPr>
          <a:xfrm>
            <a:off x="7312819" y="1143000"/>
            <a:ext cx="1447800" cy="1477328"/>
          </a:xfrm>
          <a:prstGeom prst="rect">
            <a:avLst/>
          </a:prstGeom>
          <a:noFill/>
        </p:spPr>
        <p:txBody>
          <a:bodyPr wrap="square" rtlCol="0">
            <a:spAutoFit/>
          </a:bodyPr>
          <a:lstStyle/>
          <a:p>
            <a:pPr algn="ctr"/>
            <a:r>
              <a:rPr lang="en-US" dirty="0"/>
              <a:t>Any point on the record will have a velocity and acceleration</a:t>
            </a:r>
          </a:p>
        </p:txBody>
      </p:sp>
    </p:spTree>
    <p:extLst>
      <p:ext uri="{BB962C8B-B14F-4D97-AF65-F5344CB8AC3E}">
        <p14:creationId xmlns:p14="http://schemas.microsoft.com/office/powerpoint/2010/main" val="250819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Polar Coordinates Motion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0699" y="1911351"/>
                <a:ext cx="5562601" cy="4419599"/>
              </a:xfrm>
            </p:spPr>
            <p:txBody>
              <a:bodyPr>
                <a:normAutofit fontScale="92500"/>
              </a:bodyPr>
              <a:lstStyle/>
              <a:p>
                <a:pPr marL="0" indent="0" algn="ctr">
                  <a:buNone/>
                </a:pPr>
                <a:r>
                  <a:rPr lang="en-US" dirty="0"/>
                  <a:t>Now all together...</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0">
                          <a:latin typeface="Cambria Math"/>
                        </a:rPr>
                        <m:t>=  </m:t>
                      </m:r>
                      <m:r>
                        <m:rPr>
                          <m:sty m:val="p"/>
                        </m:rPr>
                        <a:rPr lang="en-US" b="0" i="0" smtClean="0">
                          <a:latin typeface="Cambria Math"/>
                        </a:rPr>
                        <m:t>r</m:t>
                      </m:r>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m:t>
                      </m:r>
                      <m:r>
                        <a:rPr lang="en-US" i="0">
                          <a:latin typeface="Cambria Math"/>
                        </a:rPr>
                        <m:t>=  </m:t>
                      </m:r>
                      <m:acc>
                        <m:accPr>
                          <m:chr m:val="̇"/>
                          <m:ctrlPr>
                            <a:rPr lang="en-US" i="1">
                              <a:latin typeface="Cambria Math" panose="02040503050406030204" pitchFamily="18" charset="0"/>
                            </a:rPr>
                          </m:ctrlPr>
                        </m:accPr>
                        <m:e>
                          <m:r>
                            <m:rPr>
                              <m:sty m:val="p"/>
                            </m:rPr>
                            <a:rPr lang="en-US" b="0" i="0" smtClean="0">
                              <a:latin typeface="Cambria Math"/>
                            </a:rPr>
                            <m:t>r</m:t>
                          </m:r>
                        </m:e>
                      </m:acc>
                      <m:sSub>
                        <m:sSubPr>
                          <m:ctrlPr>
                            <a:rPr lang="en-US" i="1">
                              <a:latin typeface="Cambria Math" panose="02040503050406030204" pitchFamily="18" charset="0"/>
                            </a:rPr>
                          </m:ctrlPr>
                        </m:sSub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0">
                          <a:latin typeface="Cambria Math"/>
                        </a:rPr>
                        <m:t>+</m:t>
                      </m:r>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i="0">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b="0" i="0" smtClean="0">
                                  <a:latin typeface="Cambria Math"/>
                                </a:rPr>
                                <m:t>r</m:t>
                              </m:r>
                            </m:e>
                          </m:acc>
                          <m:r>
                            <a:rPr lang="en-US" i="0">
                              <a:latin typeface="Cambria Math"/>
                            </a:rPr>
                            <m:t>−</m:t>
                          </m:r>
                          <m:r>
                            <m:rPr>
                              <m:sty m:val="p"/>
                            </m:rPr>
                            <a:rPr lang="en-US" b="0" i="0" smtClean="0">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i="0">
                                      <a:latin typeface="Cambria Math"/>
                                      <a:ea typeface="Cambria Math"/>
                                    </a:rPr>
                                    <m:t>θ</m:t>
                                  </m:r>
                                </m:e>
                              </m:acc>
                            </m:e>
                            <m:sup>
                              <m:r>
                                <a:rPr lang="en-US" i="0">
                                  <a:latin typeface="Cambria Math"/>
                                  <a:ea typeface="Cambria Math"/>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0">
                          <a:latin typeface="Cambria Math"/>
                        </a:rPr>
                        <m:t>+</m:t>
                      </m:r>
                      <m:d>
                        <m:dPr>
                          <m:ctrlPr>
                            <a:rPr lang="en-US" b="1" i="1">
                              <a:latin typeface="Cambria Math" panose="02040503050406030204" pitchFamily="18" charset="0"/>
                            </a:rPr>
                          </m:ctrlPr>
                        </m:dPr>
                        <m:e>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r>
                            <a:rPr lang="en-US" b="1" i="0">
                              <a:latin typeface="Cambria Math"/>
                              <a:ea typeface="Cambria Math"/>
                            </a:rPr>
                            <m:t>+</m:t>
                          </m:r>
                          <m:r>
                            <a:rPr lang="en-US" i="0">
                              <a:latin typeface="Cambria Math"/>
                              <a:ea typeface="Cambria Math"/>
                            </a:rPr>
                            <m:t>2</m:t>
                          </m:r>
                          <m:acc>
                            <m:accPr>
                              <m:chr m:val="̇"/>
                              <m:ctrlPr>
                                <a:rPr lang="en-US" b="1" i="1">
                                  <a:latin typeface="Cambria Math" panose="02040503050406030204" pitchFamily="18" charset="0"/>
                                </a:rPr>
                              </m:ctrlPr>
                            </m:accPr>
                            <m:e>
                              <m:r>
                                <m:rPr>
                                  <m:sty m:val="p"/>
                                </m:rPr>
                                <a:rPr lang="en-US" b="0" i="0" smtClean="0">
                                  <a:latin typeface="Cambria Math"/>
                                </a:rPr>
                                <m:t>r</m:t>
                              </m:r>
                            </m:e>
                          </m:acc>
                          <m:acc>
                            <m:accPr>
                              <m:chr m:val="̇"/>
                              <m:ctrlPr>
                                <a:rPr lang="en-US" i="1">
                                  <a:latin typeface="Cambria Math" panose="02040503050406030204" pitchFamily="18" charset="0"/>
                                </a:rPr>
                              </m:ctrlPr>
                            </m:accPr>
                            <m:e>
                              <m:r>
                                <m:rPr>
                                  <m:sty m:val="p"/>
                                </m:rPr>
                                <a:rPr lang="en-US" i="0">
                                  <a:latin typeface="Cambria Math"/>
                                  <a:ea typeface="Cambria Math"/>
                                </a:rPr>
                                <m:t>θ</m:t>
                              </m:r>
                            </m:e>
                          </m:acc>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0699" y="1911351"/>
                <a:ext cx="5562601" cy="4419599"/>
              </a:xfrm>
              <a:blipFill>
                <a:blip r:embed="rId2"/>
                <a:stretch>
                  <a:fillRect t="-16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330010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Velocity and Acceleration of a Point in 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76400"/>
                <a:ext cx="4906123" cy="4679949"/>
              </a:xfrm>
            </p:spPr>
            <p:txBody>
              <a:bodyPr>
                <a:normAutofit fontScale="70000" lnSpcReduction="20000"/>
              </a:bodyPr>
              <a:lstStyle/>
              <a:p>
                <a:r>
                  <a:rPr lang="en-US" dirty="0"/>
                  <a:t>For rigid bodies, the points on the body maintain steady distances between each other.</a:t>
                </a:r>
              </a:p>
              <a:p>
                <a:r>
                  <a:rPr lang="en-US" dirty="0"/>
                  <a:t>Therefore our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a:rPr>
                          <m:t>r</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a:rPr>
                          <m:t>r</m:t>
                        </m:r>
                      </m:e>
                    </m:acc>
                  </m:oMath>
                </a14:m>
                <a:r>
                  <a:rPr lang="en-US" dirty="0"/>
                  <a:t> variables are zero and our equations simplify to:</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0">
                          <a:latin typeface="Cambria Math"/>
                        </a:rPr>
                        <m:t>=  </m:t>
                      </m:r>
                      <m:r>
                        <m:rPr>
                          <m:sty m:val="p"/>
                        </m:rPr>
                        <a:rPr lang="en-US" b="0" i="0" smtClean="0">
                          <a:latin typeface="Cambria Math"/>
                        </a:rPr>
                        <m:t>r</m:t>
                      </m:r>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m:t>
                      </m:r>
                      <m:r>
                        <a:rPr lang="en-US" i="0">
                          <a:latin typeface="Cambria Math"/>
                        </a:rPr>
                        <m:t>=  </m:t>
                      </m:r>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r>
                        <m:rPr>
                          <m:sty m:val="p"/>
                        </m:rPr>
                        <a:rPr lang="en-US">
                          <a:latin typeface="Cambria Math"/>
                        </a:rPr>
                        <m:t>r</m:t>
                      </m:r>
                      <m:r>
                        <m:rPr>
                          <m:sty m:val="p"/>
                        </m:rPr>
                        <a:rPr lang="el-GR" i="1" smtClean="0">
                          <a:latin typeface="Cambria Math" panose="02040503050406030204" pitchFamily="18" charset="0"/>
                          <a:ea typeface="Cambria Math" panose="02040503050406030204" pitchFamily="18" charset="0"/>
                        </a:rPr>
                        <m:t>ω</m:t>
                      </m:r>
                      <m:r>
                        <a:rPr lang="en-US" i="1">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i="0">
                          <a:latin typeface="Cambria Math"/>
                        </a:rPr>
                        <m:t>=  </m:t>
                      </m:r>
                      <m:d>
                        <m:dPr>
                          <m:ctrlPr>
                            <a:rPr lang="en-US" i="1">
                              <a:latin typeface="Cambria Math" panose="02040503050406030204" pitchFamily="18" charset="0"/>
                            </a:rPr>
                          </m:ctrlPr>
                        </m:dPr>
                        <m:e>
                          <m:r>
                            <a:rPr lang="en-US" i="0">
                              <a:latin typeface="Cambria Math"/>
                            </a:rPr>
                            <m:t>−</m:t>
                          </m:r>
                          <m:r>
                            <m:rPr>
                              <m:sty m:val="p"/>
                            </m:rPr>
                            <a:rPr lang="en-US" b="0" i="0" smtClean="0">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i="0">
                                      <a:latin typeface="Cambria Math"/>
                                      <a:ea typeface="Cambria Math"/>
                                    </a:rPr>
                                    <m:t>θ</m:t>
                                  </m:r>
                                </m:e>
                              </m:acc>
                            </m:e>
                            <m:sup>
                              <m:r>
                                <a:rPr lang="en-US" i="0">
                                  <a:latin typeface="Cambria Math"/>
                                  <a:ea typeface="Cambria Math"/>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0">
                          <a:latin typeface="Cambria Math"/>
                        </a:rPr>
                        <m:t>+</m:t>
                      </m:r>
                      <m:d>
                        <m:dPr>
                          <m:ctrlPr>
                            <a:rPr lang="en-US" b="1" i="1">
                              <a:latin typeface="Cambria Math" panose="02040503050406030204" pitchFamily="18" charset="0"/>
                            </a:rPr>
                          </m:ctrlPr>
                        </m:dPr>
                        <m:e>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r>
                  <a:rPr lang="en-US" b="1" i="1" dirty="0">
                    <a:latin typeface="Cambria Math" panose="02040503050406030204" pitchFamily="18" charset="0"/>
                    <a:ea typeface="Cambria Math"/>
                  </a:rPr>
                  <a:t>    </a:t>
                </a:r>
                <a14:m>
                  <m:oMath xmlns:m="http://schemas.openxmlformats.org/officeDocument/2006/math">
                    <m:r>
                      <a:rPr lang="en-US" b="1" i="1">
                        <a:latin typeface="Cambria Math" panose="02040503050406030204" pitchFamily="18" charset="0"/>
                        <a:ea typeface="Cambria Math"/>
                      </a:rPr>
                      <m:t>=</m:t>
                    </m:r>
                    <m:r>
                      <a:rPr lang="en-US" b="1" i="1" smtClean="0">
                        <a:latin typeface="Cambria Math" panose="02040503050406030204" pitchFamily="18" charset="0"/>
                        <a:ea typeface="Cambria Math"/>
                      </a:rPr>
                      <m:t>  </m:t>
                    </m:r>
                    <m:d>
                      <m:dPr>
                        <m:ctrlPr>
                          <a:rPr lang="en-US" i="1">
                            <a:latin typeface="Cambria Math" panose="02040503050406030204" pitchFamily="18" charset="0"/>
                            <a:ea typeface="Cambria Math"/>
                          </a:rPr>
                        </m:ctrlPr>
                      </m:dPr>
                      <m:e>
                        <m:r>
                          <a:rPr lang="en-US">
                            <a:latin typeface="Cambria Math" panose="02040503050406030204" pitchFamily="18" charset="0"/>
                            <a:ea typeface="Cambria Math"/>
                          </a:rPr>
                          <m:t>−</m:t>
                        </m:r>
                        <m:r>
                          <m:rPr>
                            <m:sty m:val="p"/>
                          </m:rPr>
                          <a:rPr lang="en-US">
                            <a:latin typeface="Cambria Math" panose="02040503050406030204" pitchFamily="18" charset="0"/>
                            <a:ea typeface="Cambria Math"/>
                          </a:rPr>
                          <m:t>r</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ω</m:t>
                            </m:r>
                          </m:e>
                          <m:sup>
                            <m:r>
                              <a:rPr lang="en-US" i="1">
                                <a:latin typeface="Cambria Math" panose="02040503050406030204" pitchFamily="18" charset="0"/>
                                <a:ea typeface="Cambria Math" panose="02040503050406030204" pitchFamily="18" charset="0"/>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panose="02040503050406030204" pitchFamily="18" charset="0"/>
                      </a:rPr>
                      <m:t>+</m:t>
                    </m:r>
                    <m:d>
                      <m:dPr>
                        <m:ctrlPr>
                          <a:rPr lang="en-US" i="1">
                            <a:latin typeface="Cambria Math" panose="02040503050406030204" pitchFamily="18" charset="0"/>
                          </a:rPr>
                        </m:ctrlPr>
                      </m:dPr>
                      <m:e>
                        <m:r>
                          <m:rPr>
                            <m:sty m:val="p"/>
                          </m:rPr>
                          <a:rPr lang="en-US">
                            <a:latin typeface="Cambria Math" panose="02040503050406030204" pitchFamily="18" charset="0"/>
                          </a:rPr>
                          <m:t>r</m:t>
                        </m:r>
                        <m:r>
                          <m:rPr>
                            <m:sty m:val="p"/>
                          </m:rPr>
                          <a:rPr lang="el-GR" i="1">
                            <a:latin typeface="Cambria Math" panose="02040503050406030204" pitchFamily="18" charset="0"/>
                            <a:ea typeface="Cambria Math" panose="02040503050406030204" pitchFamily="18" charset="0"/>
                          </a:rPr>
                          <m:t>α</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a14:m>
                <a:endParaRPr lang="en-US" dirty="0"/>
              </a:p>
              <a:p>
                <a:pPr marL="0" indent="0" algn="ctr">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76400"/>
                <a:ext cx="4906123" cy="4679949"/>
              </a:xfrm>
              <a:blipFill>
                <a:blip r:embed="rId2"/>
                <a:stretch>
                  <a:fillRect l="-1366" t="-22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sp>
        <p:nvSpPr>
          <p:cNvPr id="19" name="Oval 18">
            <a:extLst>
              <a:ext uri="{FF2B5EF4-FFF2-40B4-BE49-F238E27FC236}">
                <a16:creationId xmlns:a16="http://schemas.microsoft.com/office/drawing/2014/main" id="{0ABD2FA8-3672-4BC1-B304-F50C35D5685C}"/>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4F2E0827-00E9-49F1-BD60-98B045B3CE0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9A57D81-5208-4DD3-8550-9499EA4AB59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3360246-997D-4012-839B-FB4904560542}"/>
              </a:ext>
            </a:extLst>
          </p:cNvPr>
          <p:cNvCxnSpPr>
            <a:cxnSpLocks/>
          </p:cNvCxnSpPr>
          <p:nvPr/>
        </p:nvCxnSpPr>
        <p:spPr>
          <a:xfrm flipV="1">
            <a:off x="7096539" y="2663247"/>
            <a:ext cx="904461" cy="839524"/>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0596E8-93B8-4426-9196-9C19C6A9411A}"/>
                  </a:ext>
                </a:extLst>
              </p:cNvPr>
              <p:cNvSpPr txBox="1"/>
              <p:nvPr/>
            </p:nvSpPr>
            <p:spPr>
              <a:xfrm>
                <a:off x="6100439" y="3148486"/>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23" name="TextBox 22">
                <a:extLst>
                  <a:ext uri="{FF2B5EF4-FFF2-40B4-BE49-F238E27FC236}">
                    <a16:creationId xmlns:a16="http://schemas.microsoft.com/office/drawing/2014/main" id="{4C0596E8-93B8-4426-9196-9C19C6A9411A}"/>
                  </a:ext>
                </a:extLst>
              </p:cNvPr>
              <p:cNvSpPr txBox="1">
                <a:spLocks noRot="1" noChangeAspect="1" noMove="1" noResize="1" noEditPoints="1" noAdjustHandles="1" noChangeArrowheads="1" noChangeShapeType="1" noTextEdit="1"/>
              </p:cNvSpPr>
              <p:nvPr/>
            </p:nvSpPr>
            <p:spPr>
              <a:xfrm>
                <a:off x="6100439" y="3148486"/>
                <a:ext cx="1050862" cy="369332"/>
              </a:xfrm>
              <a:prstGeom prst="rect">
                <a:avLst/>
              </a:prstGeom>
              <a:blipFill>
                <a:blip r:embed="rId3"/>
                <a:stretch>
                  <a:fillRect t="-6557"/>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841E3710-7812-40FF-9EE0-C9723E70CC54}"/>
              </a:ext>
            </a:extLst>
          </p:cNvPr>
          <p:cNvCxnSpPr/>
          <p:nvPr/>
        </p:nvCxnSpPr>
        <p:spPr>
          <a:xfrm flipV="1">
            <a:off x="7091039" y="3206586"/>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68F3FC82-38B7-432F-A7A0-1BCF38A91836}"/>
              </a:ext>
            </a:extLst>
          </p:cNvPr>
          <p:cNvCxnSpPr/>
          <p:nvPr/>
        </p:nvCxnSpPr>
        <p:spPr>
          <a:xfrm flipH="1" flipV="1">
            <a:off x="6786239" y="3206586"/>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3A6A58-D4C1-4ACB-A253-B5219D5FF287}"/>
                  </a:ext>
                </a:extLst>
              </p:cNvPr>
              <p:cNvSpPr txBox="1"/>
              <p:nvPr/>
            </p:nvSpPr>
            <p:spPr>
              <a:xfrm>
                <a:off x="7251408" y="260201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6" name="TextBox 25">
                <a:extLst>
                  <a:ext uri="{FF2B5EF4-FFF2-40B4-BE49-F238E27FC236}">
                    <a16:creationId xmlns:a16="http://schemas.microsoft.com/office/drawing/2014/main" id="{303A6A58-D4C1-4ACB-A253-B5219D5FF287}"/>
                  </a:ext>
                </a:extLst>
              </p:cNvPr>
              <p:cNvSpPr txBox="1">
                <a:spLocks noRot="1" noChangeAspect="1" noMove="1" noResize="1" noEditPoints="1" noAdjustHandles="1" noChangeArrowheads="1" noChangeShapeType="1" noTextEdit="1"/>
              </p:cNvSpPr>
              <p:nvPr/>
            </p:nvSpPr>
            <p:spPr>
              <a:xfrm>
                <a:off x="7251408" y="2602011"/>
                <a:ext cx="4572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9631855-8E16-44BE-87C4-9D12DE9E2A94}"/>
                  </a:ext>
                </a:extLst>
              </p:cNvPr>
              <p:cNvSpPr txBox="1"/>
              <p:nvPr/>
            </p:nvSpPr>
            <p:spPr>
              <a:xfrm>
                <a:off x="7090960" y="3163532"/>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27" name="TextBox 26">
                <a:extLst>
                  <a:ext uri="{FF2B5EF4-FFF2-40B4-BE49-F238E27FC236}">
                    <a16:creationId xmlns:a16="http://schemas.microsoft.com/office/drawing/2014/main" id="{49631855-8E16-44BE-87C4-9D12DE9E2A94}"/>
                  </a:ext>
                </a:extLst>
              </p:cNvPr>
              <p:cNvSpPr txBox="1">
                <a:spLocks noRot="1" noChangeAspect="1" noMove="1" noResize="1" noEditPoints="1" noAdjustHandles="1" noChangeArrowheads="1" noChangeShapeType="1" noTextEdit="1"/>
              </p:cNvSpPr>
              <p:nvPr/>
            </p:nvSpPr>
            <p:spPr>
              <a:xfrm>
                <a:off x="7090960" y="3163532"/>
                <a:ext cx="1050862" cy="369332"/>
              </a:xfrm>
              <a:prstGeom prst="rect">
                <a:avLst/>
              </a:prstGeom>
              <a:blipFill>
                <a:blip r:embed="rId5"/>
                <a:stretch>
                  <a:fillRect t="-6557"/>
                </a:stretch>
              </a:blipFill>
            </p:spPr>
            <p:txBody>
              <a:bodyPr/>
              <a:lstStyle/>
              <a:p>
                <a:r>
                  <a:rPr lang="en-US">
                    <a:noFill/>
                  </a:rPr>
                  <a:t> </a:t>
                </a:r>
              </a:p>
            </p:txBody>
          </p:sp>
        </mc:Fallback>
      </mc:AlternateContent>
      <p:sp>
        <p:nvSpPr>
          <p:cNvPr id="28" name="Arc 27">
            <a:extLst>
              <a:ext uri="{FF2B5EF4-FFF2-40B4-BE49-F238E27FC236}">
                <a16:creationId xmlns:a16="http://schemas.microsoft.com/office/drawing/2014/main" id="{0CCF1F8B-6094-4123-B646-0C4FDF9D927D}"/>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813A532A-7224-4C3B-A6AB-8518D9A42E5C}"/>
                  </a:ext>
                </a:extLst>
              </p:cNvPr>
              <p:cNvSpPr/>
              <p:nvPr/>
            </p:nvSpPr>
            <p:spPr>
              <a:xfrm>
                <a:off x="5647581" y="2766951"/>
                <a:ext cx="375424"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29" name="Rectangle 28">
                <a:extLst>
                  <a:ext uri="{FF2B5EF4-FFF2-40B4-BE49-F238E27FC236}">
                    <a16:creationId xmlns:a16="http://schemas.microsoft.com/office/drawing/2014/main" id="{813A532A-7224-4C3B-A6AB-8518D9A42E5C}"/>
                  </a:ext>
                </a:extLst>
              </p:cNvPr>
              <p:cNvSpPr>
                <a:spLocks noRot="1" noChangeAspect="1" noMove="1" noResize="1" noEditPoints="1" noAdjustHandles="1" noChangeArrowheads="1" noChangeShapeType="1" noTextEdit="1"/>
              </p:cNvSpPr>
              <p:nvPr/>
            </p:nvSpPr>
            <p:spPr>
              <a:xfrm>
                <a:off x="5647581" y="2766951"/>
                <a:ext cx="375424" cy="3825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3D185AC6-0AC4-4E23-85CD-2E74443EA60D}"/>
                  </a:ext>
                </a:extLst>
              </p:cNvPr>
              <p:cNvSpPr/>
              <p:nvPr/>
            </p:nvSpPr>
            <p:spPr>
              <a:xfrm>
                <a:off x="5393635" y="2583713"/>
                <a:ext cx="375424"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30" name="Rectangle 29">
                <a:extLst>
                  <a:ext uri="{FF2B5EF4-FFF2-40B4-BE49-F238E27FC236}">
                    <a16:creationId xmlns:a16="http://schemas.microsoft.com/office/drawing/2014/main" id="{3D185AC6-0AC4-4E23-85CD-2E74443EA60D}"/>
                  </a:ext>
                </a:extLst>
              </p:cNvPr>
              <p:cNvSpPr>
                <a:spLocks noRot="1" noChangeAspect="1" noMove="1" noResize="1" noEditPoints="1" noAdjustHandles="1" noChangeArrowheads="1" noChangeShapeType="1" noTextEdit="1"/>
              </p:cNvSpPr>
              <p:nvPr/>
            </p:nvSpPr>
            <p:spPr>
              <a:xfrm>
                <a:off x="5393635" y="2583713"/>
                <a:ext cx="375424" cy="382541"/>
              </a:xfrm>
              <a:prstGeom prst="rect">
                <a:avLst/>
              </a:prstGeom>
              <a:blipFill>
                <a:blip r:embed="rId7"/>
                <a:stretch>
                  <a:fillRect r="-24590"/>
                </a:stretch>
              </a:blipFill>
            </p:spPr>
            <p:txBody>
              <a:bodyPr/>
              <a:lstStyle/>
              <a:p>
                <a:r>
                  <a:rPr lang="en-US">
                    <a:noFill/>
                  </a:rPr>
                  <a:t> </a:t>
                </a:r>
              </a:p>
            </p:txBody>
          </p:sp>
        </mc:Fallback>
      </mc:AlternateContent>
      <p:sp>
        <p:nvSpPr>
          <p:cNvPr id="31" name="Arc 30">
            <a:extLst>
              <a:ext uri="{FF2B5EF4-FFF2-40B4-BE49-F238E27FC236}">
                <a16:creationId xmlns:a16="http://schemas.microsoft.com/office/drawing/2014/main" id="{72AE523C-CED0-4672-AA3C-8807210F8629}"/>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4D44A50-4304-496D-B6D1-28E1FD3835AC}"/>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32" name="TextBox 31">
                <a:extLst>
                  <a:ext uri="{FF2B5EF4-FFF2-40B4-BE49-F238E27FC236}">
                    <a16:creationId xmlns:a16="http://schemas.microsoft.com/office/drawing/2014/main" id="{04D44A50-4304-496D-B6D1-28E1FD3835AC}"/>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DE93C47-D5D4-4C61-A544-BF08B8463C40}"/>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33" name="TextBox 32">
                <a:extLst>
                  <a:ext uri="{FF2B5EF4-FFF2-40B4-BE49-F238E27FC236}">
                    <a16:creationId xmlns:a16="http://schemas.microsoft.com/office/drawing/2014/main" id="{9DE93C47-D5D4-4C61-A544-BF08B8463C40}"/>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7742244"/>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1647</TotalTime>
  <Words>855</Words>
  <Application>Microsoft Office PowerPoint</Application>
  <PresentationFormat>On-screen Show (4:3)</PresentationFormat>
  <Paragraphs>113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MA_Template</vt:lpstr>
      <vt:lpstr>Fixed Axis Rotation in Rigid Bodies</vt:lpstr>
      <vt:lpstr>Rigid Body Kinematics</vt:lpstr>
      <vt:lpstr>Fixed Axis Rotation</vt:lpstr>
      <vt:lpstr>Fixed Axis Rotation</vt:lpstr>
      <vt:lpstr>Fixed Axis Rotation</vt:lpstr>
      <vt:lpstr>Planar Motion and the Direction of Rotation</vt:lpstr>
      <vt:lpstr>Motion of a Point in Fixed Axis Rotation</vt:lpstr>
      <vt:lpstr>Polar Coordinates Motion (Review)</vt:lpstr>
      <vt:lpstr>Velocity and Acceleration of a Point in Fixed Axis Rotation</vt:lpstr>
      <vt:lpstr>Rolling Without Slipping</vt:lpstr>
      <vt:lpstr>Rolling Without Slipping</vt:lpstr>
      <vt:lpstr>Thanks for Watching</vt:lpstr>
      <vt:lpstr>Fixed Axis Rotation 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29</cp:revision>
  <dcterms:created xsi:type="dcterms:W3CDTF">2020-08-21T15:23:22Z</dcterms:created>
  <dcterms:modified xsi:type="dcterms:W3CDTF">2020-12-30T18:54:17Z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