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257" r:id="rId6"/>
    <p:sldId id="258" r:id="rId7"/>
    <p:sldId id="289" r:id="rId8"/>
    <p:sldId id="259" r:id="rId9"/>
    <p:sldId id="290" r:id="rId10"/>
    <p:sldId id="260" r:id="rId11"/>
    <p:sldId id="269" r:id="rId12"/>
    <p:sldId id="273" r:id="rId13"/>
    <p:sldId id="261" r:id="rId14"/>
    <p:sldId id="265" r:id="rId15"/>
    <p:sldId id="287" r:id="rId16"/>
    <p:sldId id="288" r:id="rId17"/>
    <p:sldId id="266" r:id="rId18"/>
    <p:sldId id="268"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90" d="100"/>
          <a:sy n="90" d="100"/>
        </p:scale>
        <p:origin x="121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12/30/2020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B1ED1-A6A8-44D7-9A75-7C99E7381227}" type="slidenum">
              <a:rPr lang="en-US" smtClean="0"/>
              <a:t>10</a:t>
            </a:fld>
            <a:endParaRPr lang="en-US"/>
          </a:p>
        </p:txBody>
      </p:sp>
    </p:spTree>
    <p:extLst>
      <p:ext uri="{BB962C8B-B14F-4D97-AF65-F5344CB8AC3E}">
        <p14:creationId xmlns:p14="http://schemas.microsoft.com/office/powerpoint/2010/main" val="1036111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16</a:t>
            </a:fld>
            <a:endParaRPr lang="en-US"/>
          </a:p>
        </p:txBody>
      </p:sp>
    </p:spTree>
    <p:extLst>
      <p:ext uri="{BB962C8B-B14F-4D97-AF65-F5344CB8AC3E}">
        <p14:creationId xmlns:p14="http://schemas.microsoft.com/office/powerpoint/2010/main" val="3439347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Relative Motion Analysis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Dealing with Multiple Coordinate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a:t>Originally, you will have your positions, velocities, and accelerations written out in terms of r and theta vectors</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𝑢</m:t>
                        </m:r>
                      </m:e>
                      <m:sub>
                        <m:r>
                          <a:rPr lang="en-US" b="0" i="1" smtClean="0">
                            <a:latin typeface="Cambria Math"/>
                          </a:rPr>
                          <m:t>𝑟</m:t>
                        </m:r>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𝑢</m:t>
                        </m:r>
                      </m:e>
                      <m:sub>
                        <m:r>
                          <a:rPr lang="en-US" i="1">
                            <a:latin typeface="Cambria Math"/>
                          </a:rPr>
                          <m:t>𝑟</m:t>
                        </m:r>
                        <m:r>
                          <a:rPr lang="en-US" b="0" i="1" smtClean="0">
                            <a:latin typeface="Cambria Math"/>
                          </a:rPr>
                          <m:t>2</m:t>
                        </m:r>
                      </m:sub>
                    </m:sSub>
                  </m:oMath>
                </a14:m>
                <a:r>
                  <a:rPr lang="en-US" dirty="0"/>
                  <a:t>, ... and </a:t>
                </a:r>
                <a14:m>
                  <m:oMath xmlns:m="http://schemas.openxmlformats.org/officeDocument/2006/math">
                    <m:sSub>
                      <m:sSubPr>
                        <m:ctrlPr>
                          <a:rPr lang="en-US" i="1">
                            <a:latin typeface="Cambria Math" panose="02040503050406030204" pitchFamily="18" charset="0"/>
                          </a:rPr>
                        </m:ctrlPr>
                      </m:sSubPr>
                      <m:e>
                        <m:r>
                          <a:rPr lang="en-US" i="1">
                            <a:latin typeface="Cambria Math"/>
                          </a:rPr>
                          <m:t>𝑢</m:t>
                        </m:r>
                      </m:e>
                      <m:sub>
                        <m:r>
                          <a:rPr lang="en-US" i="1" smtClean="0">
                            <a:latin typeface="Cambria Math"/>
                            <a:ea typeface="Cambria Math"/>
                          </a:rPr>
                          <m:t>𝜃</m:t>
                        </m:r>
                        <m:r>
                          <a:rPr lang="en-US" i="1">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𝑢</m:t>
                        </m:r>
                      </m:e>
                      <m:sub>
                        <m:r>
                          <a:rPr lang="en-US" i="1" smtClean="0">
                            <a:latin typeface="Cambria Math"/>
                            <a:ea typeface="Cambria Math"/>
                          </a:rPr>
                          <m:t>𝜃</m:t>
                        </m:r>
                        <m:r>
                          <a:rPr lang="en-US" i="1">
                            <a:latin typeface="Cambria Math"/>
                          </a:rPr>
                          <m:t>2</m:t>
                        </m:r>
                      </m:sub>
                    </m:sSub>
                  </m:oMath>
                </a14:m>
                <a:r>
                  <a:rPr lang="en-US" dirty="0"/>
                  <a:t>…</a:t>
                </a:r>
              </a:p>
              <a:p>
                <a:pPr lvl="1"/>
                <a:r>
                  <a:rPr lang="en-US" b="1" dirty="0"/>
                  <a:t>Draw these directions on your original diagram.</a:t>
                </a:r>
              </a:p>
              <a:p>
                <a:r>
                  <a:rPr lang="en-US" dirty="0"/>
                  <a:t>In order to combine terms, you will need to convert everything back to x and y coordinates.</a:t>
                </a:r>
              </a:p>
              <a:p>
                <a:pPr lvl="1"/>
                <a:r>
                  <a:rPr lang="en-US" dirty="0"/>
                  <a:t>Use sines and cosines along with the angles of the r and theta directions to do this</a:t>
                </a:r>
              </a:p>
              <a:p>
                <a:r>
                  <a:rPr lang="en-US" dirty="0"/>
                  <a:t>I usually start by writing out a single equation showing each of the vector’s directions, then use sines and cosines to split this into separate x and y equations.</a:t>
                </a:r>
              </a:p>
              <a:p>
                <a:r>
                  <a:rPr lang="en-US" dirty="0"/>
                  <a:t>In the end, we should wind up with the same equations we would get from absolute motion analysis.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37" t="-2561" r="-1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spTree>
    <p:extLst>
      <p:ext uri="{BB962C8B-B14F-4D97-AF65-F5344CB8AC3E}">
        <p14:creationId xmlns:p14="http://schemas.microsoft.com/office/powerpoint/2010/main" val="79146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0ED1-FF6E-4AEA-8327-D5E5C19E7F59}"/>
              </a:ext>
            </a:extLst>
          </p:cNvPr>
          <p:cNvSpPr>
            <a:spLocks noGrp="1"/>
          </p:cNvSpPr>
          <p:nvPr>
            <p:ph type="title"/>
          </p:nvPr>
        </p:nvSpPr>
        <p:spPr/>
        <p:txBody>
          <a:bodyPr/>
          <a:lstStyle/>
          <a:p>
            <a:r>
              <a:rPr lang="en-US" dirty="0"/>
              <a:t>Relative Motion Analysis Process</a:t>
            </a:r>
          </a:p>
        </p:txBody>
      </p:sp>
      <p:sp>
        <p:nvSpPr>
          <p:cNvPr id="3" name="Content Placeholder 2">
            <a:extLst>
              <a:ext uri="{FF2B5EF4-FFF2-40B4-BE49-F238E27FC236}">
                <a16:creationId xmlns:a16="http://schemas.microsoft.com/office/drawing/2014/main" id="{21A3E3C7-5743-41B3-AD91-340BF58A1800}"/>
              </a:ext>
            </a:extLst>
          </p:cNvPr>
          <p:cNvSpPr>
            <a:spLocks noGrp="1"/>
          </p:cNvSpPr>
          <p:nvPr>
            <p:ph idx="1"/>
          </p:nvPr>
        </p:nvSpPr>
        <p:spPr>
          <a:xfrm>
            <a:off x="457200" y="1417638"/>
            <a:ext cx="8229600" cy="4983162"/>
          </a:xfrm>
        </p:spPr>
        <p:txBody>
          <a:bodyPr>
            <a:normAutofit fontScale="77500" lnSpcReduction="20000"/>
          </a:bodyPr>
          <a:lstStyle/>
          <a:p>
            <a:r>
              <a:rPr lang="en-US" dirty="0"/>
              <a:t>Start by creating a diagram of the body, with the key distances and angles labeled</a:t>
            </a:r>
          </a:p>
          <a:p>
            <a:pPr lvl="1"/>
            <a:r>
              <a:rPr lang="en-US" dirty="0"/>
              <a:t>Be sure to label your r and theta directions</a:t>
            </a:r>
          </a:p>
          <a:p>
            <a:pPr lvl="1"/>
            <a:r>
              <a:rPr lang="en-US" dirty="0"/>
              <a:t>Also identify what distances and/or angles remain constant and what distances or angles change over time</a:t>
            </a:r>
          </a:p>
          <a:p>
            <a:r>
              <a:rPr lang="en-US" dirty="0"/>
              <a:t>Next, pick a point for analysis and use the pre-determined velocity and acceleration vector equation </a:t>
            </a:r>
          </a:p>
          <a:p>
            <a:pPr lvl="1"/>
            <a:r>
              <a:rPr lang="en-US" dirty="0"/>
              <a:t>Draw in the r and theta direction angles if that helps you break them down later</a:t>
            </a:r>
          </a:p>
          <a:p>
            <a:r>
              <a:rPr lang="en-US" dirty="0"/>
              <a:t>Use sines and cosines to break down your vector equations into x and y scalar equations</a:t>
            </a:r>
          </a:p>
          <a:p>
            <a:r>
              <a:rPr lang="en-US" dirty="0"/>
              <a:t>Use the equations you have generated, along with any current angles, distances, velocities, and accelerations to solve for the unknowns</a:t>
            </a:r>
          </a:p>
        </p:txBody>
      </p:sp>
    </p:spTree>
    <p:extLst>
      <p:ext uri="{BB962C8B-B14F-4D97-AF65-F5344CB8AC3E}">
        <p14:creationId xmlns:p14="http://schemas.microsoft.com/office/powerpoint/2010/main" val="349259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098F-D66E-4F16-BAEB-52E1B1968E5A}"/>
              </a:ext>
            </a:extLst>
          </p:cNvPr>
          <p:cNvSpPr>
            <a:spLocks noGrp="1"/>
          </p:cNvSpPr>
          <p:nvPr>
            <p:ph type="title"/>
          </p:nvPr>
        </p:nvSpPr>
        <p:spPr>
          <a:xfrm>
            <a:off x="457200" y="274638"/>
            <a:ext cx="8229600" cy="1143000"/>
          </a:xfrm>
        </p:spPr>
        <p:txBody>
          <a:bodyPr>
            <a:normAutofit/>
          </a:bodyPr>
          <a:lstStyle/>
          <a:p>
            <a:r>
              <a:rPr lang="en-US" dirty="0"/>
              <a:t>Worked Example</a:t>
            </a:r>
          </a:p>
        </p:txBody>
      </p:sp>
      <p:sp>
        <p:nvSpPr>
          <p:cNvPr id="4" name="Rounded Rectangle 5">
            <a:extLst>
              <a:ext uri="{FF2B5EF4-FFF2-40B4-BE49-F238E27FC236}">
                <a16:creationId xmlns:a16="http://schemas.microsoft.com/office/drawing/2014/main" id="{6AE3B7E4-B9BC-4E98-ABDF-DB0EAB1BEA06}"/>
              </a:ext>
            </a:extLst>
          </p:cNvPr>
          <p:cNvSpPr/>
          <p:nvPr/>
        </p:nvSpPr>
        <p:spPr>
          <a:xfrm>
            <a:off x="1365068" y="4699732"/>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B3C5F224-F5AB-4DA6-9581-27D621A53F97}"/>
              </a:ext>
            </a:extLst>
          </p:cNvPr>
          <p:cNvSpPr/>
          <p:nvPr/>
        </p:nvSpPr>
        <p:spPr>
          <a:xfrm>
            <a:off x="2388325" y="4936497"/>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6">
            <a:extLst>
              <a:ext uri="{FF2B5EF4-FFF2-40B4-BE49-F238E27FC236}">
                <a16:creationId xmlns:a16="http://schemas.microsoft.com/office/drawing/2014/main" id="{FB4195C6-4DDB-4ACA-A854-27BD8C3452FF}"/>
              </a:ext>
            </a:extLst>
          </p:cNvPr>
          <p:cNvSpPr/>
          <p:nvPr/>
        </p:nvSpPr>
        <p:spPr>
          <a:xfrm rot="1726745">
            <a:off x="5195573" y="5514823"/>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9BA44042-83E8-43C6-AD84-C1DB455D992E}"/>
              </a:ext>
            </a:extLst>
          </p:cNvPr>
          <p:cNvSpPr/>
          <p:nvPr/>
        </p:nvSpPr>
        <p:spPr>
          <a:xfrm>
            <a:off x="2575560" y="511175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8">
            <a:extLst>
              <a:ext uri="{FF2B5EF4-FFF2-40B4-BE49-F238E27FC236}">
                <a16:creationId xmlns:a16="http://schemas.microsoft.com/office/drawing/2014/main" id="{DB01DD4F-54E9-46BC-9316-E7D77D4F78B1}"/>
              </a:ext>
            </a:extLst>
          </p:cNvPr>
          <p:cNvSpPr/>
          <p:nvPr/>
        </p:nvSpPr>
        <p:spPr>
          <a:xfrm>
            <a:off x="5449388" y="5094340"/>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A35AFF1-3404-47E4-B146-CFCB53847E5A}"/>
              </a:ext>
            </a:extLst>
          </p:cNvPr>
          <p:cNvCxnSpPr/>
          <p:nvPr/>
        </p:nvCxnSpPr>
        <p:spPr>
          <a:xfrm flipV="1">
            <a:off x="2667000"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18610B-8E9F-4E5D-A6D3-F3367E56D351}"/>
              </a:ext>
            </a:extLst>
          </p:cNvPr>
          <p:cNvCxnSpPr/>
          <p:nvPr/>
        </p:nvCxnSpPr>
        <p:spPr>
          <a:xfrm flipV="1">
            <a:off x="5540828"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27EA06-7266-4D9C-8713-5D62BB083E15}"/>
              </a:ext>
            </a:extLst>
          </p:cNvPr>
          <p:cNvCxnSpPr/>
          <p:nvPr/>
        </p:nvCxnSpPr>
        <p:spPr>
          <a:xfrm rot="16200000">
            <a:off x="4900095" y="5370194"/>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97B33A4-FB96-4FBC-B505-CA67FADA1558}"/>
              </a:ext>
            </a:extLst>
          </p:cNvPr>
          <p:cNvCxnSpPr/>
          <p:nvPr/>
        </p:nvCxnSpPr>
        <p:spPr>
          <a:xfrm rot="16200000">
            <a:off x="6765025" y="6400669"/>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848AC6-F456-447A-A87B-E4C1117E702B}"/>
              </a:ext>
            </a:extLst>
          </p:cNvPr>
          <p:cNvCxnSpPr/>
          <p:nvPr/>
        </p:nvCxnSpPr>
        <p:spPr>
          <a:xfrm>
            <a:off x="5286282" y="5644498"/>
            <a:ext cx="1833854"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5F9C7AA-CDD3-444C-AA91-768E9F753BF8}"/>
              </a:ext>
            </a:extLst>
          </p:cNvPr>
          <p:cNvCxnSpPr/>
          <p:nvPr/>
        </p:nvCxnSpPr>
        <p:spPr>
          <a:xfrm>
            <a:off x="2667000" y="4577268"/>
            <a:ext cx="2873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9C19-F0D3-40C8-8A3D-640C2DA9D583}"/>
              </a:ext>
            </a:extLst>
          </p:cNvPr>
          <p:cNvCxnSpPr/>
          <p:nvPr/>
        </p:nvCxnSpPr>
        <p:spPr>
          <a:xfrm>
            <a:off x="5693228" y="5185780"/>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ED9674-B1B9-438E-A4C4-9E8816403FA7}"/>
              </a:ext>
            </a:extLst>
          </p:cNvPr>
          <p:cNvCxnSpPr/>
          <p:nvPr/>
        </p:nvCxnSpPr>
        <p:spPr>
          <a:xfrm>
            <a:off x="5682170" y="5277220"/>
            <a:ext cx="1016898" cy="557348"/>
          </a:xfrm>
          <a:prstGeom prst="line">
            <a:avLst/>
          </a:prstGeom>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504BF03F-AFD5-49F0-90B7-5028CDC9D86D}"/>
              </a:ext>
            </a:extLst>
          </p:cNvPr>
          <p:cNvSpPr/>
          <p:nvPr/>
        </p:nvSpPr>
        <p:spPr>
          <a:xfrm>
            <a:off x="4626428" y="4288796"/>
            <a:ext cx="1828800" cy="1828800"/>
          </a:xfrm>
          <a:prstGeom prst="arc">
            <a:avLst>
              <a:gd name="adj1" fmla="val 21563012"/>
              <a:gd name="adj2" fmla="val 16714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8E9851A5-EA49-44FB-8AE1-024F3877D53E}"/>
              </a:ext>
            </a:extLst>
          </p:cNvPr>
          <p:cNvSpPr/>
          <p:nvPr/>
        </p:nvSpPr>
        <p:spPr>
          <a:xfrm flipH="1">
            <a:off x="2209800" y="4745996"/>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19" name="TextBox 18">
            <a:extLst>
              <a:ext uri="{FF2B5EF4-FFF2-40B4-BE49-F238E27FC236}">
                <a16:creationId xmlns:a16="http://schemas.microsoft.com/office/drawing/2014/main" id="{8036FC80-8A18-43FC-95DB-166BD329604F}"/>
              </a:ext>
            </a:extLst>
          </p:cNvPr>
          <p:cNvSpPr txBox="1"/>
          <p:nvPr/>
        </p:nvSpPr>
        <p:spPr>
          <a:xfrm>
            <a:off x="2248231" y="5693836"/>
            <a:ext cx="837537" cy="369332"/>
          </a:xfrm>
          <a:prstGeom prst="rect">
            <a:avLst/>
          </a:prstGeom>
          <a:noFill/>
        </p:spPr>
        <p:txBody>
          <a:bodyPr wrap="none" rtlCol="0">
            <a:spAutoFit/>
          </a:bodyPr>
          <a:lstStyle/>
          <a:p>
            <a:r>
              <a:rPr lang="en-US" dirty="0">
                <a:solidFill>
                  <a:srgbClr val="0070C0"/>
                </a:solidFill>
              </a:rPr>
              <a:t>5 rad/s</a:t>
            </a:r>
          </a:p>
        </p:txBody>
      </p:sp>
      <p:sp>
        <p:nvSpPr>
          <p:cNvPr id="20" name="Arc 19">
            <a:extLst>
              <a:ext uri="{FF2B5EF4-FFF2-40B4-BE49-F238E27FC236}">
                <a16:creationId xmlns:a16="http://schemas.microsoft.com/office/drawing/2014/main" id="{E7B2E4BE-53AA-41E5-915D-078174AD33D7}"/>
              </a:ext>
            </a:extLst>
          </p:cNvPr>
          <p:cNvSpPr/>
          <p:nvPr/>
        </p:nvSpPr>
        <p:spPr>
          <a:xfrm flipH="1">
            <a:off x="5083628" y="4730098"/>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21" name="TextBox 20">
            <a:extLst>
              <a:ext uri="{FF2B5EF4-FFF2-40B4-BE49-F238E27FC236}">
                <a16:creationId xmlns:a16="http://schemas.microsoft.com/office/drawing/2014/main" id="{F21D5C45-193B-4740-B3C3-EC893861DAFB}"/>
              </a:ext>
            </a:extLst>
          </p:cNvPr>
          <p:cNvSpPr txBox="1"/>
          <p:nvPr/>
        </p:nvSpPr>
        <p:spPr>
          <a:xfrm>
            <a:off x="4225201" y="5561767"/>
            <a:ext cx="837537" cy="369332"/>
          </a:xfrm>
          <a:prstGeom prst="rect">
            <a:avLst/>
          </a:prstGeom>
          <a:noFill/>
        </p:spPr>
        <p:txBody>
          <a:bodyPr wrap="none" rtlCol="0">
            <a:spAutoFit/>
          </a:bodyPr>
          <a:lstStyle/>
          <a:p>
            <a:r>
              <a:rPr lang="en-US" dirty="0">
                <a:solidFill>
                  <a:srgbClr val="0070C0"/>
                </a:solidFill>
              </a:rPr>
              <a:t>3 rad/s</a:t>
            </a:r>
          </a:p>
        </p:txBody>
      </p:sp>
      <p:sp>
        <p:nvSpPr>
          <p:cNvPr id="22" name="TextBox 21">
            <a:extLst>
              <a:ext uri="{FF2B5EF4-FFF2-40B4-BE49-F238E27FC236}">
                <a16:creationId xmlns:a16="http://schemas.microsoft.com/office/drawing/2014/main" id="{CA466192-DC8D-4D01-B65B-6BC5153E132B}"/>
              </a:ext>
            </a:extLst>
          </p:cNvPr>
          <p:cNvSpPr txBox="1"/>
          <p:nvPr/>
        </p:nvSpPr>
        <p:spPr>
          <a:xfrm>
            <a:off x="5817325" y="5986968"/>
            <a:ext cx="502061" cy="369332"/>
          </a:xfrm>
          <a:prstGeom prst="rect">
            <a:avLst/>
          </a:prstGeom>
          <a:solidFill>
            <a:schemeClr val="bg1"/>
          </a:solidFill>
        </p:spPr>
        <p:txBody>
          <a:bodyPr wrap="none" rtlCol="0">
            <a:spAutoFit/>
          </a:bodyPr>
          <a:lstStyle/>
          <a:p>
            <a:r>
              <a:rPr lang="en-US" dirty="0">
                <a:solidFill>
                  <a:srgbClr val="0070C0"/>
                </a:solidFill>
              </a:rPr>
              <a:t>2 ft</a:t>
            </a:r>
          </a:p>
        </p:txBody>
      </p:sp>
      <p:sp>
        <p:nvSpPr>
          <p:cNvPr id="23" name="TextBox 22">
            <a:extLst>
              <a:ext uri="{FF2B5EF4-FFF2-40B4-BE49-F238E27FC236}">
                <a16:creationId xmlns:a16="http://schemas.microsoft.com/office/drawing/2014/main" id="{67A80483-BD85-4D9F-8DAC-7C9B45148768}"/>
              </a:ext>
            </a:extLst>
          </p:cNvPr>
          <p:cNvSpPr txBox="1"/>
          <p:nvPr/>
        </p:nvSpPr>
        <p:spPr>
          <a:xfrm>
            <a:off x="3911007" y="4550836"/>
            <a:ext cx="502061" cy="369332"/>
          </a:xfrm>
          <a:prstGeom prst="rect">
            <a:avLst/>
          </a:prstGeom>
          <a:solidFill>
            <a:schemeClr val="bg1"/>
          </a:solidFill>
        </p:spPr>
        <p:txBody>
          <a:bodyPr wrap="none" rtlCol="0">
            <a:spAutoFit/>
          </a:bodyPr>
          <a:lstStyle/>
          <a:p>
            <a:r>
              <a:rPr lang="en-US" dirty="0">
                <a:solidFill>
                  <a:srgbClr val="0070C0"/>
                </a:solidFill>
              </a:rPr>
              <a:t>3 ft</a:t>
            </a:r>
          </a:p>
        </p:txBody>
      </p:sp>
      <p:sp>
        <p:nvSpPr>
          <p:cNvPr id="24" name="TextBox 23">
            <a:extLst>
              <a:ext uri="{FF2B5EF4-FFF2-40B4-BE49-F238E27FC236}">
                <a16:creationId xmlns:a16="http://schemas.microsoft.com/office/drawing/2014/main" id="{8AC659D4-47D0-4F8A-ADB7-A5EF44AB1C08}"/>
              </a:ext>
            </a:extLst>
          </p:cNvPr>
          <p:cNvSpPr txBox="1"/>
          <p:nvPr/>
        </p:nvSpPr>
        <p:spPr>
          <a:xfrm>
            <a:off x="6470468" y="5224968"/>
            <a:ext cx="500458" cy="369332"/>
          </a:xfrm>
          <a:prstGeom prst="rect">
            <a:avLst/>
          </a:prstGeom>
          <a:noFill/>
        </p:spPr>
        <p:txBody>
          <a:bodyPr wrap="none" rtlCol="0">
            <a:spAutoFit/>
          </a:bodyPr>
          <a:lstStyle/>
          <a:p>
            <a:r>
              <a:rPr lang="en-US" dirty="0">
                <a:solidFill>
                  <a:srgbClr val="0070C0"/>
                </a:solidFill>
              </a:rPr>
              <a:t>30</a:t>
            </a:r>
            <a:r>
              <a:rPr lang="en-US" baseline="30000" dirty="0">
                <a:solidFill>
                  <a:srgbClr val="0070C0"/>
                </a:solidFill>
              </a:rPr>
              <a:t>o</a:t>
            </a:r>
          </a:p>
        </p:txBody>
      </p:sp>
      <p:sp>
        <p:nvSpPr>
          <p:cNvPr id="25" name="TextBox 24">
            <a:extLst>
              <a:ext uri="{FF2B5EF4-FFF2-40B4-BE49-F238E27FC236}">
                <a16:creationId xmlns:a16="http://schemas.microsoft.com/office/drawing/2014/main" id="{A9D069B6-4853-450C-82D2-04280A790049}"/>
              </a:ext>
            </a:extLst>
          </p:cNvPr>
          <p:cNvSpPr txBox="1"/>
          <p:nvPr/>
        </p:nvSpPr>
        <p:spPr>
          <a:xfrm>
            <a:off x="2127068" y="5998636"/>
            <a:ext cx="1012265"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26" name="TextBox 25">
            <a:extLst>
              <a:ext uri="{FF2B5EF4-FFF2-40B4-BE49-F238E27FC236}">
                <a16:creationId xmlns:a16="http://schemas.microsoft.com/office/drawing/2014/main" id="{31EC32BD-0F70-4D2A-A72D-628A6842E0AA}"/>
              </a:ext>
            </a:extLst>
          </p:cNvPr>
          <p:cNvSpPr txBox="1"/>
          <p:nvPr/>
        </p:nvSpPr>
        <p:spPr>
          <a:xfrm>
            <a:off x="4119154" y="5835352"/>
            <a:ext cx="986617"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52" name="TextBox 51">
            <a:extLst>
              <a:ext uri="{FF2B5EF4-FFF2-40B4-BE49-F238E27FC236}">
                <a16:creationId xmlns:a16="http://schemas.microsoft.com/office/drawing/2014/main" id="{C2090EEC-CAC2-4BEA-BBE6-9F8655751E58}"/>
              </a:ext>
            </a:extLst>
          </p:cNvPr>
          <p:cNvSpPr txBox="1"/>
          <p:nvPr/>
        </p:nvSpPr>
        <p:spPr>
          <a:xfrm>
            <a:off x="2333732" y="4650554"/>
            <a:ext cx="317716" cy="369332"/>
          </a:xfrm>
          <a:prstGeom prst="rect">
            <a:avLst/>
          </a:prstGeom>
          <a:noFill/>
        </p:spPr>
        <p:txBody>
          <a:bodyPr wrap="none" rtlCol="0">
            <a:spAutoFit/>
          </a:bodyPr>
          <a:lstStyle/>
          <a:p>
            <a:r>
              <a:rPr lang="en-US" dirty="0"/>
              <a:t>A</a:t>
            </a:r>
          </a:p>
        </p:txBody>
      </p:sp>
      <p:sp>
        <p:nvSpPr>
          <p:cNvPr id="53" name="TextBox 52">
            <a:extLst>
              <a:ext uri="{FF2B5EF4-FFF2-40B4-BE49-F238E27FC236}">
                <a16:creationId xmlns:a16="http://schemas.microsoft.com/office/drawing/2014/main" id="{8A67AAE3-7B8A-4A5B-BA0B-DBF78B4D1DB1}"/>
              </a:ext>
            </a:extLst>
          </p:cNvPr>
          <p:cNvSpPr txBox="1"/>
          <p:nvPr/>
        </p:nvSpPr>
        <p:spPr>
          <a:xfrm>
            <a:off x="5231129" y="4553873"/>
            <a:ext cx="309700" cy="369332"/>
          </a:xfrm>
          <a:prstGeom prst="rect">
            <a:avLst/>
          </a:prstGeom>
          <a:noFill/>
        </p:spPr>
        <p:txBody>
          <a:bodyPr wrap="none" rtlCol="0">
            <a:spAutoFit/>
          </a:bodyPr>
          <a:lstStyle/>
          <a:p>
            <a:r>
              <a:rPr lang="en-US" dirty="0"/>
              <a:t>B</a:t>
            </a:r>
          </a:p>
        </p:txBody>
      </p:sp>
      <p:sp>
        <p:nvSpPr>
          <p:cNvPr id="54" name="TextBox 53">
            <a:extLst>
              <a:ext uri="{FF2B5EF4-FFF2-40B4-BE49-F238E27FC236}">
                <a16:creationId xmlns:a16="http://schemas.microsoft.com/office/drawing/2014/main" id="{944D7311-1CF6-40BF-9558-2C4A824E8DAB}"/>
              </a:ext>
            </a:extLst>
          </p:cNvPr>
          <p:cNvSpPr txBox="1"/>
          <p:nvPr/>
        </p:nvSpPr>
        <p:spPr>
          <a:xfrm>
            <a:off x="7627638" y="6213374"/>
            <a:ext cx="308098" cy="369332"/>
          </a:xfrm>
          <a:prstGeom prst="rect">
            <a:avLst/>
          </a:prstGeom>
          <a:noFill/>
        </p:spPr>
        <p:txBody>
          <a:bodyPr wrap="none" rtlCol="0">
            <a:spAutoFit/>
          </a:bodyPr>
          <a:lstStyle/>
          <a:p>
            <a:r>
              <a:rPr lang="en-US" dirty="0"/>
              <a:t>C</a:t>
            </a:r>
          </a:p>
        </p:txBody>
      </p:sp>
      <p:cxnSp>
        <p:nvCxnSpPr>
          <p:cNvPr id="55" name="Straight Arrow Connector 54">
            <a:extLst>
              <a:ext uri="{FF2B5EF4-FFF2-40B4-BE49-F238E27FC236}">
                <a16:creationId xmlns:a16="http://schemas.microsoft.com/office/drawing/2014/main" id="{FCAF8DAC-66F7-4BD8-9BF5-C1D044422021}"/>
              </a:ext>
            </a:extLst>
          </p:cNvPr>
          <p:cNvCxnSpPr>
            <a:cxnSpLocks/>
          </p:cNvCxnSpPr>
          <p:nvPr/>
        </p:nvCxnSpPr>
        <p:spPr>
          <a:xfrm>
            <a:off x="2677000" y="5207550"/>
            <a:ext cx="123400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7BF9F416-FBB0-44CC-BEAB-E7E46BE6F87A}"/>
              </a:ext>
            </a:extLst>
          </p:cNvPr>
          <p:cNvSpPr txBox="1"/>
          <p:nvPr/>
        </p:nvSpPr>
        <p:spPr>
          <a:xfrm>
            <a:off x="2535779" y="3433729"/>
            <a:ext cx="549989" cy="376469"/>
          </a:xfrm>
          <a:prstGeom prst="rect">
            <a:avLst/>
          </a:prstGeom>
          <a:noFill/>
        </p:spPr>
        <p:txBody>
          <a:bodyPr wrap="square" rtlCol="0">
            <a:spAutoFit/>
          </a:bodyPr>
          <a:lstStyle/>
          <a:p>
            <a:r>
              <a:rPr lang="en-US" dirty="0"/>
              <a:t>y</a:t>
            </a:r>
          </a:p>
        </p:txBody>
      </p:sp>
      <p:sp>
        <p:nvSpPr>
          <p:cNvPr id="57" name="TextBox 56">
            <a:extLst>
              <a:ext uri="{FF2B5EF4-FFF2-40B4-BE49-F238E27FC236}">
                <a16:creationId xmlns:a16="http://schemas.microsoft.com/office/drawing/2014/main" id="{4782D369-2637-4B61-B75C-2002CB865A1B}"/>
              </a:ext>
            </a:extLst>
          </p:cNvPr>
          <p:cNvSpPr txBox="1"/>
          <p:nvPr/>
        </p:nvSpPr>
        <p:spPr>
          <a:xfrm>
            <a:off x="3931148" y="5023576"/>
            <a:ext cx="540831" cy="376469"/>
          </a:xfrm>
          <a:prstGeom prst="rect">
            <a:avLst/>
          </a:prstGeom>
          <a:noFill/>
        </p:spPr>
        <p:txBody>
          <a:bodyPr wrap="square" rtlCol="0">
            <a:spAutoFit/>
          </a:bodyPr>
          <a:lstStyle/>
          <a:p>
            <a:r>
              <a:rPr lang="en-US" dirty="0"/>
              <a:t>x</a:t>
            </a:r>
          </a:p>
        </p:txBody>
      </p:sp>
      <p:cxnSp>
        <p:nvCxnSpPr>
          <p:cNvPr id="58" name="Straight Arrow Connector 57">
            <a:extLst>
              <a:ext uri="{FF2B5EF4-FFF2-40B4-BE49-F238E27FC236}">
                <a16:creationId xmlns:a16="http://schemas.microsoft.com/office/drawing/2014/main" id="{06953411-10D9-4708-915E-609CCF328820}"/>
              </a:ext>
            </a:extLst>
          </p:cNvPr>
          <p:cNvCxnSpPr>
            <a:cxnSpLocks/>
          </p:cNvCxnSpPr>
          <p:nvPr/>
        </p:nvCxnSpPr>
        <p:spPr>
          <a:xfrm flipV="1">
            <a:off x="2677000" y="3815268"/>
            <a:ext cx="0" cy="14027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Content Placeholder 2">
            <a:extLst>
              <a:ext uri="{FF2B5EF4-FFF2-40B4-BE49-F238E27FC236}">
                <a16:creationId xmlns:a16="http://schemas.microsoft.com/office/drawing/2014/main" id="{1CA86919-02A6-4F76-859B-D569E61843E1}"/>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shown below has a fixed orange base at A and fixed length members AB and BC. Motors at A and B allow for rotational motion at the joints. Based on the angular velocities and accelerations shown at each joint, determine the velocity and the acceleration of the end effector at C.</a:t>
            </a:r>
          </a:p>
        </p:txBody>
      </p:sp>
    </p:spTree>
    <p:extLst>
      <p:ext uri="{BB962C8B-B14F-4D97-AF65-F5344CB8AC3E}">
        <p14:creationId xmlns:p14="http://schemas.microsoft.com/office/powerpoint/2010/main" val="320757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4467-45BE-463C-82C0-B80ACFC0BB41}"/>
              </a:ext>
            </a:extLst>
          </p:cNvPr>
          <p:cNvSpPr>
            <a:spLocks noGrp="1"/>
          </p:cNvSpPr>
          <p:nvPr>
            <p:ph type="title"/>
          </p:nvPr>
        </p:nvSpPr>
        <p:spPr/>
        <p:txBody>
          <a:bodyPr>
            <a:normAutofit/>
          </a:bodyPr>
          <a:lstStyle/>
          <a:p>
            <a:r>
              <a:rPr lang="en-US" dirty="0"/>
              <a:t>Worked Example</a:t>
            </a:r>
          </a:p>
        </p:txBody>
      </p:sp>
      <p:sp>
        <p:nvSpPr>
          <p:cNvPr id="5" name="Rounded Rectangle 5">
            <a:extLst>
              <a:ext uri="{FF2B5EF4-FFF2-40B4-BE49-F238E27FC236}">
                <a16:creationId xmlns:a16="http://schemas.microsoft.com/office/drawing/2014/main" id="{820F3930-2A4A-4746-B2B2-F5976285AFBD}"/>
              </a:ext>
            </a:extLst>
          </p:cNvPr>
          <p:cNvSpPr/>
          <p:nvPr/>
        </p:nvSpPr>
        <p:spPr>
          <a:xfrm>
            <a:off x="1018612" y="5610104"/>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53319DD-FEF3-4BF2-932A-4A10D6074A28}"/>
              </a:ext>
            </a:extLst>
          </p:cNvPr>
          <p:cNvGrpSpPr/>
          <p:nvPr/>
        </p:nvGrpSpPr>
        <p:grpSpPr>
          <a:xfrm rot="21079525">
            <a:off x="1790926" y="3826942"/>
            <a:ext cx="3429000" cy="1877593"/>
            <a:chOff x="2344889" y="2271835"/>
            <a:chExt cx="3429000" cy="1877593"/>
          </a:xfrm>
        </p:grpSpPr>
        <p:sp>
          <p:nvSpPr>
            <p:cNvPr id="7" name="Rounded Rectangle 4">
              <a:extLst>
                <a:ext uri="{FF2B5EF4-FFF2-40B4-BE49-F238E27FC236}">
                  <a16:creationId xmlns:a16="http://schemas.microsoft.com/office/drawing/2014/main" id="{349F1EC3-35B4-4E9C-8799-8C35E6097AAE}"/>
                </a:ext>
              </a:extLst>
            </p:cNvPr>
            <p:cNvSpPr/>
            <p:nvPr/>
          </p:nvSpPr>
          <p:spPr>
            <a:xfrm rot="20500709">
              <a:off x="2344889" y="3616028"/>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AC25960-B44D-4F1F-AA5E-C36DE7FD25DD}"/>
                </a:ext>
              </a:extLst>
            </p:cNvPr>
            <p:cNvCxnSpPr/>
            <p:nvPr/>
          </p:nvCxnSpPr>
          <p:spPr>
            <a:xfrm rot="20500709" flipV="1">
              <a:off x="5202829" y="2271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BAB0BD-B4F3-4150-9929-5F9E4A690123}"/>
                </a:ext>
              </a:extLst>
            </p:cNvPr>
            <p:cNvCxnSpPr/>
            <p:nvPr/>
          </p:nvCxnSpPr>
          <p:spPr>
            <a:xfrm rot="20500709" flipV="1">
              <a:off x="2445252" y="318496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1AAFBF-FF3D-4093-8FB7-4A0B5FBA1E21}"/>
                </a:ext>
              </a:extLst>
            </p:cNvPr>
            <p:cNvCxnSpPr/>
            <p:nvPr/>
          </p:nvCxnSpPr>
          <p:spPr>
            <a:xfrm rot="20500709">
              <a:off x="2372412" y="3152373"/>
              <a:ext cx="287382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AFECCD-3CE7-46BF-80A0-F2DA0F65CD24}"/>
                </a:ext>
              </a:extLst>
            </p:cNvPr>
            <p:cNvSpPr txBox="1"/>
            <p:nvPr/>
          </p:nvSpPr>
          <p:spPr>
            <a:xfrm rot="20500709">
              <a:off x="3567939" y="2970237"/>
              <a:ext cx="502061" cy="369332"/>
            </a:xfrm>
            <a:prstGeom prst="rect">
              <a:avLst/>
            </a:prstGeom>
            <a:solidFill>
              <a:schemeClr val="bg1"/>
            </a:solidFill>
          </p:spPr>
          <p:txBody>
            <a:bodyPr wrap="none" rtlCol="0">
              <a:spAutoFit/>
            </a:bodyPr>
            <a:lstStyle/>
            <a:p>
              <a:r>
                <a:rPr lang="en-US" dirty="0">
                  <a:solidFill>
                    <a:srgbClr val="0070C0"/>
                  </a:solidFill>
                </a:rPr>
                <a:t>3 ft</a:t>
              </a:r>
            </a:p>
          </p:txBody>
        </p:sp>
      </p:grpSp>
      <p:sp>
        <p:nvSpPr>
          <p:cNvPr id="12" name="Rounded Rectangle 7">
            <a:extLst>
              <a:ext uri="{FF2B5EF4-FFF2-40B4-BE49-F238E27FC236}">
                <a16:creationId xmlns:a16="http://schemas.microsoft.com/office/drawing/2014/main" id="{491B24ED-B541-410A-9712-FDAEC1E63F0A}"/>
              </a:ext>
            </a:extLst>
          </p:cNvPr>
          <p:cNvSpPr/>
          <p:nvPr/>
        </p:nvSpPr>
        <p:spPr>
          <a:xfrm>
            <a:off x="2229104" y="602212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7F832E4-C654-4A00-8D2E-B65942726A77}"/>
              </a:ext>
            </a:extLst>
          </p:cNvPr>
          <p:cNvGrpSpPr/>
          <p:nvPr/>
        </p:nvGrpSpPr>
        <p:grpSpPr>
          <a:xfrm rot="2339124">
            <a:off x="4720648" y="4419248"/>
            <a:ext cx="2580866" cy="1338469"/>
            <a:chOff x="5977282" y="1234920"/>
            <a:chExt cx="2580866" cy="1338469"/>
          </a:xfrm>
        </p:grpSpPr>
        <p:sp>
          <p:nvSpPr>
            <p:cNvPr id="14" name="Rounded Rectangle 6">
              <a:extLst>
                <a:ext uri="{FF2B5EF4-FFF2-40B4-BE49-F238E27FC236}">
                  <a16:creationId xmlns:a16="http://schemas.microsoft.com/office/drawing/2014/main" id="{66EB7F49-8BCD-46C8-B937-1E2B3C5866E0}"/>
                </a:ext>
              </a:extLst>
            </p:cNvPr>
            <p:cNvSpPr/>
            <p:nvPr/>
          </p:nvSpPr>
          <p:spPr>
            <a:xfrm>
              <a:off x="5977282" y="214262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EBB3BEB-BDE3-4398-8B02-201EF17035B2}"/>
                </a:ext>
              </a:extLst>
            </p:cNvPr>
            <p:cNvCxnSpPr/>
            <p:nvPr/>
          </p:nvCxnSpPr>
          <p:spPr>
            <a:xfrm flipV="1">
              <a:off x="8382000"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ED3666-DE09-44B4-B4D2-1A75A4058995}"/>
                </a:ext>
              </a:extLst>
            </p:cNvPr>
            <p:cNvCxnSpPr/>
            <p:nvPr/>
          </p:nvCxnSpPr>
          <p:spPr>
            <a:xfrm flipV="1">
              <a:off x="6169537"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0702DC-972E-4FC0-898B-61D30D1C578E}"/>
                </a:ext>
              </a:extLst>
            </p:cNvPr>
            <p:cNvCxnSpPr>
              <a:cxnSpLocks/>
            </p:cNvCxnSpPr>
            <p:nvPr/>
          </p:nvCxnSpPr>
          <p:spPr>
            <a:xfrm>
              <a:off x="6169537" y="1654020"/>
              <a:ext cx="2212463"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2F8341B-AFE1-43F3-ACF3-420CFE4EA8CF}"/>
                </a:ext>
              </a:extLst>
            </p:cNvPr>
            <p:cNvSpPr txBox="1"/>
            <p:nvPr/>
          </p:nvSpPr>
          <p:spPr>
            <a:xfrm>
              <a:off x="7467504" y="1406321"/>
              <a:ext cx="502061" cy="369332"/>
            </a:xfrm>
            <a:prstGeom prst="rect">
              <a:avLst/>
            </a:prstGeom>
            <a:solidFill>
              <a:schemeClr val="bg1"/>
            </a:solidFill>
          </p:spPr>
          <p:txBody>
            <a:bodyPr wrap="none" rtlCol="0">
              <a:spAutoFit/>
            </a:bodyPr>
            <a:lstStyle/>
            <a:p>
              <a:r>
                <a:rPr lang="en-US" dirty="0">
                  <a:solidFill>
                    <a:srgbClr val="0070C0"/>
                  </a:solidFill>
                </a:rPr>
                <a:t>2 ft</a:t>
              </a:r>
            </a:p>
          </p:txBody>
        </p:sp>
      </p:grpSp>
      <p:sp>
        <p:nvSpPr>
          <p:cNvPr id="19" name="Rounded Rectangle 8">
            <a:extLst>
              <a:ext uri="{FF2B5EF4-FFF2-40B4-BE49-F238E27FC236}">
                <a16:creationId xmlns:a16="http://schemas.microsoft.com/office/drawing/2014/main" id="{F68A961F-E18F-4F9B-9B64-6AAA64194317}"/>
              </a:ext>
            </a:extLst>
          </p:cNvPr>
          <p:cNvSpPr/>
          <p:nvPr/>
        </p:nvSpPr>
        <p:spPr>
          <a:xfrm rot="20500709">
            <a:off x="4800850" y="468749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94C5A86-7D56-46FD-97B1-5926272F5106}"/>
                  </a:ext>
                </a:extLst>
              </p:cNvPr>
              <p:cNvSpPr txBox="1"/>
              <p:nvPr/>
            </p:nvSpPr>
            <p:spPr>
              <a:xfrm>
                <a:off x="3615028" y="5772795"/>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194C5A86-7D56-46FD-97B1-5926272F5106}"/>
                  </a:ext>
                </a:extLst>
              </p:cNvPr>
              <p:cNvSpPr txBox="1">
                <a:spLocks noRot="1" noChangeAspect="1" noMove="1" noResize="1" noEditPoints="1" noAdjustHandles="1" noChangeArrowheads="1" noChangeShapeType="1" noTextEdit="1"/>
              </p:cNvSpPr>
              <p:nvPr/>
            </p:nvSpPr>
            <p:spPr>
              <a:xfrm>
                <a:off x="3615028" y="5772795"/>
                <a:ext cx="198772" cy="307777"/>
              </a:xfrm>
              <a:prstGeom prst="rect">
                <a:avLst/>
              </a:prstGeom>
              <a:blipFill>
                <a:blip r:embed="rId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232BCF9-C00A-489C-8BE4-931199B905B1}"/>
                  </a:ext>
                </a:extLst>
              </p:cNvPr>
              <p:cNvSpPr txBox="1"/>
              <p:nvPr/>
            </p:nvSpPr>
            <p:spPr>
              <a:xfrm>
                <a:off x="5819738" y="4887457"/>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1" name="TextBox 20">
                <a:extLst>
                  <a:ext uri="{FF2B5EF4-FFF2-40B4-BE49-F238E27FC236}">
                    <a16:creationId xmlns:a16="http://schemas.microsoft.com/office/drawing/2014/main" id="{9232BCF9-C00A-489C-8BE4-931199B905B1}"/>
                  </a:ext>
                </a:extLst>
              </p:cNvPr>
              <p:cNvSpPr txBox="1">
                <a:spLocks noRot="1" noChangeAspect="1" noMove="1" noResize="1" noEditPoints="1" noAdjustHandles="1" noChangeArrowheads="1" noChangeShapeType="1" noTextEdit="1"/>
              </p:cNvSpPr>
              <p:nvPr/>
            </p:nvSpPr>
            <p:spPr>
              <a:xfrm>
                <a:off x="5819738" y="4887457"/>
                <a:ext cx="237950" cy="307777"/>
              </a:xfrm>
              <a:prstGeom prst="rect">
                <a:avLst/>
              </a:prstGeom>
              <a:blipFill>
                <a:blip r:embed="rId3"/>
                <a:stretch>
                  <a:fillRect l="-35897" r="-38462" b="-34000"/>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CCBE5250-90CF-4C5E-AFE7-07636A8103A7}"/>
              </a:ext>
            </a:extLst>
          </p:cNvPr>
          <p:cNvCxnSpPr/>
          <p:nvPr/>
        </p:nvCxnSpPr>
        <p:spPr>
          <a:xfrm>
            <a:off x="5051160" y="4778938"/>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E4D49F0-AFBB-4FC0-9831-1010B8D73723}"/>
              </a:ext>
            </a:extLst>
          </p:cNvPr>
          <p:cNvCxnSpPr/>
          <p:nvPr/>
        </p:nvCxnSpPr>
        <p:spPr>
          <a:xfrm>
            <a:off x="2606419" y="6112933"/>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A1BBB3FF-747A-43DD-818F-16AEFAEA02F9}"/>
              </a:ext>
            </a:extLst>
          </p:cNvPr>
          <p:cNvSpPr/>
          <p:nvPr/>
        </p:nvSpPr>
        <p:spPr>
          <a:xfrm>
            <a:off x="1402420" y="5181600"/>
            <a:ext cx="1828800" cy="1828800"/>
          </a:xfrm>
          <a:prstGeom prst="arc">
            <a:avLst>
              <a:gd name="adj1" fmla="val 19897291"/>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63772FC7-B5FB-49F3-84AB-278D3B4AAEE2}"/>
              </a:ext>
            </a:extLst>
          </p:cNvPr>
          <p:cNvSpPr/>
          <p:nvPr/>
        </p:nvSpPr>
        <p:spPr>
          <a:xfrm>
            <a:off x="3980473" y="3843884"/>
            <a:ext cx="1828800" cy="1828800"/>
          </a:xfrm>
          <a:prstGeom prst="arc">
            <a:avLst>
              <a:gd name="adj1" fmla="val 77867"/>
              <a:gd name="adj2" fmla="val 22703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BD70DFE-77B3-4FC6-A9E8-D4AE0EF4059F}"/>
              </a:ext>
            </a:extLst>
          </p:cNvPr>
          <p:cNvSpPr txBox="1"/>
          <p:nvPr/>
        </p:nvSpPr>
        <p:spPr>
          <a:xfrm>
            <a:off x="2157962" y="6311707"/>
            <a:ext cx="317716" cy="369332"/>
          </a:xfrm>
          <a:prstGeom prst="rect">
            <a:avLst/>
          </a:prstGeom>
          <a:noFill/>
        </p:spPr>
        <p:txBody>
          <a:bodyPr wrap="none" rtlCol="0">
            <a:spAutoFit/>
          </a:bodyPr>
          <a:lstStyle/>
          <a:p>
            <a:r>
              <a:rPr lang="en-US" dirty="0"/>
              <a:t>A</a:t>
            </a:r>
          </a:p>
        </p:txBody>
      </p:sp>
      <p:sp>
        <p:nvSpPr>
          <p:cNvPr id="27" name="TextBox 26">
            <a:extLst>
              <a:ext uri="{FF2B5EF4-FFF2-40B4-BE49-F238E27FC236}">
                <a16:creationId xmlns:a16="http://schemas.microsoft.com/office/drawing/2014/main" id="{E4990783-D5F8-498D-83C8-4E46FA8AD4C7}"/>
              </a:ext>
            </a:extLst>
          </p:cNvPr>
          <p:cNvSpPr txBox="1"/>
          <p:nvPr/>
        </p:nvSpPr>
        <p:spPr>
          <a:xfrm>
            <a:off x="4767298" y="4157768"/>
            <a:ext cx="309700" cy="369332"/>
          </a:xfrm>
          <a:prstGeom prst="rect">
            <a:avLst/>
          </a:prstGeom>
          <a:noFill/>
        </p:spPr>
        <p:txBody>
          <a:bodyPr wrap="none" rtlCol="0">
            <a:spAutoFit/>
          </a:bodyPr>
          <a:lstStyle/>
          <a:p>
            <a:r>
              <a:rPr lang="en-US" dirty="0"/>
              <a:t>B</a:t>
            </a:r>
          </a:p>
        </p:txBody>
      </p:sp>
      <p:sp>
        <p:nvSpPr>
          <p:cNvPr id="28" name="TextBox 27">
            <a:extLst>
              <a:ext uri="{FF2B5EF4-FFF2-40B4-BE49-F238E27FC236}">
                <a16:creationId xmlns:a16="http://schemas.microsoft.com/office/drawing/2014/main" id="{521D45D2-4297-4578-BFA2-3180FA43E7D3}"/>
              </a:ext>
            </a:extLst>
          </p:cNvPr>
          <p:cNvSpPr txBox="1"/>
          <p:nvPr/>
        </p:nvSpPr>
        <p:spPr>
          <a:xfrm>
            <a:off x="6409286" y="6420523"/>
            <a:ext cx="308098" cy="369332"/>
          </a:xfrm>
          <a:prstGeom prst="rect">
            <a:avLst/>
          </a:prstGeom>
          <a:noFill/>
        </p:spPr>
        <p:txBody>
          <a:bodyPr wrap="none" rtlCol="0">
            <a:spAutoFit/>
          </a:bodyPr>
          <a:lstStyle/>
          <a:p>
            <a:r>
              <a:rPr lang="en-US" dirty="0"/>
              <a:t>C</a:t>
            </a:r>
          </a:p>
        </p:txBody>
      </p:sp>
      <p:cxnSp>
        <p:nvCxnSpPr>
          <p:cNvPr id="29" name="Straight Arrow Connector 28">
            <a:extLst>
              <a:ext uri="{FF2B5EF4-FFF2-40B4-BE49-F238E27FC236}">
                <a16:creationId xmlns:a16="http://schemas.microsoft.com/office/drawing/2014/main" id="{B2A33B45-38CB-4D9C-9E5E-175BD118E532}"/>
              </a:ext>
            </a:extLst>
          </p:cNvPr>
          <p:cNvCxnSpPr>
            <a:cxnSpLocks/>
          </p:cNvCxnSpPr>
          <p:nvPr/>
        </p:nvCxnSpPr>
        <p:spPr>
          <a:xfrm>
            <a:off x="2392337" y="6108402"/>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F476E31-7CBD-4D6C-9003-01C0FF7028E8}"/>
              </a:ext>
            </a:extLst>
          </p:cNvPr>
          <p:cNvSpPr txBox="1"/>
          <p:nvPr/>
        </p:nvSpPr>
        <p:spPr>
          <a:xfrm>
            <a:off x="2179704" y="3553963"/>
            <a:ext cx="549989" cy="376469"/>
          </a:xfrm>
          <a:prstGeom prst="rect">
            <a:avLst/>
          </a:prstGeom>
          <a:noFill/>
        </p:spPr>
        <p:txBody>
          <a:bodyPr wrap="square" rtlCol="0">
            <a:spAutoFit/>
          </a:bodyPr>
          <a:lstStyle/>
          <a:p>
            <a:r>
              <a:rPr lang="en-US" dirty="0"/>
              <a:t>y</a:t>
            </a:r>
          </a:p>
        </p:txBody>
      </p:sp>
      <p:sp>
        <p:nvSpPr>
          <p:cNvPr id="31" name="TextBox 30">
            <a:extLst>
              <a:ext uri="{FF2B5EF4-FFF2-40B4-BE49-F238E27FC236}">
                <a16:creationId xmlns:a16="http://schemas.microsoft.com/office/drawing/2014/main" id="{98F435B8-0D19-460A-AC13-9B1ABF927266}"/>
              </a:ext>
            </a:extLst>
          </p:cNvPr>
          <p:cNvSpPr txBox="1"/>
          <p:nvPr/>
        </p:nvSpPr>
        <p:spPr>
          <a:xfrm>
            <a:off x="4487034" y="5907765"/>
            <a:ext cx="540831" cy="376469"/>
          </a:xfrm>
          <a:prstGeom prst="rect">
            <a:avLst/>
          </a:prstGeom>
          <a:noFill/>
        </p:spPr>
        <p:txBody>
          <a:bodyPr wrap="square" rtlCol="0">
            <a:spAutoFit/>
          </a:bodyPr>
          <a:lstStyle/>
          <a:p>
            <a:r>
              <a:rPr lang="en-US" dirty="0"/>
              <a:t>x</a:t>
            </a:r>
          </a:p>
        </p:txBody>
      </p:sp>
      <p:cxnSp>
        <p:nvCxnSpPr>
          <p:cNvPr id="32" name="Straight Arrow Connector 31">
            <a:extLst>
              <a:ext uri="{FF2B5EF4-FFF2-40B4-BE49-F238E27FC236}">
                <a16:creationId xmlns:a16="http://schemas.microsoft.com/office/drawing/2014/main" id="{8258B4CB-5878-4DC8-91C9-319D75B5CF02}"/>
              </a:ext>
            </a:extLst>
          </p:cNvPr>
          <p:cNvCxnSpPr>
            <a:cxnSpLocks/>
          </p:cNvCxnSpPr>
          <p:nvPr/>
        </p:nvCxnSpPr>
        <p:spPr>
          <a:xfrm flipV="1">
            <a:off x="2330483" y="3953603"/>
            <a:ext cx="0" cy="21292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A7C9AD6C-AD71-4CAF-BE07-6E8ABA87D1E3}"/>
              </a:ext>
            </a:extLst>
          </p:cNvPr>
          <p:cNvCxnSpPr>
            <a:cxnSpLocks/>
          </p:cNvCxnSpPr>
          <p:nvPr/>
        </p:nvCxnSpPr>
        <p:spPr>
          <a:xfrm flipH="1">
            <a:off x="6534829" y="6165252"/>
            <a:ext cx="10112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E562BB6-6F92-41EB-AD92-2256E6357593}"/>
                  </a:ext>
                </a:extLst>
              </p:cNvPr>
              <p:cNvSpPr txBox="1"/>
              <p:nvPr/>
            </p:nvSpPr>
            <p:spPr>
              <a:xfrm>
                <a:off x="7523815" y="5827163"/>
                <a:ext cx="1239185" cy="618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ea typeface="Cambria Math"/>
                            </a:rPr>
                          </m:ctrlPr>
                        </m:sSubPr>
                        <m:e>
                          <m:r>
                            <a:rPr lang="en-US" b="0" i="1" smtClean="0">
                              <a:solidFill>
                                <a:schemeClr val="accent1"/>
                              </a:solidFill>
                              <a:latin typeface="Cambria Math" panose="02040503050406030204" pitchFamily="18" charset="0"/>
                              <a:ea typeface="Cambria Math"/>
                            </a:rPr>
                            <m:t>𝑣</m:t>
                          </m:r>
                        </m:e>
                        <m:sub>
                          <m:r>
                            <a:rPr lang="en-US" b="0" i="1" smtClean="0">
                              <a:solidFill>
                                <a:schemeClr val="accent1"/>
                              </a:solidFill>
                              <a:latin typeface="Cambria Math" panose="02040503050406030204" pitchFamily="18" charset="0"/>
                              <a:ea typeface="Cambria Math"/>
                            </a:rPr>
                            <m:t>𝑐</m:t>
                          </m:r>
                        </m:sub>
                      </m:sSub>
                      <m:r>
                        <a:rPr lang="en-US" b="0" i="0" smtClean="0">
                          <a:solidFill>
                            <a:schemeClr val="accent1"/>
                          </a:solidFill>
                          <a:latin typeface="Cambria Math"/>
                          <a:ea typeface="Cambria Math"/>
                        </a:rPr>
                        <m:t>=−</m:t>
                      </m:r>
                      <m:r>
                        <a:rPr lang="en-US" b="0" i="0" smtClean="0">
                          <a:solidFill>
                            <a:schemeClr val="accent1"/>
                          </a:solidFill>
                          <a:latin typeface="Cambria Math" panose="02040503050406030204" pitchFamily="18" charset="0"/>
                          <a:ea typeface="Cambria Math"/>
                        </a:rPr>
                        <m:t>1</m:t>
                      </m:r>
                      <m:f>
                        <m:fPr>
                          <m:ctrlPr>
                            <a:rPr lang="en-US" b="0" i="1" smtClean="0">
                              <a:solidFill>
                                <a:schemeClr val="accent1"/>
                              </a:solidFill>
                              <a:latin typeface="Cambria Math" panose="02040503050406030204" pitchFamily="18" charset="0"/>
                              <a:ea typeface="Cambria Math"/>
                            </a:rPr>
                          </m:ctrlPr>
                        </m:fPr>
                        <m:num>
                          <m:r>
                            <m:rPr>
                              <m:sty m:val="p"/>
                            </m:rPr>
                            <a:rPr lang="en-US" b="0" i="0" smtClean="0">
                              <a:solidFill>
                                <a:schemeClr val="accent1"/>
                              </a:solidFill>
                              <a:latin typeface="Cambria Math" panose="02040503050406030204" pitchFamily="18" charset="0"/>
                              <a:ea typeface="Cambria Math"/>
                            </a:rPr>
                            <m:t>ft</m:t>
                          </m:r>
                        </m:num>
                        <m:den>
                          <m:r>
                            <m:rPr>
                              <m:sty m:val="p"/>
                            </m:rPr>
                            <a:rPr lang="en-US" b="0" i="0" smtClean="0">
                              <a:solidFill>
                                <a:schemeClr val="accent1"/>
                              </a:solidFill>
                              <a:latin typeface="Cambria Math" panose="02040503050406030204" pitchFamily="18" charset="0"/>
                              <a:ea typeface="Cambria Math"/>
                            </a:rPr>
                            <m:t>s</m:t>
                          </m:r>
                        </m:den>
                      </m:f>
                    </m:oMath>
                  </m:oMathPara>
                </a14:m>
                <a:endParaRPr lang="en-US" dirty="0">
                  <a:solidFill>
                    <a:schemeClr val="accent1"/>
                  </a:solidFill>
                </a:endParaRPr>
              </a:p>
            </p:txBody>
          </p:sp>
        </mc:Choice>
        <mc:Fallback xmlns="">
          <p:sp>
            <p:nvSpPr>
              <p:cNvPr id="35" name="TextBox 34">
                <a:extLst>
                  <a:ext uri="{FF2B5EF4-FFF2-40B4-BE49-F238E27FC236}">
                    <a16:creationId xmlns:a16="http://schemas.microsoft.com/office/drawing/2014/main" id="{8E562BB6-6F92-41EB-AD92-2256E6357593}"/>
                  </a:ext>
                </a:extLst>
              </p:cNvPr>
              <p:cNvSpPr txBox="1">
                <a:spLocks noRot="1" noChangeAspect="1" noMove="1" noResize="1" noEditPoints="1" noAdjustHandles="1" noChangeArrowheads="1" noChangeShapeType="1" noTextEdit="1"/>
              </p:cNvSpPr>
              <p:nvPr/>
            </p:nvSpPr>
            <p:spPr>
              <a:xfrm>
                <a:off x="7523815" y="5827163"/>
                <a:ext cx="1239185" cy="618887"/>
              </a:xfrm>
              <a:prstGeom prst="rect">
                <a:avLst/>
              </a:prstGeom>
              <a:blipFill>
                <a:blip r:embed="rId4"/>
                <a:stretch>
                  <a:fillRect/>
                </a:stretch>
              </a:blipFill>
            </p:spPr>
            <p:txBody>
              <a:bodyPr/>
              <a:lstStyle/>
              <a:p>
                <a:r>
                  <a:rPr lang="en-US">
                    <a:noFill/>
                  </a:rPr>
                  <a:t> </a:t>
                </a:r>
              </a:p>
            </p:txBody>
          </p:sp>
        </mc:Fallback>
      </mc:AlternateContent>
      <p:sp>
        <p:nvSpPr>
          <p:cNvPr id="34" name="Content Placeholder 2">
            <a:extLst>
              <a:ext uri="{FF2B5EF4-FFF2-40B4-BE49-F238E27FC236}">
                <a16:creationId xmlns:a16="http://schemas.microsoft.com/office/drawing/2014/main" id="{0B4486D8-0850-4F63-9159-2D48BE991A9F}"/>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from the previous problem is in the configuration shown below. Assume that theta is currently 30 degrees and that point C currently lies along the x axis. If we want the end effector at C to travel 1 ft/s in the negative x direction, what should the angular velocities be at joints A and B?</a:t>
            </a:r>
          </a:p>
        </p:txBody>
      </p:sp>
    </p:spTree>
    <p:extLst>
      <p:ext uri="{BB962C8B-B14F-4D97-AF65-F5344CB8AC3E}">
        <p14:creationId xmlns:p14="http://schemas.microsoft.com/office/powerpoint/2010/main" val="399390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077200" cy="1219199"/>
          </a:xfrm>
        </p:spPr>
        <p:txBody>
          <a:bodyPr>
            <a:normAutofit fontScale="85000" lnSpcReduction="10000"/>
          </a:bodyPr>
          <a:lstStyle/>
          <a:p>
            <a:r>
              <a:rPr lang="en-US" dirty="0"/>
              <a:t>A ladder is propped up against a wall as shown below. If the base of the ladder is sliding out at a speed of 2 m/s, what is the speed of the top of the ladder?</a:t>
            </a:r>
          </a:p>
        </p:txBody>
      </p:sp>
      <p:pic>
        <p:nvPicPr>
          <p:cNvPr id="1026" name="Picture 2" descr="Problem 3 Diagram">
            <a:extLst>
              <a:ext uri="{FF2B5EF4-FFF2-40B4-BE49-F238E27FC236}">
                <a16:creationId xmlns:a16="http://schemas.microsoft.com/office/drawing/2014/main" id="{9ADCE3F2-3378-4F52-9411-66A6A35A8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200400"/>
            <a:ext cx="38100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6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229600" cy="1523999"/>
          </a:xfrm>
        </p:spPr>
        <p:txBody>
          <a:bodyPr>
            <a:normAutofit fontScale="55000" lnSpcReduction="20000"/>
          </a:bodyPr>
          <a:lstStyle/>
          <a:p>
            <a:r>
              <a:rPr lang="en-US" dirty="0"/>
              <a:t>The crank-rocker mechanism as shown below consists of a crank with a  radius of .5 meters rotating about its fixed center at C at a constant rate of 2 rad/s clockwise. Rocker AB fixed at it's base at A and connects to point B along the edge of the crank. The pin at point B can slide along a frictionless slot in AB. In the current state, what is the angular velocity of rocker AB?</a:t>
            </a:r>
          </a:p>
        </p:txBody>
      </p:sp>
      <p:pic>
        <p:nvPicPr>
          <p:cNvPr id="4" name="Picture 3">
            <a:extLst>
              <a:ext uri="{FF2B5EF4-FFF2-40B4-BE49-F238E27FC236}">
                <a16:creationId xmlns:a16="http://schemas.microsoft.com/office/drawing/2014/main" id="{7D3C5FE8-8F94-4A55-A8CB-D35229C0C23F}"/>
              </a:ext>
            </a:extLst>
          </p:cNvPr>
          <p:cNvPicPr>
            <a:picLocks noChangeAspect="1"/>
          </p:cNvPicPr>
          <p:nvPr/>
        </p:nvPicPr>
        <p:blipFill>
          <a:blip r:embed="rId3"/>
          <a:stretch>
            <a:fillRect/>
          </a:stretch>
        </p:blipFill>
        <p:spPr>
          <a:xfrm>
            <a:off x="2476500" y="2819400"/>
            <a:ext cx="4191000" cy="3897630"/>
          </a:xfrm>
          <a:prstGeom prst="rect">
            <a:avLst/>
          </a:prstGeom>
        </p:spPr>
      </p:pic>
    </p:spTree>
    <p:extLst>
      <p:ext uri="{BB962C8B-B14F-4D97-AF65-F5344CB8AC3E}">
        <p14:creationId xmlns:p14="http://schemas.microsoft.com/office/powerpoint/2010/main" val="80089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Planar Motion Analysis</a:t>
            </a:r>
          </a:p>
        </p:txBody>
      </p:sp>
      <p:sp>
        <p:nvSpPr>
          <p:cNvPr id="3" name="Content Placeholder 2"/>
          <p:cNvSpPr>
            <a:spLocks noGrp="1"/>
          </p:cNvSpPr>
          <p:nvPr>
            <p:ph idx="1"/>
          </p:nvPr>
        </p:nvSpPr>
        <p:spPr/>
        <p:txBody>
          <a:bodyPr>
            <a:normAutofit fontScale="85000" lnSpcReduction="20000"/>
          </a:bodyPr>
          <a:lstStyle/>
          <a:p>
            <a:r>
              <a:rPr lang="en-US" dirty="0"/>
              <a:t>When analyzing rigid body motion beyond fixed axis rotation.  There are two general strategies, </a:t>
            </a:r>
            <a:r>
              <a:rPr lang="en-US" b="1" dirty="0"/>
              <a:t>absolute motion analysis</a:t>
            </a:r>
            <a:r>
              <a:rPr lang="en-US" dirty="0"/>
              <a:t>, and </a:t>
            </a:r>
            <a:r>
              <a:rPr lang="en-US" b="1" dirty="0"/>
              <a:t>relative motion analysis</a:t>
            </a:r>
            <a:r>
              <a:rPr lang="en-US" dirty="0"/>
              <a:t>.</a:t>
            </a:r>
          </a:p>
          <a:p>
            <a:pPr lvl="1">
              <a:buFont typeface="Arial" panose="020B0604020202020204" pitchFamily="34" charset="0"/>
              <a:buChar char="•"/>
            </a:pPr>
            <a:r>
              <a:rPr lang="en-US" dirty="0"/>
              <a:t>In </a:t>
            </a:r>
            <a:r>
              <a:rPr lang="en-US" b="1" dirty="0"/>
              <a:t>absolute motion analysis</a:t>
            </a:r>
            <a:r>
              <a:rPr lang="en-US" dirty="0"/>
              <a:t>, a set of constraint equations is used to determine the position of a set point over time with respect to the ground, the velocity and acceleration of that point will be equal to the derivatives of the original equation.</a:t>
            </a:r>
          </a:p>
          <a:p>
            <a:pPr lvl="1">
              <a:buFont typeface="Arial" panose="020B0604020202020204" pitchFamily="34" charset="0"/>
              <a:buChar char="•"/>
            </a:pPr>
            <a:r>
              <a:rPr lang="en-US" dirty="0"/>
              <a:t>In </a:t>
            </a:r>
            <a:r>
              <a:rPr lang="en-US" b="1" dirty="0"/>
              <a:t>relative motion analysis</a:t>
            </a:r>
            <a:r>
              <a:rPr lang="en-US" dirty="0"/>
              <a:t>, a series of equations describe the positions, velocities, and accelerations of several intermediate points leading from the ground to the point of interest.  General polar motion equations are used to describe velocities and accelerations for each step, and the steps are all added together in the end. </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257221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vs. Relative Analysis</a:t>
            </a:r>
          </a:p>
        </p:txBody>
      </p:sp>
      <p:sp>
        <p:nvSpPr>
          <p:cNvPr id="3" name="Content Placeholder 2"/>
          <p:cNvSpPr>
            <a:spLocks noGrp="1"/>
          </p:cNvSpPr>
          <p:nvPr>
            <p:ph idx="1"/>
          </p:nvPr>
        </p:nvSpPr>
        <p:spPr/>
        <p:txBody>
          <a:bodyPr>
            <a:normAutofit lnSpcReduction="10000"/>
          </a:bodyPr>
          <a:lstStyle/>
          <a:p>
            <a:r>
              <a:rPr lang="en-US" dirty="0"/>
              <a:t>Absolute Motion Analysis:</a:t>
            </a:r>
          </a:p>
          <a:p>
            <a:pPr lvl="1"/>
            <a:r>
              <a:rPr lang="en-US" dirty="0"/>
              <a:t>Involves calculus</a:t>
            </a:r>
          </a:p>
          <a:p>
            <a:pPr lvl="1"/>
            <a:r>
              <a:rPr lang="en-US" dirty="0"/>
              <a:t>Does not involve coordinate transformations</a:t>
            </a:r>
          </a:p>
          <a:p>
            <a:pPr lvl="1"/>
            <a:r>
              <a:rPr lang="en-US" dirty="0"/>
              <a:t>Faster and easier for simple problems</a:t>
            </a:r>
          </a:p>
          <a:p>
            <a:pPr lvl="1"/>
            <a:endParaRPr lang="en-US" dirty="0"/>
          </a:p>
          <a:p>
            <a:r>
              <a:rPr lang="en-US" dirty="0"/>
              <a:t>Relative Motion Analysis:</a:t>
            </a:r>
          </a:p>
          <a:p>
            <a:pPr lvl="1"/>
            <a:r>
              <a:rPr lang="en-US" dirty="0"/>
              <a:t>Does not involve calculus</a:t>
            </a:r>
          </a:p>
          <a:p>
            <a:pPr lvl="1"/>
            <a:r>
              <a:rPr lang="en-US" dirty="0"/>
              <a:t>Involves coordinate transformations</a:t>
            </a:r>
          </a:p>
          <a:p>
            <a:pPr lvl="1"/>
            <a:r>
              <a:rPr lang="en-US" dirty="0"/>
              <a:t>Faster and easier for complex problems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95348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p:sp>
        <p:nvSpPr>
          <p:cNvPr id="3" name="Content Placeholder 2"/>
          <p:cNvSpPr>
            <a:spLocks noGrp="1"/>
          </p:cNvSpPr>
          <p:nvPr>
            <p:ph idx="1"/>
          </p:nvPr>
        </p:nvSpPr>
        <p:spPr/>
        <p:txBody>
          <a:bodyPr>
            <a:normAutofit fontScale="85000" lnSpcReduction="10000"/>
          </a:bodyPr>
          <a:lstStyle/>
          <a:p>
            <a:r>
              <a:rPr lang="en-US" dirty="0"/>
              <a:t>In </a:t>
            </a:r>
            <a:r>
              <a:rPr lang="en-US" b="1" dirty="0"/>
              <a:t>relative motion analysis</a:t>
            </a:r>
            <a:r>
              <a:rPr lang="en-US" dirty="0"/>
              <a:t> we identify the velocities and accelerations by breaking down motion into steps and adding those motions together</a:t>
            </a:r>
          </a:p>
          <a:p>
            <a:r>
              <a:rPr lang="en-US" dirty="0"/>
              <a:t>What separates relative motion analysis from absolute motion analysis is that we use pre-determined equations for velocity and acceleration, rather than taking derivatives</a:t>
            </a:r>
          </a:p>
          <a:p>
            <a:pPr lvl="1"/>
            <a:r>
              <a:rPr lang="en-US" dirty="0"/>
              <a:t>These equations are based on a polar coordinate system.</a:t>
            </a:r>
          </a:p>
          <a:p>
            <a:r>
              <a:rPr lang="en-US" dirty="0"/>
              <a:t>We will wind up with the same equations we had in absolute motion analysis, but we will not be taking derivatives to find these equations. </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70768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381125"/>
                <a:ext cx="8229600" cy="5181600"/>
              </a:xfrm>
            </p:spPr>
            <p:txBody>
              <a:bodyPr>
                <a:normAutofit fontScale="92500" lnSpcReduction="20000"/>
              </a:bodyPr>
              <a:lstStyle/>
              <a:p>
                <a:r>
                  <a:rPr lang="en-US" dirty="0">
                    <a:solidFill>
                      <a:schemeClr val="tx1"/>
                    </a:solidFill>
                  </a:rPr>
                  <a:t>In absolute motion analysis we usually come up with </a:t>
                </a:r>
                <a:r>
                  <a:rPr lang="en-US" b="1" dirty="0">
                    <a:solidFill>
                      <a:schemeClr val="tx1"/>
                    </a:solidFill>
                  </a:rPr>
                  <a:t>scalar</a:t>
                </a:r>
                <a:r>
                  <a:rPr lang="en-US" dirty="0">
                    <a:solidFill>
                      <a:schemeClr val="tx1"/>
                    </a:solidFill>
                  </a:rPr>
                  <a:t> equations for the position in x and y, take the derivative to find the velocity, and take the double derivative to find acceleration.</a:t>
                </a:r>
              </a:p>
              <a:p>
                <a:r>
                  <a:rPr lang="en-US" dirty="0">
                    <a:solidFill>
                      <a:schemeClr val="tx1"/>
                    </a:solidFill>
                  </a:rPr>
                  <a:t>In relative motion analysis we directly write out the velocity and acceleration </a:t>
                </a:r>
                <a:r>
                  <a:rPr lang="en-US" b="1" dirty="0">
                    <a:solidFill>
                      <a:schemeClr val="tx1"/>
                    </a:solidFill>
                  </a:rPr>
                  <a:t>vector</a:t>
                </a:r>
                <a:r>
                  <a:rPr lang="en-US" dirty="0">
                    <a:solidFill>
                      <a:schemeClr val="tx1"/>
                    </a:solidFill>
                  </a:rPr>
                  <a:t> equations without derivation, but we will need to break the resulting vector equations into x and y pieces</a:t>
                </a:r>
                <a:endParaRPr lang="en-US" dirty="0">
                  <a:solidFill>
                    <a:schemeClr val="tx1"/>
                  </a:solidFill>
                  <a:latin typeface="Cambria Math"/>
                </a:endParaRPr>
              </a:p>
              <a:p>
                <a:pPr marL="0" indent="0">
                  <a:buNone/>
                </a:pPr>
                <a:endParaRPr lang="en-US" i="1" dirty="0">
                  <a:solidFill>
                    <a:schemeClr val="tx1"/>
                  </a:solidFill>
                  <a:latin typeface="Cambria Math"/>
                </a:endParaRPr>
              </a:p>
              <a:p>
                <a:pPr marL="0" indent="0">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m:rPr>
                              <m:sty m:val="p"/>
                            </m:rPr>
                            <a:rPr lang="en-US">
                              <a:solidFill>
                                <a:schemeClr val="tx1"/>
                              </a:solidFill>
                              <a:latin typeface="Cambria Math" panose="02040503050406030204" pitchFamily="18" charset="0"/>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m:oMathPara>
                </a14:m>
                <a:endParaRPr lang="en-US" sz="3200" dirty="0">
                  <a:solidFill>
                    <a:schemeClr val="tx1"/>
                  </a:solidFill>
                  <a:latin typeface="Cambria Math"/>
                </a:endParaRPr>
              </a:p>
              <a:p>
                <a:pPr marL="0" indent="0">
                  <a:buNone/>
                </a:pPr>
                <a:endParaRPr lang="en-US" sz="3200" dirty="0">
                  <a:solidFill>
                    <a:schemeClr val="tx1"/>
                  </a:solidFill>
                  <a:latin typeface="Cambria Math"/>
                </a:endParaRPr>
              </a:p>
              <a:p>
                <a:pPr marL="0" indent="0">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81125"/>
                <a:ext cx="8229600" cy="5181600"/>
              </a:xfrm>
              <a:blipFill>
                <a:blip r:embed="rId2"/>
                <a:stretch>
                  <a:fillRect l="-1481" t="-3059" r="-1185"/>
                </a:stretch>
              </a:blipFill>
            </p:spPr>
            <p:txBody>
              <a:bodyPr/>
              <a:lstStyle/>
              <a:p>
                <a:r>
                  <a:rPr lang="en-US">
                    <a:noFill/>
                  </a:rPr>
                  <a:t> </a:t>
                </a:r>
              </a:p>
            </p:txBody>
          </p:sp>
        </mc:Fallback>
      </mc:AlternateContent>
    </p:spTree>
    <p:extLst>
      <p:ext uri="{BB962C8B-B14F-4D97-AF65-F5344CB8AC3E}">
        <p14:creationId xmlns:p14="http://schemas.microsoft.com/office/powerpoint/2010/main" val="218400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9FB3-B518-45C8-835E-35D7083A84F4}"/>
              </a:ext>
            </a:extLst>
          </p:cNvPr>
          <p:cNvSpPr>
            <a:spLocks noGrp="1"/>
          </p:cNvSpPr>
          <p:nvPr>
            <p:ph type="title"/>
          </p:nvPr>
        </p:nvSpPr>
        <p:spPr/>
        <p:txBody>
          <a:bodyPr/>
          <a:lstStyle/>
          <a:p>
            <a:r>
              <a:rPr lang="en-US" dirty="0"/>
              <a:t>Multiple Coordinate Systems</a:t>
            </a:r>
          </a:p>
        </p:txBody>
      </p:sp>
      <p:sp>
        <p:nvSpPr>
          <p:cNvPr id="3" name="Content Placeholder 2">
            <a:extLst>
              <a:ext uri="{FF2B5EF4-FFF2-40B4-BE49-F238E27FC236}">
                <a16:creationId xmlns:a16="http://schemas.microsoft.com/office/drawing/2014/main" id="{D719CD8C-10AA-4E1E-87D2-069206F65152}"/>
              </a:ext>
            </a:extLst>
          </p:cNvPr>
          <p:cNvSpPr>
            <a:spLocks noGrp="1"/>
          </p:cNvSpPr>
          <p:nvPr>
            <p:ph idx="1"/>
          </p:nvPr>
        </p:nvSpPr>
        <p:spPr>
          <a:xfrm>
            <a:off x="457199" y="1600199"/>
            <a:ext cx="4329091" cy="3461023"/>
          </a:xfrm>
        </p:spPr>
        <p:txBody>
          <a:bodyPr>
            <a:normAutofit fontScale="92500" lnSpcReduction="20000"/>
          </a:bodyPr>
          <a:lstStyle/>
          <a:p>
            <a:r>
              <a:rPr lang="en-US" dirty="0"/>
              <a:t>In relative motion analysis, each piece of the body will have it’s own coordinate system</a:t>
            </a:r>
          </a:p>
          <a:p>
            <a:r>
              <a:rPr lang="en-US" dirty="0"/>
              <a:t>Each piece’s velocities and accelerations will be in it’s own coordinate system</a:t>
            </a:r>
          </a:p>
        </p:txBody>
      </p:sp>
      <p:sp>
        <p:nvSpPr>
          <p:cNvPr id="4" name="Rounded Rectangle 5">
            <a:extLst>
              <a:ext uri="{FF2B5EF4-FFF2-40B4-BE49-F238E27FC236}">
                <a16:creationId xmlns:a16="http://schemas.microsoft.com/office/drawing/2014/main" id="{F031B87C-2C0A-4ED7-BB93-4A7AC26269D0}"/>
              </a:ext>
            </a:extLst>
          </p:cNvPr>
          <p:cNvSpPr/>
          <p:nvPr/>
        </p:nvSpPr>
        <p:spPr>
          <a:xfrm>
            <a:off x="2057400" y="5576433"/>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4">
            <a:extLst>
              <a:ext uri="{FF2B5EF4-FFF2-40B4-BE49-F238E27FC236}">
                <a16:creationId xmlns:a16="http://schemas.microsoft.com/office/drawing/2014/main" id="{9EF5166D-A43F-4624-95C1-13E220D4B19F}"/>
              </a:ext>
            </a:extLst>
          </p:cNvPr>
          <p:cNvSpPr/>
          <p:nvPr/>
        </p:nvSpPr>
        <p:spPr>
          <a:xfrm rot="19173579">
            <a:off x="2731798" y="4871144"/>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ounded Rectangle 7">
            <a:extLst>
              <a:ext uri="{FF2B5EF4-FFF2-40B4-BE49-F238E27FC236}">
                <a16:creationId xmlns:a16="http://schemas.microsoft.com/office/drawing/2014/main" id="{841F5B09-0AD9-4D6B-BA99-7131E1634C88}"/>
              </a:ext>
            </a:extLst>
          </p:cNvPr>
          <p:cNvSpPr/>
          <p:nvPr/>
        </p:nvSpPr>
        <p:spPr>
          <a:xfrm>
            <a:off x="3267892" y="5988457"/>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6">
            <a:extLst>
              <a:ext uri="{FF2B5EF4-FFF2-40B4-BE49-F238E27FC236}">
                <a16:creationId xmlns:a16="http://schemas.microsoft.com/office/drawing/2014/main" id="{3951E49B-9239-41F8-9030-160F2A68DBC9}"/>
              </a:ext>
            </a:extLst>
          </p:cNvPr>
          <p:cNvSpPr/>
          <p:nvPr/>
        </p:nvSpPr>
        <p:spPr>
          <a:xfrm rot="20332757">
            <a:off x="5230127" y="357455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ounded Rectangle 8">
            <a:extLst>
              <a:ext uri="{FF2B5EF4-FFF2-40B4-BE49-F238E27FC236}">
                <a16:creationId xmlns:a16="http://schemas.microsoft.com/office/drawing/2014/main" id="{833504AF-2F03-4B86-BBA3-326C50507EFB}"/>
              </a:ext>
            </a:extLst>
          </p:cNvPr>
          <p:cNvSpPr/>
          <p:nvPr/>
        </p:nvSpPr>
        <p:spPr>
          <a:xfrm rot="20500709">
            <a:off x="5502320" y="4083322"/>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4EE0E54-D858-42A1-A267-0EB36137600F}"/>
                  </a:ext>
                </a:extLst>
              </p:cNvPr>
              <p:cNvSpPr txBox="1"/>
              <p:nvPr/>
            </p:nvSpPr>
            <p:spPr>
              <a:xfrm>
                <a:off x="4396734" y="5680249"/>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19" name="TextBox 18">
                <a:extLst>
                  <a:ext uri="{FF2B5EF4-FFF2-40B4-BE49-F238E27FC236}">
                    <a16:creationId xmlns:a16="http://schemas.microsoft.com/office/drawing/2014/main" id="{74EE0E54-D858-42A1-A267-0EB36137600F}"/>
                  </a:ext>
                </a:extLst>
              </p:cNvPr>
              <p:cNvSpPr txBox="1">
                <a:spLocks noRot="1" noChangeAspect="1" noMove="1" noResize="1" noEditPoints="1" noAdjustHandles="1" noChangeArrowheads="1" noChangeShapeType="1" noTextEdit="1"/>
              </p:cNvSpPr>
              <p:nvPr/>
            </p:nvSpPr>
            <p:spPr>
              <a:xfrm>
                <a:off x="4396734" y="5680249"/>
                <a:ext cx="198772" cy="307777"/>
              </a:xfrm>
              <a:prstGeom prst="rect">
                <a:avLst/>
              </a:prstGeom>
              <a:blipFill>
                <a:blip r:embed="rId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9D37CF-1D8B-482E-8084-8E325C58BA83}"/>
                  </a:ext>
                </a:extLst>
              </p:cNvPr>
              <p:cNvSpPr txBox="1"/>
              <p:nvPr/>
            </p:nvSpPr>
            <p:spPr>
              <a:xfrm>
                <a:off x="8443907" y="3511920"/>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449D37CF-1D8B-482E-8084-8E325C58BA83}"/>
                  </a:ext>
                </a:extLst>
              </p:cNvPr>
              <p:cNvSpPr txBox="1">
                <a:spLocks noRot="1" noChangeAspect="1" noMove="1" noResize="1" noEditPoints="1" noAdjustHandles="1" noChangeArrowheads="1" noChangeShapeType="1" noTextEdit="1"/>
              </p:cNvSpPr>
              <p:nvPr/>
            </p:nvSpPr>
            <p:spPr>
              <a:xfrm>
                <a:off x="8443907" y="3511920"/>
                <a:ext cx="237950" cy="307777"/>
              </a:xfrm>
              <a:prstGeom prst="rect">
                <a:avLst/>
              </a:prstGeom>
              <a:blipFill>
                <a:blip r:embed="rId3"/>
                <a:stretch>
                  <a:fillRect l="-35897" r="-38462" b="-31373"/>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7ECCCCBB-5987-4DEA-A94A-03C57B137BAD}"/>
              </a:ext>
            </a:extLst>
          </p:cNvPr>
          <p:cNvCxnSpPr/>
          <p:nvPr/>
        </p:nvCxnSpPr>
        <p:spPr>
          <a:xfrm>
            <a:off x="3645207" y="6079262"/>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8E0279CB-01E0-4671-B281-8878CC383247}"/>
              </a:ext>
            </a:extLst>
          </p:cNvPr>
          <p:cNvSpPr/>
          <p:nvPr/>
        </p:nvSpPr>
        <p:spPr>
          <a:xfrm>
            <a:off x="2441208" y="5147929"/>
            <a:ext cx="1828800" cy="1828800"/>
          </a:xfrm>
          <a:prstGeom prst="arc">
            <a:avLst>
              <a:gd name="adj1" fmla="val 19152948"/>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42992CA4-DE76-43BD-B1DE-348164DE5E89}"/>
              </a:ext>
            </a:extLst>
          </p:cNvPr>
          <p:cNvSpPr txBox="1"/>
          <p:nvPr/>
        </p:nvSpPr>
        <p:spPr>
          <a:xfrm>
            <a:off x="3196750" y="6278036"/>
            <a:ext cx="317716" cy="369332"/>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02EF1999-6A6D-4B98-9DFA-95A77EF09092}"/>
              </a:ext>
            </a:extLst>
          </p:cNvPr>
          <p:cNvSpPr txBox="1"/>
          <p:nvPr/>
        </p:nvSpPr>
        <p:spPr>
          <a:xfrm>
            <a:off x="5487823" y="4544484"/>
            <a:ext cx="309700" cy="369332"/>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D6D45D84-BF29-450C-84C9-6541C4105A32}"/>
              </a:ext>
            </a:extLst>
          </p:cNvPr>
          <p:cNvSpPr txBox="1"/>
          <p:nvPr/>
        </p:nvSpPr>
        <p:spPr>
          <a:xfrm>
            <a:off x="7801915" y="3516868"/>
            <a:ext cx="308098" cy="369332"/>
          </a:xfrm>
          <a:prstGeom prst="rect">
            <a:avLst/>
          </a:prstGeom>
          <a:noFill/>
        </p:spPr>
        <p:txBody>
          <a:bodyPr wrap="none" rtlCol="0">
            <a:spAutoFit/>
          </a:bodyPr>
          <a:lstStyle/>
          <a:p>
            <a:r>
              <a:rPr lang="en-US" dirty="0"/>
              <a:t>C</a:t>
            </a:r>
          </a:p>
        </p:txBody>
      </p:sp>
      <p:cxnSp>
        <p:nvCxnSpPr>
          <p:cNvPr id="28" name="Straight Arrow Connector 27">
            <a:extLst>
              <a:ext uri="{FF2B5EF4-FFF2-40B4-BE49-F238E27FC236}">
                <a16:creationId xmlns:a16="http://schemas.microsoft.com/office/drawing/2014/main" id="{C6C8EDD8-BA9A-48EB-8519-BAA7A9951E3B}"/>
              </a:ext>
            </a:extLst>
          </p:cNvPr>
          <p:cNvCxnSpPr>
            <a:cxnSpLocks/>
          </p:cNvCxnSpPr>
          <p:nvPr/>
        </p:nvCxnSpPr>
        <p:spPr>
          <a:xfrm>
            <a:off x="3431125" y="6074731"/>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AF7854AA-66C1-4432-B2EF-A07E06A4A189}"/>
              </a:ext>
            </a:extLst>
          </p:cNvPr>
          <p:cNvSpPr txBox="1"/>
          <p:nvPr/>
        </p:nvSpPr>
        <p:spPr>
          <a:xfrm>
            <a:off x="2944402" y="4802913"/>
            <a:ext cx="549989" cy="376469"/>
          </a:xfrm>
          <a:prstGeom prst="rect">
            <a:avLst/>
          </a:prstGeom>
          <a:noFill/>
        </p:spPr>
        <p:txBody>
          <a:bodyPr wrap="square" rtlCol="0">
            <a:spAutoFit/>
          </a:bodyPr>
          <a:lstStyle/>
          <a:p>
            <a:r>
              <a:rPr lang="en-US" dirty="0"/>
              <a:t>y</a:t>
            </a:r>
          </a:p>
        </p:txBody>
      </p:sp>
      <p:sp>
        <p:nvSpPr>
          <p:cNvPr id="30" name="TextBox 29">
            <a:extLst>
              <a:ext uri="{FF2B5EF4-FFF2-40B4-BE49-F238E27FC236}">
                <a16:creationId xmlns:a16="http://schemas.microsoft.com/office/drawing/2014/main" id="{9E6393B3-FA0C-4782-89D3-759A35A860F0}"/>
              </a:ext>
            </a:extLst>
          </p:cNvPr>
          <p:cNvSpPr txBox="1"/>
          <p:nvPr/>
        </p:nvSpPr>
        <p:spPr>
          <a:xfrm>
            <a:off x="5525822" y="5874094"/>
            <a:ext cx="540831" cy="376469"/>
          </a:xfrm>
          <a:prstGeom prst="rect">
            <a:avLst/>
          </a:prstGeom>
          <a:noFill/>
        </p:spPr>
        <p:txBody>
          <a:bodyPr wrap="square" rtlCol="0">
            <a:spAutoFit/>
          </a:bodyPr>
          <a:lstStyle/>
          <a:p>
            <a:r>
              <a:rPr lang="en-US" dirty="0"/>
              <a:t>x</a:t>
            </a:r>
          </a:p>
        </p:txBody>
      </p:sp>
      <p:cxnSp>
        <p:nvCxnSpPr>
          <p:cNvPr id="31" name="Straight Arrow Connector 30">
            <a:extLst>
              <a:ext uri="{FF2B5EF4-FFF2-40B4-BE49-F238E27FC236}">
                <a16:creationId xmlns:a16="http://schemas.microsoft.com/office/drawing/2014/main" id="{816BBA12-AB0D-49A5-9A18-D1264E7096F2}"/>
              </a:ext>
            </a:extLst>
          </p:cNvPr>
          <p:cNvCxnSpPr>
            <a:cxnSpLocks/>
          </p:cNvCxnSpPr>
          <p:nvPr/>
        </p:nvCxnSpPr>
        <p:spPr>
          <a:xfrm flipV="1">
            <a:off x="3369271" y="4913816"/>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41" name="Group 40">
            <a:extLst>
              <a:ext uri="{FF2B5EF4-FFF2-40B4-BE49-F238E27FC236}">
                <a16:creationId xmlns:a16="http://schemas.microsoft.com/office/drawing/2014/main" id="{901D3B1C-781A-458F-A7EE-316ABB04B806}"/>
              </a:ext>
            </a:extLst>
          </p:cNvPr>
          <p:cNvGrpSpPr/>
          <p:nvPr/>
        </p:nvGrpSpPr>
        <p:grpSpPr>
          <a:xfrm rot="19149344">
            <a:off x="4870962" y="2590987"/>
            <a:ext cx="1608400" cy="1523745"/>
            <a:chOff x="186784" y="3402807"/>
            <a:chExt cx="1608400" cy="1523745"/>
          </a:xfrm>
        </p:grpSpPr>
        <p:cxnSp>
          <p:nvCxnSpPr>
            <p:cNvPr id="32" name="Straight Arrow Connector 31">
              <a:extLst>
                <a:ext uri="{FF2B5EF4-FFF2-40B4-BE49-F238E27FC236}">
                  <a16:creationId xmlns:a16="http://schemas.microsoft.com/office/drawing/2014/main" id="{261FD12D-861D-4346-9820-7F7C002472C7}"/>
                </a:ext>
              </a:extLst>
            </p:cNvPr>
            <p:cNvCxnSpPr>
              <a:cxnSpLocks/>
            </p:cNvCxnSpPr>
            <p:nvPr/>
          </p:nvCxnSpPr>
          <p:spPr>
            <a:xfrm>
              <a:off x="386080" y="4739723"/>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EE6DAC27-DC78-4CEF-96BE-56D593955C9E}"/>
                </a:ext>
              </a:extLst>
            </p:cNvPr>
            <p:cNvCxnSpPr>
              <a:cxnSpLocks/>
            </p:cNvCxnSpPr>
            <p:nvPr/>
          </p:nvCxnSpPr>
          <p:spPr>
            <a:xfrm flipV="1">
              <a:off x="395346" y="3896761"/>
              <a:ext cx="0" cy="8173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45D8274-EF0B-4BF6-828F-A9B3C235F786}"/>
                    </a:ext>
                  </a:extLst>
                </p:cNvPr>
                <p:cNvSpPr txBox="1"/>
                <p:nvPr/>
              </p:nvSpPr>
              <p:spPr>
                <a:xfrm>
                  <a:off x="1254353" y="455722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r>
                              <a:rPr lang="en-US" b="0" i="1" smtClean="0">
                                <a:latin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445D8274-EF0B-4BF6-828F-A9B3C235F786}"/>
                    </a:ext>
                  </a:extLst>
                </p:cNvPr>
                <p:cNvSpPr txBox="1">
                  <a:spLocks noRot="1" noChangeAspect="1" noMove="1" noResize="1" noEditPoints="1" noAdjustHandles="1" noChangeArrowheads="1" noChangeShapeType="1" noTextEdit="1"/>
                </p:cNvSpPr>
                <p:nvPr/>
              </p:nvSpPr>
              <p:spPr>
                <a:xfrm>
                  <a:off x="1254353" y="4557220"/>
                  <a:ext cx="540831" cy="369332"/>
                </a:xfrm>
                <a:prstGeom prst="rect">
                  <a:avLst/>
                </a:prstGeom>
                <a:blipFill>
                  <a:blip r:embed="rId4"/>
                  <a:stretch>
                    <a:fillRect t="-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C564CAC-B3B7-444D-A1C5-6EFE352C5103}"/>
                    </a:ext>
                  </a:extLst>
                </p:cNvPr>
                <p:cNvSpPr txBox="1"/>
                <p:nvPr/>
              </p:nvSpPr>
              <p:spPr>
                <a:xfrm>
                  <a:off x="186784" y="3402807"/>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1</m:t>
                            </m:r>
                          </m:sub>
                        </m:sSub>
                      </m:oMath>
                    </m:oMathPara>
                  </a14:m>
                  <a:endParaRPr lang="en-US" dirty="0"/>
                </a:p>
              </p:txBody>
            </p:sp>
          </mc:Choice>
          <mc:Fallback xmlns="">
            <p:sp>
              <p:nvSpPr>
                <p:cNvPr id="40" name="TextBox 39">
                  <a:extLst>
                    <a:ext uri="{FF2B5EF4-FFF2-40B4-BE49-F238E27FC236}">
                      <a16:creationId xmlns:a16="http://schemas.microsoft.com/office/drawing/2014/main" id="{5C564CAC-B3B7-444D-A1C5-6EFE352C5103}"/>
                    </a:ext>
                  </a:extLst>
                </p:cNvPr>
                <p:cNvSpPr txBox="1">
                  <a:spLocks noRot="1" noChangeAspect="1" noMove="1" noResize="1" noEditPoints="1" noAdjustHandles="1" noChangeArrowheads="1" noChangeShapeType="1" noTextEdit="1"/>
                </p:cNvSpPr>
                <p:nvPr/>
              </p:nvSpPr>
              <p:spPr>
                <a:xfrm>
                  <a:off x="186784" y="3402807"/>
                  <a:ext cx="540831" cy="369332"/>
                </a:xfrm>
                <a:prstGeom prst="rect">
                  <a:avLst/>
                </a:prstGeom>
                <a:blipFill>
                  <a:blip r:embed="rId5"/>
                  <a:stretch>
                    <a:fillRect t="-5714"/>
                  </a:stretch>
                </a:blipFill>
              </p:spPr>
              <p:txBody>
                <a:bodyPr/>
                <a:lstStyle/>
                <a:p>
                  <a:r>
                    <a:rPr lang="en-US">
                      <a:noFill/>
                    </a:rPr>
                    <a:t> </a:t>
                  </a:r>
                </a:p>
              </p:txBody>
            </p:sp>
          </mc:Fallback>
        </mc:AlternateContent>
      </p:grpSp>
      <p:grpSp>
        <p:nvGrpSpPr>
          <p:cNvPr id="42" name="Group 41">
            <a:extLst>
              <a:ext uri="{FF2B5EF4-FFF2-40B4-BE49-F238E27FC236}">
                <a16:creationId xmlns:a16="http://schemas.microsoft.com/office/drawing/2014/main" id="{EF754F1F-ABFF-40DF-9521-CC7868B583E4}"/>
              </a:ext>
            </a:extLst>
          </p:cNvPr>
          <p:cNvGrpSpPr/>
          <p:nvPr/>
        </p:nvGrpSpPr>
        <p:grpSpPr>
          <a:xfrm rot="20399898">
            <a:off x="7191430" y="1874254"/>
            <a:ext cx="1608400" cy="1523745"/>
            <a:chOff x="186784" y="3402807"/>
            <a:chExt cx="1608400" cy="1523745"/>
          </a:xfrm>
        </p:grpSpPr>
        <p:cxnSp>
          <p:nvCxnSpPr>
            <p:cNvPr id="43" name="Straight Arrow Connector 42">
              <a:extLst>
                <a:ext uri="{FF2B5EF4-FFF2-40B4-BE49-F238E27FC236}">
                  <a16:creationId xmlns:a16="http://schemas.microsoft.com/office/drawing/2014/main" id="{58E99013-874A-4ADA-8DDB-EB1719E67DEE}"/>
                </a:ext>
              </a:extLst>
            </p:cNvPr>
            <p:cNvCxnSpPr>
              <a:cxnSpLocks/>
            </p:cNvCxnSpPr>
            <p:nvPr/>
          </p:nvCxnSpPr>
          <p:spPr>
            <a:xfrm>
              <a:off x="386080" y="4739723"/>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EC399759-701F-48A4-BB82-605F78FA7464}"/>
                </a:ext>
              </a:extLst>
            </p:cNvPr>
            <p:cNvCxnSpPr>
              <a:cxnSpLocks/>
            </p:cNvCxnSpPr>
            <p:nvPr/>
          </p:nvCxnSpPr>
          <p:spPr>
            <a:xfrm flipV="1">
              <a:off x="395346" y="3896761"/>
              <a:ext cx="0" cy="8173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2A8CA63-4482-4074-856E-7B49D9C61030}"/>
                    </a:ext>
                  </a:extLst>
                </p:cNvPr>
                <p:cNvSpPr txBox="1"/>
                <p:nvPr/>
              </p:nvSpPr>
              <p:spPr>
                <a:xfrm>
                  <a:off x="1254353" y="455722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r>
                              <a:rPr lang="en-US" b="0" i="1" smtClean="0">
                                <a:latin typeface="Cambria Math" panose="02040503050406030204" pitchFamily="18" charset="0"/>
                              </a:rPr>
                              <m:t>2</m:t>
                            </m:r>
                          </m:sub>
                        </m:sSub>
                      </m:oMath>
                    </m:oMathPara>
                  </a14:m>
                  <a:endParaRPr lang="en-US" dirty="0"/>
                </a:p>
              </p:txBody>
            </p:sp>
          </mc:Choice>
          <mc:Fallback xmlns="">
            <p:sp>
              <p:nvSpPr>
                <p:cNvPr id="45" name="TextBox 44">
                  <a:extLst>
                    <a:ext uri="{FF2B5EF4-FFF2-40B4-BE49-F238E27FC236}">
                      <a16:creationId xmlns:a16="http://schemas.microsoft.com/office/drawing/2014/main" id="{22A8CA63-4482-4074-856E-7B49D9C61030}"/>
                    </a:ext>
                  </a:extLst>
                </p:cNvPr>
                <p:cNvSpPr txBox="1">
                  <a:spLocks noRot="1" noChangeAspect="1" noMove="1" noResize="1" noEditPoints="1" noAdjustHandles="1" noChangeArrowheads="1" noChangeShapeType="1" noTextEdit="1"/>
                </p:cNvSpPr>
                <p:nvPr/>
              </p:nvSpPr>
              <p:spPr>
                <a:xfrm>
                  <a:off x="1254353" y="4557220"/>
                  <a:ext cx="540831" cy="369332"/>
                </a:xfrm>
                <a:prstGeom prst="rect">
                  <a:avLst/>
                </a:prstGeom>
                <a:blipFill>
                  <a:blip r:embed="rId6"/>
                  <a:stretch>
                    <a:fillRect t="-5618" r="-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6F51217-9C16-475A-9931-1BB20F5659B6}"/>
                    </a:ext>
                  </a:extLst>
                </p:cNvPr>
                <p:cNvSpPr txBox="1"/>
                <p:nvPr/>
              </p:nvSpPr>
              <p:spPr>
                <a:xfrm>
                  <a:off x="186784" y="3402807"/>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46" name="TextBox 45">
                  <a:extLst>
                    <a:ext uri="{FF2B5EF4-FFF2-40B4-BE49-F238E27FC236}">
                      <a16:creationId xmlns:a16="http://schemas.microsoft.com/office/drawing/2014/main" id="{C6F51217-9C16-475A-9931-1BB20F5659B6}"/>
                    </a:ext>
                  </a:extLst>
                </p:cNvPr>
                <p:cNvSpPr txBox="1">
                  <a:spLocks noRot="1" noChangeAspect="1" noMove="1" noResize="1" noEditPoints="1" noAdjustHandles="1" noChangeArrowheads="1" noChangeShapeType="1" noTextEdit="1"/>
                </p:cNvSpPr>
                <p:nvPr/>
              </p:nvSpPr>
              <p:spPr>
                <a:xfrm>
                  <a:off x="186784" y="3402807"/>
                  <a:ext cx="540831" cy="369332"/>
                </a:xfrm>
                <a:prstGeom prst="rect">
                  <a:avLst/>
                </a:prstGeom>
                <a:blipFill>
                  <a:blip r:embed="rId7"/>
                  <a:stretch>
                    <a:fillRect t="-5618"/>
                  </a:stretch>
                </a:blipFill>
              </p:spPr>
              <p:txBody>
                <a:bodyPr/>
                <a:lstStyle/>
                <a:p>
                  <a:r>
                    <a:rPr lang="en-US">
                      <a:noFill/>
                    </a:rPr>
                    <a:t> </a:t>
                  </a:r>
                </a:p>
              </p:txBody>
            </p:sp>
          </mc:Fallback>
        </mc:AlternateContent>
      </p:grpSp>
      <p:cxnSp>
        <p:nvCxnSpPr>
          <p:cNvPr id="48" name="Straight Connector 47">
            <a:extLst>
              <a:ext uri="{FF2B5EF4-FFF2-40B4-BE49-F238E27FC236}">
                <a16:creationId xmlns:a16="http://schemas.microsoft.com/office/drawing/2014/main" id="{96A8D646-4E29-4511-91C4-F64B3854BFCA}"/>
              </a:ext>
            </a:extLst>
          </p:cNvPr>
          <p:cNvCxnSpPr>
            <a:cxnSpLocks/>
          </p:cNvCxnSpPr>
          <p:nvPr/>
        </p:nvCxnSpPr>
        <p:spPr>
          <a:xfrm flipV="1">
            <a:off x="3321256" y="3756337"/>
            <a:ext cx="2766415" cy="235074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76AE316-14B0-45A3-8DF4-8571C95ACC22}"/>
                  </a:ext>
                </a:extLst>
              </p:cNvPr>
              <p:cNvSpPr txBox="1"/>
              <p:nvPr/>
            </p:nvSpPr>
            <p:spPr>
              <a:xfrm>
                <a:off x="6109250" y="3833226"/>
                <a:ext cx="13942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51" name="TextBox 50">
                <a:extLst>
                  <a:ext uri="{FF2B5EF4-FFF2-40B4-BE49-F238E27FC236}">
                    <a16:creationId xmlns:a16="http://schemas.microsoft.com/office/drawing/2014/main" id="{B76AE316-14B0-45A3-8DF4-8571C95ACC22}"/>
                  </a:ext>
                </a:extLst>
              </p:cNvPr>
              <p:cNvSpPr txBox="1">
                <a:spLocks noRot="1" noChangeAspect="1" noMove="1" noResize="1" noEditPoints="1" noAdjustHandles="1" noChangeArrowheads="1" noChangeShapeType="1" noTextEdit="1"/>
              </p:cNvSpPr>
              <p:nvPr/>
            </p:nvSpPr>
            <p:spPr>
              <a:xfrm>
                <a:off x="6109250" y="3833226"/>
                <a:ext cx="139428" cy="307777"/>
              </a:xfrm>
              <a:prstGeom prst="rect">
                <a:avLst/>
              </a:prstGeom>
              <a:blipFill>
                <a:blip r:embed="rId8"/>
                <a:stretch>
                  <a:fillRect l="-65217" r="-65217" b="-8000"/>
                </a:stretch>
              </a:blipFill>
            </p:spPr>
            <p:txBody>
              <a:bodyPr/>
              <a:lstStyle/>
              <a:p>
                <a:r>
                  <a:rPr lang="en-US">
                    <a:noFill/>
                  </a:rPr>
                  <a:t> </a:t>
                </a:r>
              </a:p>
            </p:txBody>
          </p:sp>
        </mc:Fallback>
      </mc:AlternateContent>
      <p:sp>
        <p:nvSpPr>
          <p:cNvPr id="52" name="Arc 51">
            <a:extLst>
              <a:ext uri="{FF2B5EF4-FFF2-40B4-BE49-F238E27FC236}">
                <a16:creationId xmlns:a16="http://schemas.microsoft.com/office/drawing/2014/main" id="{37AD79D1-1D45-48B2-83F5-39C667AE1A33}"/>
              </a:ext>
            </a:extLst>
          </p:cNvPr>
          <p:cNvSpPr/>
          <p:nvPr/>
        </p:nvSpPr>
        <p:spPr>
          <a:xfrm>
            <a:off x="5149135" y="3733673"/>
            <a:ext cx="914400" cy="914400"/>
          </a:xfrm>
          <a:prstGeom prst="arc">
            <a:avLst>
              <a:gd name="adj1" fmla="val 19152948"/>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0EFB812D-2F44-40DD-9C0B-AE5D7BDA95D8}"/>
              </a:ext>
            </a:extLst>
          </p:cNvPr>
          <p:cNvCxnSpPr>
            <a:cxnSpLocks/>
          </p:cNvCxnSpPr>
          <p:nvPr/>
        </p:nvCxnSpPr>
        <p:spPr>
          <a:xfrm>
            <a:off x="5629944" y="4190206"/>
            <a:ext cx="2980656" cy="6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A597345A-8C2A-49A2-A818-F75331A44834}"/>
              </a:ext>
            </a:extLst>
          </p:cNvPr>
          <p:cNvCxnSpPr>
            <a:cxnSpLocks/>
          </p:cNvCxnSpPr>
          <p:nvPr/>
        </p:nvCxnSpPr>
        <p:spPr>
          <a:xfrm flipV="1">
            <a:off x="6451388" y="3310220"/>
            <a:ext cx="1355360" cy="50268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Arc 59">
            <a:extLst>
              <a:ext uri="{FF2B5EF4-FFF2-40B4-BE49-F238E27FC236}">
                <a16:creationId xmlns:a16="http://schemas.microsoft.com/office/drawing/2014/main" id="{650AF630-CEB5-4189-8840-0C2792CE1FD3}"/>
              </a:ext>
            </a:extLst>
          </p:cNvPr>
          <p:cNvSpPr/>
          <p:nvPr/>
        </p:nvSpPr>
        <p:spPr>
          <a:xfrm>
            <a:off x="2819400" y="1447800"/>
            <a:ext cx="5486400" cy="5486400"/>
          </a:xfrm>
          <a:prstGeom prst="arc">
            <a:avLst>
              <a:gd name="adj1" fmla="val 20377700"/>
              <a:gd name="adj2" fmla="val 215931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4952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 (Velocity)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648199"/>
              </a:xfrm>
            </p:spPr>
            <p:txBody>
              <a:bodyPr>
                <a:normAutofit fontScale="85000" lnSpcReduction="10000"/>
              </a:bodyPr>
              <a:lstStyle/>
              <a:p>
                <a:r>
                  <a:rPr lang="en-US" dirty="0"/>
                  <a:t>As stated earlier, the goal in relative motion analysis is usually to break the complex motion of a point down into a series of simple rotations and/or simple translations.</a:t>
                </a:r>
              </a:p>
              <a:p>
                <a:r>
                  <a:rPr lang="en-US" dirty="0"/>
                  <a:t>Starting with velocity of a point in polar coordinates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d>
                        <m:dPr>
                          <m:ctrlPr>
                            <a:rPr lang="en-US" i="1">
                              <a:latin typeface="Cambria Math" panose="02040503050406030204" pitchFamily="18" charset="0"/>
                            </a:rPr>
                          </m:ctrlPr>
                        </m:dPr>
                        <m:e>
                          <m:r>
                            <m:rPr>
                              <m:sty m:val="p"/>
                            </m:rPr>
                            <a:rPr lang="en-US">
                              <a:latin typeface="Cambria Math"/>
                            </a:rPr>
                            <m:t>t</m:t>
                          </m:r>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a:rPr>
                            <m:t>r</m:t>
                          </m:r>
                        </m:e>
                      </m:acc>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0" i="1" smtClean="0">
                          <a:latin typeface="Cambria Math" panose="02040503050406030204" pitchFamily="18" charset="0"/>
                        </a:rPr>
                        <m:t>+</m:t>
                      </m:r>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just have rotation, we are left with…</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𝑣</m:t>
                      </m:r>
                      <m:d>
                        <m:dPr>
                          <m:ctrlPr>
                            <a:rPr lang="en-US" i="1">
                              <a:latin typeface="Cambria Math" panose="02040503050406030204" pitchFamily="18" charset="0"/>
                            </a:rPr>
                          </m:ctrlPr>
                        </m:dPr>
                        <m:e>
                          <m:r>
                            <m:rPr>
                              <m:sty m:val="p"/>
                            </m:rPr>
                            <a:rPr lang="en-US">
                              <a:latin typeface="Cambria Math"/>
                            </a:rPr>
                            <m:t>t</m:t>
                          </m:r>
                        </m:e>
                      </m:d>
                      <m:r>
                        <a:rPr lang="en-US" i="1">
                          <a:latin typeface="Cambria Math" panose="02040503050406030204" pitchFamily="18" charset="0"/>
                        </a:rPr>
                        <m:t>=</m:t>
                      </m:r>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just have extension along a fixed axis we have…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𝑣</m:t>
                      </m:r>
                      <m:d>
                        <m:dPr>
                          <m:ctrlPr>
                            <a:rPr lang="en-US" i="1">
                              <a:latin typeface="Cambria Math" panose="02040503050406030204" pitchFamily="18" charset="0"/>
                            </a:rPr>
                          </m:ctrlPr>
                        </m:dPr>
                        <m:e>
                          <m:r>
                            <m:rPr>
                              <m:sty m:val="p"/>
                            </m:rPr>
                            <a:rPr lang="en-US">
                              <a:latin typeface="Cambria Math"/>
                            </a:rPr>
                            <m:t>t</m:t>
                          </m:r>
                        </m:e>
                      </m:d>
                      <m:r>
                        <a:rPr lang="en-US" i="1">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a:rPr>
                            <m:t>r</m:t>
                          </m:r>
                        </m:e>
                      </m:acc>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648199"/>
              </a:xfrm>
              <a:blipFill>
                <a:blip r:embed="rId2"/>
                <a:stretch>
                  <a:fillRect l="-1259" t="-21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spTree>
    <p:extLst>
      <p:ext uri="{BB962C8B-B14F-4D97-AF65-F5344CB8AC3E}">
        <p14:creationId xmlns:p14="http://schemas.microsoft.com/office/powerpoint/2010/main" val="495983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Relative Motion Analysis (Acceleration)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If we look at the acceleration of a point in polar coordinates we have the equation...</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a:rPr>
                            <m:t>t</m:t>
                          </m:r>
                        </m:e>
                      </m:d>
                      <m:r>
                        <a:rPr lang="en-US">
                          <a:latin typeface="Cambria Math"/>
                        </a:rPr>
                        <m:t>=  </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a:rPr>
                                <m:t>r</m:t>
                              </m:r>
                            </m:e>
                          </m:acc>
                          <m:r>
                            <a:rPr lang="en-US">
                              <a:latin typeface="Cambria Math"/>
                            </a:rPr>
                            <m:t>−</m:t>
                          </m:r>
                          <m:r>
                            <m:rPr>
                              <m:sty m:val="p"/>
                            </m:rPr>
                            <a:rPr lang="en-US">
                              <a:latin typeface="Cambria Math"/>
                            </a:rPr>
                            <m:t>r</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1">
                          <a:latin typeface="Cambria Math"/>
                        </a:rPr>
                        <m:t>+</m:t>
                      </m:r>
                      <m:d>
                        <m:dPr>
                          <m:ctrlPr>
                            <a:rPr lang="en-US" b="1" i="1">
                              <a:latin typeface="Cambria Math" panose="02040503050406030204" pitchFamily="18" charset="0"/>
                            </a:rPr>
                          </m:ctrlPr>
                        </m:dPr>
                        <m:e>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b="1">
                              <a:latin typeface="Cambria Math"/>
                              <a:ea typeface="Cambria Math"/>
                            </a:rPr>
                            <m:t>+</m:t>
                          </m:r>
                          <m:r>
                            <a:rPr lang="en-US" b="0" i="1">
                              <a:latin typeface="Cambria Math"/>
                              <a:ea typeface="Cambria Math"/>
                            </a:rPr>
                            <m:t>2</m:t>
                          </m:r>
                          <m:acc>
                            <m:accPr>
                              <m:chr m:val="̇"/>
                              <m:ctrlPr>
                                <a:rPr lang="en-US" b="1" i="1">
                                  <a:latin typeface="Cambria Math" panose="02040503050406030204" pitchFamily="18" charset="0"/>
                                </a:rPr>
                              </m:ctrlPr>
                            </m:accPr>
                            <m:e>
                              <m:r>
                                <m:rPr>
                                  <m:sty m:val="p"/>
                                </m:rPr>
                                <a:rPr lang="en-US">
                                  <a:latin typeface="Cambria Math"/>
                                </a:rPr>
                                <m:t>r</m:t>
                              </m:r>
                            </m:e>
                          </m:acc>
                          <m:acc>
                            <m:accPr>
                              <m:chr m:val="̇"/>
                              <m:ctrlPr>
                                <a:rPr lang="en-US" i="1">
                                  <a:latin typeface="Cambria Math" panose="02040503050406030204" pitchFamily="18" charset="0"/>
                                </a:rPr>
                              </m:ctrlPr>
                            </m:accPr>
                            <m:e>
                              <m:r>
                                <m:rPr>
                                  <m:sty m:val="p"/>
                                </m:rPr>
                                <a:rPr lang="en-US">
                                  <a:latin typeface="Cambria Math"/>
                                  <a:ea typeface="Cambria Math"/>
                                </a:rPr>
                                <m:t>θ</m:t>
                              </m:r>
                            </m:e>
                          </m:acc>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assume that we have a rigid body rotating about an axis, we can eliminate the variables that relate to the changes in r and we are left with...</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a:rPr>
                            <m:t>t</m:t>
                          </m:r>
                        </m:e>
                      </m:d>
                      <m:r>
                        <a:rPr lang="en-US">
                          <a:latin typeface="Cambria Math"/>
                        </a:rPr>
                        <m:t>=  </m:t>
                      </m:r>
                      <m:d>
                        <m:dPr>
                          <m:ctrlPr>
                            <a:rPr lang="en-US" i="1">
                              <a:latin typeface="Cambria Math" panose="02040503050406030204" pitchFamily="18" charset="0"/>
                            </a:rPr>
                          </m:ctrlPr>
                        </m:dPr>
                        <m:e>
                          <m:r>
                            <a:rPr lang="en-US" b="0" i="0" smtClean="0">
                              <a:latin typeface="Cambria Math"/>
                            </a:rPr>
                            <m:t>−</m:t>
                          </m:r>
                          <m:r>
                            <m:rPr>
                              <m:sty m:val="p"/>
                            </m:rPr>
                            <a:rPr lang="en-US">
                              <a:latin typeface="Cambria Math"/>
                            </a:rPr>
                            <m:t>r</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1">
                          <a:latin typeface="Cambria Math"/>
                        </a:rPr>
                        <m:t>+</m:t>
                      </m:r>
                      <m:d>
                        <m:dPr>
                          <m:ctrlPr>
                            <a:rPr lang="en-US" b="1" i="1">
                              <a:latin typeface="Cambria Math" panose="02040503050406030204" pitchFamily="18" charset="0"/>
                            </a:rPr>
                          </m:ctrlPr>
                        </m:dPr>
                        <m:e>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have a simple extension along a </a:t>
                </a:r>
                <a:r>
                  <a:rPr lang="en-US" u="sng" dirty="0"/>
                  <a:t>fixed</a:t>
                </a:r>
                <a:r>
                  <a:rPr lang="en-US" dirty="0"/>
                  <a:t> axis we are left with...</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a:rPr>
                            <m:t>t</m:t>
                          </m:r>
                        </m:e>
                      </m:d>
                      <m:r>
                        <a:rPr lang="en-US">
                          <a:latin typeface="Cambria Math"/>
                        </a:rPr>
                        <m:t>=  </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a:rPr>
                                <m:t>r</m:t>
                              </m:r>
                            </m:e>
                          </m:acc>
                        </m:e>
                      </m:d>
                      <m:r>
                        <a:rPr lang="en-US" b="0" i="1"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504" r="-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spTree>
    <p:extLst>
      <p:ext uri="{BB962C8B-B14F-4D97-AF65-F5344CB8AC3E}">
        <p14:creationId xmlns:p14="http://schemas.microsoft.com/office/powerpoint/2010/main" val="140557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5828-5A37-4505-A55A-A0F6506D1C19}"/>
              </a:ext>
            </a:extLst>
          </p:cNvPr>
          <p:cNvSpPr>
            <a:spLocks noGrp="1"/>
          </p:cNvSpPr>
          <p:nvPr>
            <p:ph type="title"/>
          </p:nvPr>
        </p:nvSpPr>
        <p:spPr/>
        <p:txBody>
          <a:bodyPr/>
          <a:lstStyle/>
          <a:p>
            <a:r>
              <a:rPr lang="en-US" dirty="0"/>
              <a:t>Relative Motion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1B5345-CE37-441A-AE52-A1D3CED61A87}"/>
                  </a:ext>
                </a:extLst>
              </p:cNvPr>
              <p:cNvSpPr>
                <a:spLocks noGrp="1"/>
              </p:cNvSpPr>
              <p:nvPr>
                <p:ph idx="1"/>
              </p:nvPr>
            </p:nvSpPr>
            <p:spPr>
              <a:xfrm>
                <a:off x="457200" y="4648200"/>
                <a:ext cx="8229600" cy="1477963"/>
              </a:xfrm>
            </p:spPr>
            <p:txBody>
              <a:bodyPr>
                <a:normAutofit fontScale="85000" lnSpcReduction="10000"/>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𝑐</m:t>
                          </m:r>
                        </m:sub>
                      </m:sSub>
                      <m:r>
                        <a:rPr lang="en-US" b="0" i="1" smtClean="0">
                          <a:latin typeface="Cambria Math" panose="02040503050406030204" pitchFamily="18" charset="0"/>
                        </a:rPr>
                        <m:t>=</m:t>
                      </m:r>
                      <m:r>
                        <a:rPr lang="en-US" b="0" i="0" smtClean="0">
                          <a:latin typeface="Cambria Math" panose="02040503050406030204" pitchFamily="18" charset="0"/>
                        </a:rPr>
                        <m:t>2</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+1.5</m:t>
                      </m:r>
                      <m:acc>
                        <m:accPr>
                          <m:chr m:val="̇"/>
                          <m:ctrlPr>
                            <a:rPr lang="en-US" i="1">
                              <a:latin typeface="Cambria Math" panose="02040503050406030204" pitchFamily="18" charset="0"/>
                            </a:rPr>
                          </m:ctrlPr>
                        </m:accPr>
                        <m:e>
                          <m:r>
                            <m:rPr>
                              <m:sty m:val="p"/>
                            </m:rPr>
                            <a:rPr lang="en-US">
                              <a:latin typeface="Cambria Math"/>
                              <a:ea typeface="Cambria Math"/>
                            </a:rPr>
                            <m:t>ϕ</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ea typeface="Cambria Math" panose="02040503050406030204" pitchFamily="18" charset="0"/>
                </a:endParaRPr>
              </a:p>
              <a:p>
                <a:pPr marL="0" indent="0" algn="ctr">
                  <a:buNone/>
                </a:pPr>
                <a:endParaRPr lang="en-US"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𝑎</m:t>
                              </m:r>
                            </m:e>
                          </m:acc>
                        </m:e>
                        <m:sub>
                          <m:r>
                            <a:rPr lang="en-US" i="1">
                              <a:latin typeface="Cambria Math" panose="02040503050406030204" pitchFamily="18" charset="0"/>
                            </a:rPr>
                            <m:t>𝑐</m:t>
                          </m:r>
                        </m:sub>
                      </m:sSub>
                      <m:r>
                        <a:rPr lang="en-US" i="1">
                          <a:latin typeface="Cambria Math" panose="02040503050406030204" pitchFamily="18" charset="0"/>
                        </a:rPr>
                        <m:t>=</m:t>
                      </m:r>
                      <m:r>
                        <a:rPr lang="en-US">
                          <a:latin typeface="Cambria Math"/>
                        </a:rPr>
                        <m:t>−</m:t>
                      </m:r>
                      <m:r>
                        <a:rPr lang="en-US" b="0" i="1" smtClean="0">
                          <a:latin typeface="Cambria Math" panose="02040503050406030204" pitchFamily="18" charset="0"/>
                        </a:rPr>
                        <m:t>2</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b="0" i="1" smtClean="0">
                              <a:latin typeface="Cambria Math" panose="02040503050406030204" pitchFamily="18" charset="0"/>
                            </a:rPr>
                            <m:t>𝑟</m:t>
                          </m:r>
                          <m:r>
                            <a:rPr lang="en-US" i="1">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m:t>
                      </m:r>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sub>
                      </m:sSub>
                      <m:r>
                        <a:rPr lang="en-US">
                          <a:latin typeface="Cambria Math"/>
                        </a:rPr>
                        <m:t>−</m:t>
                      </m:r>
                      <m:r>
                        <a:rPr lang="en-US" b="0" i="1" smtClean="0">
                          <a:latin typeface="Cambria Math" panose="02040503050406030204" pitchFamily="18" charset="0"/>
                        </a:rPr>
                        <m:t>1.5</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𝜙</m:t>
                              </m:r>
                            </m:e>
                          </m:acc>
                        </m:e>
                        <m:sup>
                          <m:r>
                            <a:rPr lang="en-US">
                              <a:latin typeface="Cambria Math"/>
                              <a:ea typeface="Cambria Math"/>
                            </a:rPr>
                            <m:t>2</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r>
                            <a:rPr lang="en-US" b="0" i="1" smtClean="0">
                              <a:latin typeface="Cambria Math" panose="02040503050406030204" pitchFamily="18" charset="0"/>
                            </a:rPr>
                            <m:t>2</m:t>
                          </m:r>
                        </m:sub>
                      </m:sSub>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1.5</m:t>
                      </m:r>
                      <m:acc>
                        <m:accPr>
                          <m:chr m:val="̈"/>
                          <m:ctrlPr>
                            <a:rPr lang="en-US" i="1">
                              <a:latin typeface="Cambria Math" panose="02040503050406030204" pitchFamily="18" charset="0"/>
                            </a:rPr>
                          </m:ctrlPr>
                        </m:accPr>
                        <m:e>
                          <m:r>
                            <m:rPr>
                              <m:sty m:val="p"/>
                            </m:rPr>
                            <a:rPr lang="en-US">
                              <a:latin typeface="Cambria Math"/>
                              <a:ea typeface="Cambria Math"/>
                            </a:rPr>
                            <m:t>ϕ</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ea typeface="Cambria Math" panose="02040503050406030204" pitchFamily="18"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C1B5345-CE37-441A-AE52-A1D3CED61A87}"/>
                  </a:ext>
                </a:extLst>
              </p:cNvPr>
              <p:cNvSpPr>
                <a:spLocks noGrp="1" noRot="1" noChangeAspect="1" noMove="1" noResize="1" noEditPoints="1" noAdjustHandles="1" noChangeArrowheads="1" noChangeShapeType="1" noTextEdit="1"/>
              </p:cNvSpPr>
              <p:nvPr>
                <p:ph idx="1"/>
              </p:nvPr>
            </p:nvSpPr>
            <p:spPr>
              <a:xfrm>
                <a:off x="457200" y="4648200"/>
                <a:ext cx="8229600" cy="1477963"/>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655ED9F-D7AD-49C4-BA89-BDC853C87842}"/>
              </a:ext>
            </a:extLst>
          </p:cNvPr>
          <p:cNvPicPr>
            <a:picLocks noChangeAspect="1"/>
          </p:cNvPicPr>
          <p:nvPr/>
        </p:nvPicPr>
        <p:blipFill>
          <a:blip r:embed="rId3"/>
          <a:stretch>
            <a:fillRect/>
          </a:stretch>
        </p:blipFill>
        <p:spPr>
          <a:xfrm>
            <a:off x="2514600" y="1219200"/>
            <a:ext cx="4713431" cy="3221943"/>
          </a:xfrm>
          <a:prstGeom prst="rect">
            <a:avLst/>
          </a:prstGeom>
        </p:spPr>
      </p:pic>
    </p:spTree>
    <p:extLst>
      <p:ext uri="{BB962C8B-B14F-4D97-AF65-F5344CB8AC3E}">
        <p14:creationId xmlns:p14="http://schemas.microsoft.com/office/powerpoint/2010/main" val="229218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1668</TotalTime>
  <Words>1177</Words>
  <Application>Microsoft Office PowerPoint</Application>
  <PresentationFormat>On-screen Show (4:3)</PresentationFormat>
  <Paragraphs>120</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MA_Template</vt:lpstr>
      <vt:lpstr>Relative Motion Analysis</vt:lpstr>
      <vt:lpstr>Planar Motion Analysis</vt:lpstr>
      <vt:lpstr>Absolute vs. Relative Analysis</vt:lpstr>
      <vt:lpstr>Relative Motion Analysis</vt:lpstr>
      <vt:lpstr>Relative Motion Analysis</vt:lpstr>
      <vt:lpstr>Multiple Coordinate Systems</vt:lpstr>
      <vt:lpstr>Relative Motion Analysis (Velocity)</vt:lpstr>
      <vt:lpstr>Relative Motion Analysis (Acceleration)</vt:lpstr>
      <vt:lpstr>Relative Motion Analysis</vt:lpstr>
      <vt:lpstr>Dealing with Multiple Coordinate Systems</vt:lpstr>
      <vt:lpstr>Relative Motion Analysis Process</vt:lpstr>
      <vt:lpstr>Thanks for Watching</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36</cp:revision>
  <dcterms:created xsi:type="dcterms:W3CDTF">2020-08-21T15:23:22Z</dcterms:created>
  <dcterms:modified xsi:type="dcterms:W3CDTF">2020-12-30T19:15:14Z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