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4"/>
  </p:notesMasterIdLst>
  <p:sldIdLst>
    <p:sldId id="256" r:id="rId5"/>
    <p:sldId id="263" r:id="rId6"/>
    <p:sldId id="283" r:id="rId7"/>
    <p:sldId id="274" r:id="rId8"/>
    <p:sldId id="285" r:id="rId9"/>
    <p:sldId id="282" r:id="rId10"/>
    <p:sldId id="287" r:id="rId11"/>
    <p:sldId id="271"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90" d="100"/>
          <a:sy n="90" d="100"/>
        </p:scale>
        <p:origin x="121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Kinetics in Fixed Axis Rotation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Newton’s Second Law and Kinetics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a:t>In kinetics, we can build directly on Newton’s second law which states that...</a:t>
                </a:r>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a:rPr>
                        <m:t>=</m:t>
                      </m:r>
                      <m:r>
                        <a:rPr lang="en-US" b="0" i="1" smtClean="0">
                          <a:latin typeface="Cambria Math"/>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b="1" dirty="0"/>
              </a:p>
              <a:p>
                <a:r>
                  <a:rPr lang="en-US" dirty="0"/>
                  <a:t>In </a:t>
                </a:r>
                <a:r>
                  <a:rPr lang="en-US" b="1" dirty="0"/>
                  <a:t>rigid body </a:t>
                </a:r>
                <a:r>
                  <a:rPr lang="en-US" dirty="0"/>
                  <a:t>kinetics, we can additionally apply the rotational version of Newton’s second law…</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𝑀</m:t>
                          </m:r>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𝛼</m:t>
                          </m:r>
                        </m:e>
                      </m:acc>
                    </m:oMath>
                  </m:oMathPara>
                </a14:m>
                <a:endParaRPr lang="en-US" dirty="0"/>
              </a:p>
              <a:p>
                <a:r>
                  <a:rPr lang="en-US" dirty="0"/>
                  <a:t>If we put known forces, moments, masses, mass moments of inertia and accelerations into these equations for a given system, we have the  </a:t>
                </a:r>
                <a:r>
                  <a:rPr lang="en-US" b="1" dirty="0"/>
                  <a:t>equations of motion </a:t>
                </a:r>
                <a:r>
                  <a:rPr lang="en-US" dirty="0"/>
                  <a:t>for that object.  </a:t>
                </a:r>
              </a:p>
              <a:p>
                <a:r>
                  <a:rPr lang="en-US" dirty="0"/>
                  <a:t>By solving these equations, we can find either the forces or moments given the accelerations, or the accelerations given the forces and moments.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37" t="-2561" r="-13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dirty="0"/>
          </a:p>
        </p:txBody>
      </p:sp>
    </p:spTree>
    <p:extLst>
      <p:ext uri="{BB962C8B-B14F-4D97-AF65-F5344CB8AC3E}">
        <p14:creationId xmlns:p14="http://schemas.microsoft.com/office/powerpoint/2010/main" val="414516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3DDD-F3EE-48A3-9DC0-B786CD622315}"/>
              </a:ext>
            </a:extLst>
          </p:cNvPr>
          <p:cNvSpPr>
            <a:spLocks noGrp="1"/>
          </p:cNvSpPr>
          <p:nvPr>
            <p:ph type="title"/>
          </p:nvPr>
        </p:nvSpPr>
        <p:spPr/>
        <p:txBody>
          <a:bodyPr>
            <a:normAutofit fontScale="90000"/>
          </a:bodyPr>
          <a:lstStyle/>
          <a:p>
            <a:r>
              <a:rPr lang="en-US" dirty="0"/>
              <a:t>Fixed Axis Rotation and the Mass Moment of Inertia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90CC87-1C81-4600-B095-F211CF6AEA67}"/>
                  </a:ext>
                </a:extLst>
              </p:cNvPr>
              <p:cNvSpPr>
                <a:spLocks noGrp="1"/>
              </p:cNvSpPr>
              <p:nvPr>
                <p:ph idx="1"/>
              </p:nvPr>
            </p:nvSpPr>
            <p:spPr>
              <a:xfrm>
                <a:off x="457200" y="1600199"/>
                <a:ext cx="8229600" cy="2782419"/>
              </a:xfrm>
            </p:spPr>
            <p:txBody>
              <a:bodyPr>
                <a:normAutofit fontScale="77500" lnSpcReduction="20000"/>
              </a:bodyPr>
              <a:lstStyle/>
              <a:p>
                <a:r>
                  <a:rPr lang="en-US" dirty="0"/>
                  <a:t>Despite its simplicity, fixed axis rotation very common in engineered systems.</a:t>
                </a:r>
              </a:p>
              <a:p>
                <a:r>
                  <a:rPr lang="en-US" dirty="0"/>
                  <a:t>Within the moment equation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𝑀</m:t>
                        </m:r>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𝛼</m:t>
                        </m:r>
                      </m:e>
                    </m:acc>
                  </m:oMath>
                </a14:m>
                <a:r>
                  <a:rPr lang="en-US" dirty="0"/>
                  <a:t>) the new term is the mass moment of inertia, where the mass moment of inertia represents an objects resistance to rotation about a given axis.</a:t>
                </a:r>
              </a:p>
              <a:p>
                <a:r>
                  <a:rPr lang="en-US" dirty="0"/>
                  <a:t>Details on how to calculate the mass moment of inertia are in Appendix 2</a:t>
                </a:r>
              </a:p>
            </p:txBody>
          </p:sp>
        </mc:Choice>
        <mc:Fallback>
          <p:sp>
            <p:nvSpPr>
              <p:cNvPr id="3" name="Content Placeholder 2">
                <a:extLst>
                  <a:ext uri="{FF2B5EF4-FFF2-40B4-BE49-F238E27FC236}">
                    <a16:creationId xmlns:a16="http://schemas.microsoft.com/office/drawing/2014/main" id="{8B90CC87-1C81-4600-B095-F211CF6AEA67}"/>
                  </a:ext>
                </a:extLst>
              </p:cNvPr>
              <p:cNvSpPr>
                <a:spLocks noGrp="1" noRot="1" noChangeAspect="1" noMove="1" noResize="1" noEditPoints="1" noAdjustHandles="1" noChangeArrowheads="1" noChangeShapeType="1" noTextEdit="1"/>
              </p:cNvSpPr>
              <p:nvPr>
                <p:ph idx="1"/>
              </p:nvPr>
            </p:nvSpPr>
            <p:spPr>
              <a:xfrm>
                <a:off x="457200" y="1600199"/>
                <a:ext cx="8229600" cy="2782419"/>
              </a:xfrm>
              <a:blipFill>
                <a:blip r:embed="rId2"/>
                <a:stretch>
                  <a:fillRect l="-1037" t="-3939" r="-1926" b="-3501"/>
                </a:stretch>
              </a:blipFill>
            </p:spPr>
            <p:txBody>
              <a:bodyPr/>
              <a:lstStyle/>
              <a:p>
                <a:r>
                  <a:rPr lang="en-US">
                    <a:noFill/>
                  </a:rPr>
                  <a:t> </a:t>
                </a:r>
              </a:p>
            </p:txBody>
          </p:sp>
        </mc:Fallback>
      </mc:AlternateContent>
      <p:pic>
        <p:nvPicPr>
          <p:cNvPr id="1026" name="Picture 2" descr="A pitching machine">
            <a:extLst>
              <a:ext uri="{FF2B5EF4-FFF2-40B4-BE49-F238E27FC236}">
                <a16:creationId xmlns:a16="http://schemas.microsoft.com/office/drawing/2014/main" id="{61DA4B69-2555-47EF-B41F-290C551A4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695825"/>
            <a:ext cx="2842676" cy="18875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A3FE679E-9C90-42AE-B534-A9210A88D09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85576" y="4382619"/>
            <a:ext cx="2842677" cy="247538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washing machine clothes dryer major appliance home appliances">
            <a:extLst>
              <a:ext uri="{FF2B5EF4-FFF2-40B4-BE49-F238E27FC236}">
                <a16:creationId xmlns:a16="http://schemas.microsoft.com/office/drawing/2014/main" id="{3E4962FF-7DC4-47C3-98AD-7177324C357B}"/>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4075" t="8888" b="22223"/>
          <a:stretch/>
        </p:blipFill>
        <p:spPr bwMode="auto">
          <a:xfrm>
            <a:off x="6353175" y="4267200"/>
            <a:ext cx="2505075" cy="239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239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Balanced Fixed Axis Rotation Systems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6172200" cy="4800600"/>
              </a:xfrm>
            </p:spPr>
            <p:txBody>
              <a:bodyPr>
                <a:normAutofit fontScale="55000" lnSpcReduction="20000"/>
              </a:bodyPr>
              <a:lstStyle/>
              <a:p>
                <a:r>
                  <a:rPr lang="en-US" dirty="0"/>
                  <a:t>In instances where a body is rotating about some </a:t>
                </a:r>
                <a:r>
                  <a:rPr lang="en-US" b="1" dirty="0"/>
                  <a:t>fixed axis at its center of mass</a:t>
                </a:r>
                <a:r>
                  <a:rPr lang="en-US" dirty="0"/>
                  <a:t>, we will have moments and angular accelerations at play while the sum of the forces will be equal to zero.</a:t>
                </a: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b="0" i="1" smtClean="0">
                              <a:latin typeface="Cambria Math" panose="02040503050406030204" pitchFamily="18" charset="0"/>
                            </a:rPr>
                          </m:ctrlPr>
                        </m:naryPr>
                        <m:sub/>
                        <m:sup/>
                        <m:e>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𝐹</m:t>
                              </m:r>
                            </m:e>
                            <m:sub>
                              <m:r>
                                <a:rPr lang="en-US" sz="3800" b="0" i="1" smtClean="0">
                                  <a:latin typeface="Cambria Math" panose="02040503050406030204" pitchFamily="18" charset="0"/>
                                </a:rPr>
                                <m:t>𝑥</m:t>
                              </m:r>
                            </m:sub>
                          </m:sSub>
                        </m:e>
                      </m:nary>
                      <m:r>
                        <a:rPr lang="en-US" sz="3800" b="0" i="1" smtClean="0">
                          <a:latin typeface="Cambria Math" panose="02040503050406030204" pitchFamily="18" charset="0"/>
                        </a:rPr>
                        <m:t>=0</m:t>
                      </m:r>
                    </m:oMath>
                  </m:oMathPara>
                </a14:m>
                <a:endParaRPr lang="en-US" sz="3800" dirty="0"/>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i="1" smtClean="0">
                              <a:latin typeface="Cambria Math" panose="02040503050406030204" pitchFamily="18" charset="0"/>
                            </a:rPr>
                          </m:ctrlPr>
                        </m:naryPr>
                        <m:sub/>
                        <m:sup/>
                        <m:e>
                          <m:sSub>
                            <m:sSubPr>
                              <m:ctrlPr>
                                <a:rPr lang="en-US" sz="3800" i="1">
                                  <a:latin typeface="Cambria Math" panose="02040503050406030204" pitchFamily="18" charset="0"/>
                                </a:rPr>
                              </m:ctrlPr>
                            </m:sSubPr>
                            <m:e>
                              <m:r>
                                <a:rPr lang="en-US" sz="3800" i="1">
                                  <a:latin typeface="Cambria Math" panose="02040503050406030204" pitchFamily="18" charset="0"/>
                                </a:rPr>
                                <m:t>𝐹</m:t>
                              </m:r>
                            </m:e>
                            <m:sub>
                              <m:r>
                                <a:rPr lang="en-US" sz="3800" b="0" i="1" smtClean="0">
                                  <a:latin typeface="Cambria Math" panose="02040503050406030204" pitchFamily="18" charset="0"/>
                                </a:rPr>
                                <m:t>𝑦</m:t>
                              </m:r>
                            </m:sub>
                          </m:sSub>
                        </m:e>
                      </m:nary>
                      <m:r>
                        <a:rPr lang="en-US" sz="3800" i="1">
                          <a:latin typeface="Cambria Math" panose="02040503050406030204" pitchFamily="18" charset="0"/>
                        </a:rPr>
                        <m:t>=</m:t>
                      </m:r>
                      <m:r>
                        <a:rPr lang="en-US" sz="3800" i="1" smtClean="0">
                          <a:latin typeface="Cambria Math" panose="02040503050406030204" pitchFamily="18" charset="0"/>
                        </a:rPr>
                        <m:t>0</m:t>
                      </m:r>
                    </m:oMath>
                  </m:oMathPara>
                </a14:m>
                <a:endParaRPr lang="en-US" sz="38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4000" i="1" smtClean="0">
                              <a:latin typeface="Cambria Math" panose="02040503050406030204" pitchFamily="18" charset="0"/>
                            </a:rPr>
                          </m:ctrlPr>
                        </m:naryPr>
                        <m:sub/>
                        <m:sup/>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𝑀</m:t>
                              </m:r>
                            </m:e>
                            <m:sub>
                              <m:r>
                                <a:rPr lang="en-US" sz="4000" b="0" i="1" smtClean="0">
                                  <a:latin typeface="Cambria Math" panose="02040503050406030204" pitchFamily="18" charset="0"/>
                                </a:rPr>
                                <m:t>𝑂</m:t>
                              </m:r>
                            </m:sub>
                          </m:sSub>
                        </m:e>
                      </m:nary>
                      <m:r>
                        <a:rPr lang="en-US" sz="4000"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𝐼</m:t>
                          </m:r>
                        </m:e>
                        <m:sub>
                          <m:r>
                            <a:rPr lang="en-US" sz="4000" b="0" i="1" smtClean="0">
                              <a:latin typeface="Cambria Math" panose="02040503050406030204" pitchFamily="18" charset="0"/>
                            </a:rPr>
                            <m:t>𝑂</m:t>
                          </m:r>
                        </m:sub>
                      </m:sSub>
                      <m:r>
                        <a:rPr lang="en-US" sz="4000" b="0" i="1" smtClean="0">
                          <a:latin typeface="Cambria Math" panose="02040503050406030204" pitchFamily="18" charset="0"/>
                        </a:rPr>
                        <m:t>∗</m:t>
                      </m:r>
                      <m:r>
                        <a:rPr lang="en-US" sz="4000" i="1" smtClean="0">
                          <a:latin typeface="Cambria Math" panose="02040503050406030204" pitchFamily="18" charset="0"/>
                          <a:ea typeface="Cambria Math" panose="02040503050406030204" pitchFamily="18" charset="0"/>
                        </a:rPr>
                        <m:t>𝛼</m:t>
                      </m:r>
                    </m:oMath>
                  </m:oMathPara>
                </a14:m>
                <a:endParaRPr lang="en-US" sz="4000" dirty="0"/>
              </a:p>
              <a:p>
                <a:r>
                  <a:rPr lang="en-US" dirty="0"/>
                  <a:t>In instances of balanced fixed axis rotation, we can sum the moments about the </a:t>
                </a:r>
                <a:r>
                  <a:rPr lang="en-US" b="1" dirty="0"/>
                  <a:t>fixed axis</a:t>
                </a:r>
                <a:r>
                  <a:rPr lang="en-US" dirty="0"/>
                  <a:t> of rotation (which is also the center of mass).</a:t>
                </a:r>
              </a:p>
              <a:p>
                <a:pPr lvl="1"/>
                <a:r>
                  <a:rPr lang="en-US" dirty="0"/>
                  <a:t>Make sure both the moments and the mass moment of inertia are taken about this point.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6172200" cy="4800600"/>
              </a:xfrm>
              <a:blipFill>
                <a:blip r:embed="rId2"/>
                <a:stretch>
                  <a:fillRect l="-592" t="-1779"/>
                </a:stretch>
              </a:blipFill>
            </p:spPr>
            <p:txBody>
              <a:bodyPr/>
              <a:lstStyle/>
              <a:p>
                <a:r>
                  <a:rPr lang="en-US">
                    <a:noFill/>
                  </a:rPr>
                  <a:t> </a:t>
                </a:r>
              </a:p>
            </p:txBody>
          </p:sp>
        </mc:Fallback>
      </mc:AlternateContent>
      <p:pic>
        <p:nvPicPr>
          <p:cNvPr id="4" name="Picture 2" descr="A pitching machine">
            <a:extLst>
              <a:ext uri="{FF2B5EF4-FFF2-40B4-BE49-F238E27FC236}">
                <a16:creationId xmlns:a16="http://schemas.microsoft.com/office/drawing/2014/main" id="{C224D263-7330-441C-AF94-55152C942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2058272"/>
            <a:ext cx="2639458" cy="1752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E86F79AD-0873-4D78-ABFA-D6F3BD82BE3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29401" y="4107981"/>
            <a:ext cx="2283000" cy="1988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32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Unbalanced Fixed Axis Rotation Systems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6172200" cy="4800600"/>
              </a:xfrm>
            </p:spPr>
            <p:txBody>
              <a:bodyPr>
                <a:normAutofit fontScale="62500" lnSpcReduction="20000"/>
              </a:bodyPr>
              <a:lstStyle/>
              <a:p>
                <a:r>
                  <a:rPr lang="en-US" dirty="0"/>
                  <a:t>In instances where a body is rotating about some </a:t>
                </a:r>
                <a:r>
                  <a:rPr lang="en-US" b="1" dirty="0"/>
                  <a:t>fixed axis that is not it’s center of mass</a:t>
                </a:r>
                <a:r>
                  <a:rPr lang="en-US" dirty="0"/>
                  <a:t>, we will have forces and moments at play.</a:t>
                </a:r>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b="0" i="1" smtClean="0">
                              <a:latin typeface="Cambria Math" panose="02040503050406030204" pitchFamily="18" charset="0"/>
                            </a:rPr>
                          </m:ctrlPr>
                        </m:naryPr>
                        <m:sub/>
                        <m:sup/>
                        <m:e>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𝐹</m:t>
                              </m:r>
                            </m:e>
                            <m:sub>
                              <m:r>
                                <a:rPr lang="en-US" sz="3800" b="0" i="1" smtClean="0">
                                  <a:latin typeface="Cambria Math" panose="02040503050406030204" pitchFamily="18" charset="0"/>
                                </a:rPr>
                                <m:t>𝑟</m:t>
                              </m:r>
                            </m:sub>
                          </m:sSub>
                        </m:e>
                      </m:nary>
                      <m:r>
                        <a:rPr lang="en-US" sz="3800" b="0" i="1" smtClean="0">
                          <a:latin typeface="Cambria Math" panose="02040503050406030204" pitchFamily="18" charset="0"/>
                        </a:rPr>
                        <m:t>=</m:t>
                      </m:r>
                      <m:r>
                        <a:rPr lang="en-US" sz="3800" b="0" i="1" smtClean="0">
                          <a:latin typeface="Cambria Math" panose="02040503050406030204" pitchFamily="18" charset="0"/>
                        </a:rPr>
                        <m:t>𝑚</m:t>
                      </m:r>
                      <m:sSub>
                        <m:sSubPr>
                          <m:ctrlPr>
                            <a:rPr lang="en-US" sz="3800" i="1" smtClean="0">
                              <a:latin typeface="Cambria Math" panose="02040503050406030204" pitchFamily="18" charset="0"/>
                            </a:rPr>
                          </m:ctrlPr>
                        </m:sSubPr>
                        <m:e>
                          <m:r>
                            <a:rPr lang="en-US" sz="3800" b="0" i="1" smtClean="0">
                              <a:latin typeface="Cambria Math" panose="02040503050406030204" pitchFamily="18" charset="0"/>
                            </a:rPr>
                            <m:t>𝑎</m:t>
                          </m:r>
                        </m:e>
                        <m:sub>
                          <m:r>
                            <a:rPr lang="en-US" sz="3800" i="1">
                              <a:latin typeface="Cambria Math" panose="02040503050406030204" pitchFamily="18" charset="0"/>
                            </a:rPr>
                            <m:t>𝑟</m:t>
                          </m:r>
                        </m:sub>
                      </m:sSub>
                      <m:r>
                        <a:rPr lang="en-US" sz="3800" b="0" i="1" smtClean="0">
                          <a:latin typeface="Cambria Math" panose="02040503050406030204" pitchFamily="18" charset="0"/>
                        </a:rPr>
                        <m:t>=</m:t>
                      </m:r>
                      <m:r>
                        <a:rPr lang="en-US" sz="3800" b="0" i="1" smtClean="0">
                          <a:latin typeface="Cambria Math" panose="02040503050406030204" pitchFamily="18" charset="0"/>
                        </a:rPr>
                        <m:t>𝑚</m:t>
                      </m:r>
                      <m:r>
                        <a:rPr lang="en-US" sz="3800" b="0" i="1" smtClean="0">
                          <a:latin typeface="Cambria Math" panose="02040503050406030204" pitchFamily="18" charset="0"/>
                        </a:rPr>
                        <m:t>(−</m:t>
                      </m:r>
                      <m:r>
                        <a:rPr lang="en-US" sz="3800" b="0" i="1" smtClean="0">
                          <a:latin typeface="Cambria Math" panose="02040503050406030204" pitchFamily="18" charset="0"/>
                        </a:rPr>
                        <m:t>𝑟</m:t>
                      </m:r>
                      <m:sSup>
                        <m:sSupPr>
                          <m:ctrlPr>
                            <a:rPr lang="en-US" sz="3800" b="0" i="1" smtClean="0">
                              <a:latin typeface="Cambria Math" panose="02040503050406030204" pitchFamily="18" charset="0"/>
                              <a:ea typeface="Cambria Math" panose="02040503050406030204" pitchFamily="18" charset="0"/>
                            </a:rPr>
                          </m:ctrlPr>
                        </m:sSupPr>
                        <m:e>
                          <m:r>
                            <a:rPr lang="en-US" sz="3800" i="1">
                              <a:latin typeface="Cambria Math" panose="02040503050406030204" pitchFamily="18" charset="0"/>
                              <a:ea typeface="Cambria Math" panose="02040503050406030204" pitchFamily="18" charset="0"/>
                            </a:rPr>
                            <m:t>𝜔</m:t>
                          </m:r>
                        </m:e>
                        <m:sup>
                          <m:r>
                            <a:rPr lang="en-US" sz="3800" b="0" i="1" smtClean="0">
                              <a:latin typeface="Cambria Math" panose="02040503050406030204" pitchFamily="18" charset="0"/>
                              <a:ea typeface="Cambria Math" panose="02040503050406030204" pitchFamily="18" charset="0"/>
                            </a:rPr>
                            <m:t>2</m:t>
                          </m:r>
                        </m:sup>
                      </m:sSup>
                      <m:r>
                        <a:rPr lang="en-US" sz="3800" b="0" i="1" smtClean="0">
                          <a:latin typeface="Cambria Math" panose="02040503050406030204" pitchFamily="18" charset="0"/>
                        </a:rPr>
                        <m:t>)</m:t>
                      </m:r>
                    </m:oMath>
                  </m:oMathPara>
                </a14:m>
                <a:endParaRPr lang="en-US" sz="3800" dirty="0"/>
              </a:p>
              <a:p>
                <a:pPr marL="457200" lvl="1"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sz="3800" i="1" smtClean="0">
                              <a:latin typeface="Cambria Math" panose="02040503050406030204" pitchFamily="18" charset="0"/>
                            </a:rPr>
                          </m:ctrlPr>
                        </m:naryPr>
                        <m:sub/>
                        <m:sup/>
                        <m:e>
                          <m:sSub>
                            <m:sSubPr>
                              <m:ctrlPr>
                                <a:rPr lang="en-US" sz="3800" i="1">
                                  <a:latin typeface="Cambria Math" panose="02040503050406030204" pitchFamily="18" charset="0"/>
                                </a:rPr>
                              </m:ctrlPr>
                            </m:sSubPr>
                            <m:e>
                              <m:r>
                                <a:rPr lang="en-US" sz="3800" i="1">
                                  <a:latin typeface="Cambria Math" panose="02040503050406030204" pitchFamily="18" charset="0"/>
                                </a:rPr>
                                <m:t>𝐹</m:t>
                              </m:r>
                            </m:e>
                            <m:sub>
                              <m:r>
                                <a:rPr lang="en-US" sz="3800" i="1" smtClean="0">
                                  <a:latin typeface="Cambria Math" panose="02040503050406030204" pitchFamily="18" charset="0"/>
                                  <a:ea typeface="Cambria Math" panose="02040503050406030204" pitchFamily="18" charset="0"/>
                                </a:rPr>
                                <m:t>𝜃</m:t>
                              </m:r>
                            </m:sub>
                          </m:sSub>
                        </m:e>
                      </m:nary>
                      <m:r>
                        <a:rPr lang="en-US" sz="3800" i="1">
                          <a:latin typeface="Cambria Math" panose="02040503050406030204" pitchFamily="18" charset="0"/>
                        </a:rPr>
                        <m:t>=</m:t>
                      </m:r>
                      <m:r>
                        <a:rPr lang="en-US" sz="3800" b="0" i="1" smtClean="0">
                          <a:latin typeface="Cambria Math" panose="02040503050406030204" pitchFamily="18" charset="0"/>
                        </a:rPr>
                        <m:t>𝑚</m:t>
                      </m:r>
                      <m:sSub>
                        <m:sSubPr>
                          <m:ctrlPr>
                            <a:rPr lang="en-US" sz="3800" i="1">
                              <a:latin typeface="Cambria Math" panose="02040503050406030204" pitchFamily="18" charset="0"/>
                            </a:rPr>
                          </m:ctrlPr>
                        </m:sSubPr>
                        <m:e>
                          <m:r>
                            <a:rPr lang="en-US" sz="3800" i="1">
                              <a:latin typeface="Cambria Math" panose="02040503050406030204" pitchFamily="18" charset="0"/>
                            </a:rPr>
                            <m:t>𝑎</m:t>
                          </m:r>
                        </m:e>
                        <m:sub>
                          <m:r>
                            <a:rPr lang="en-US" sz="3800" i="1" smtClean="0">
                              <a:latin typeface="Cambria Math" panose="02040503050406030204" pitchFamily="18" charset="0"/>
                              <a:ea typeface="Cambria Math" panose="02040503050406030204" pitchFamily="18" charset="0"/>
                            </a:rPr>
                            <m:t>𝜃</m:t>
                          </m:r>
                        </m:sub>
                      </m:sSub>
                      <m:r>
                        <a:rPr lang="en-US" sz="3800" i="1">
                          <a:latin typeface="Cambria Math" panose="02040503050406030204" pitchFamily="18" charset="0"/>
                        </a:rPr>
                        <m:t>=</m:t>
                      </m:r>
                      <m:r>
                        <a:rPr lang="en-US" sz="3800" i="1">
                          <a:latin typeface="Cambria Math" panose="02040503050406030204" pitchFamily="18" charset="0"/>
                        </a:rPr>
                        <m:t>𝑚</m:t>
                      </m:r>
                      <m:r>
                        <a:rPr lang="en-US" sz="3800" i="1">
                          <a:latin typeface="Cambria Math" panose="02040503050406030204" pitchFamily="18" charset="0"/>
                        </a:rPr>
                        <m:t>(</m:t>
                      </m:r>
                      <m:r>
                        <a:rPr lang="en-US" sz="3800" i="1">
                          <a:latin typeface="Cambria Math" panose="02040503050406030204" pitchFamily="18" charset="0"/>
                        </a:rPr>
                        <m:t>𝑟</m:t>
                      </m:r>
                      <m:r>
                        <a:rPr lang="en-US" sz="3800" i="1" smtClean="0">
                          <a:latin typeface="Cambria Math" panose="02040503050406030204" pitchFamily="18" charset="0"/>
                          <a:ea typeface="Cambria Math" panose="02040503050406030204" pitchFamily="18" charset="0"/>
                        </a:rPr>
                        <m:t>𝛼</m:t>
                      </m:r>
                      <m:r>
                        <a:rPr lang="en-US" sz="3800" i="1">
                          <a:latin typeface="Cambria Math" panose="02040503050406030204" pitchFamily="18" charset="0"/>
                        </a:rPr>
                        <m:t>)</m:t>
                      </m:r>
                    </m:oMath>
                  </m:oMathPara>
                </a14:m>
                <a:endParaRPr lang="en-US" sz="3800" i="1" dirty="0">
                  <a:latin typeface="Cambria Math" panose="02040503050406030204" pitchFamily="18" charset="0"/>
                </a:endParaRPr>
              </a:p>
              <a:p>
                <a:pPr marL="457200" lvl="1" indent="0">
                  <a:buNone/>
                </a:pPr>
                <a14:m>
                  <m:oMath xmlns:m="http://schemas.openxmlformats.org/officeDocument/2006/math">
                    <m:nary>
                      <m:naryPr>
                        <m:chr m:val="∑"/>
                        <m:subHide m:val="on"/>
                        <m:supHide m:val="on"/>
                        <m:ctrlPr>
                          <a:rPr lang="en-US" sz="4000" i="1" smtClean="0">
                            <a:latin typeface="Cambria Math" panose="02040503050406030204" pitchFamily="18" charset="0"/>
                          </a:rPr>
                        </m:ctrlPr>
                      </m:naryPr>
                      <m:sub/>
                      <m:sup/>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𝑀</m:t>
                            </m:r>
                          </m:e>
                          <m:sub>
                            <m:r>
                              <a:rPr lang="en-US" sz="4000" b="0" i="1" smtClean="0">
                                <a:latin typeface="Cambria Math" panose="02040503050406030204" pitchFamily="18" charset="0"/>
                              </a:rPr>
                              <m:t>𝑂</m:t>
                            </m:r>
                          </m:sub>
                        </m:sSub>
                      </m:e>
                    </m:nary>
                    <m:r>
                      <a:rPr lang="en-US" sz="4000" i="1">
                        <a:latin typeface="Cambria Math" panose="02040503050406030204" pitchFamily="18" charset="0"/>
                      </a:rPr>
                      <m:t>=</m:t>
                    </m:r>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𝐼</m:t>
                        </m:r>
                      </m:e>
                      <m:sub>
                        <m:r>
                          <a:rPr lang="en-US" sz="4000" b="0" i="1" smtClean="0">
                            <a:latin typeface="Cambria Math" panose="02040503050406030204" pitchFamily="18" charset="0"/>
                          </a:rPr>
                          <m:t>𝑂</m:t>
                        </m:r>
                      </m:sub>
                    </m:sSub>
                    <m:r>
                      <a:rPr lang="en-US" sz="4000" b="0" i="1" smtClean="0">
                        <a:latin typeface="Cambria Math" panose="02040503050406030204" pitchFamily="18" charset="0"/>
                      </a:rPr>
                      <m:t>∗</m:t>
                    </m:r>
                    <m:r>
                      <a:rPr lang="en-US" sz="4000" i="1" smtClean="0">
                        <a:latin typeface="Cambria Math" panose="02040503050406030204" pitchFamily="18" charset="0"/>
                        <a:ea typeface="Cambria Math" panose="02040503050406030204" pitchFamily="18" charset="0"/>
                      </a:rPr>
                      <m:t>𝛼</m:t>
                    </m:r>
                  </m:oMath>
                </a14:m>
                <a:r>
                  <a:rPr lang="en-US" sz="4000" dirty="0"/>
                  <a:t>    or     </a:t>
                </a:r>
                <a14:m>
                  <m:oMath xmlns:m="http://schemas.openxmlformats.org/officeDocument/2006/math">
                    <m:nary>
                      <m:naryPr>
                        <m:chr m:val="∑"/>
                        <m:subHide m:val="on"/>
                        <m:supHide m:val="on"/>
                        <m:ctrlPr>
                          <a:rPr lang="en-US" sz="4000" i="1">
                            <a:latin typeface="Cambria Math" panose="02040503050406030204" pitchFamily="18" charset="0"/>
                          </a:rPr>
                        </m:ctrlPr>
                      </m:naryPr>
                      <m:sub/>
                      <m:sup/>
                      <m:e>
                        <m:sSub>
                          <m:sSubPr>
                            <m:ctrlPr>
                              <a:rPr lang="en-US" sz="4000" i="1">
                                <a:latin typeface="Cambria Math" panose="02040503050406030204" pitchFamily="18" charset="0"/>
                              </a:rPr>
                            </m:ctrlPr>
                          </m:sSubPr>
                          <m:e>
                            <m:r>
                              <a:rPr lang="en-US" sz="4000" i="1">
                                <a:latin typeface="Cambria Math" panose="02040503050406030204" pitchFamily="18" charset="0"/>
                              </a:rPr>
                              <m:t>𝑀</m:t>
                            </m:r>
                          </m:e>
                          <m:sub>
                            <m:r>
                              <a:rPr lang="en-US" sz="4000" b="0" i="1" smtClean="0">
                                <a:latin typeface="Cambria Math" panose="02040503050406030204" pitchFamily="18" charset="0"/>
                              </a:rPr>
                              <m:t>𝐺</m:t>
                            </m:r>
                          </m:sub>
                        </m:sSub>
                      </m:e>
                    </m:nary>
                    <m:r>
                      <a:rPr lang="en-US" sz="4000" i="1">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𝐼</m:t>
                        </m:r>
                      </m:e>
                      <m:sub>
                        <m:r>
                          <a:rPr lang="en-US" sz="4000" b="0" i="1" smtClean="0">
                            <a:latin typeface="Cambria Math" panose="02040503050406030204" pitchFamily="18" charset="0"/>
                          </a:rPr>
                          <m:t>𝐺</m:t>
                        </m:r>
                      </m:sub>
                    </m:sSub>
                    <m:r>
                      <a:rPr lang="en-US" sz="4000" i="1">
                        <a:latin typeface="Cambria Math" panose="02040503050406030204" pitchFamily="18" charset="0"/>
                      </a:rPr>
                      <m:t>∗</m:t>
                    </m:r>
                    <m:r>
                      <a:rPr lang="en-US" sz="4000" i="1">
                        <a:latin typeface="Cambria Math" panose="02040503050406030204" pitchFamily="18" charset="0"/>
                        <a:ea typeface="Cambria Math" panose="02040503050406030204" pitchFamily="18" charset="0"/>
                      </a:rPr>
                      <m:t>𝛼</m:t>
                    </m:r>
                  </m:oMath>
                </a14:m>
                <a:endParaRPr lang="en-US" sz="4000" dirty="0"/>
              </a:p>
              <a:p>
                <a:pPr marL="457200" lvl="1" indent="0">
                  <a:buNone/>
                </a:pPr>
                <a:r>
                  <a:rPr lang="en-US" sz="4000" dirty="0"/>
                  <a:t> </a:t>
                </a:r>
              </a:p>
              <a:p>
                <a:r>
                  <a:rPr lang="en-US" dirty="0"/>
                  <a:t>In instances of unbalanced fixed axis rotation, we can sum the moments about the </a:t>
                </a:r>
                <a:r>
                  <a:rPr lang="en-US" b="1" dirty="0"/>
                  <a:t>fixed axis </a:t>
                </a:r>
                <a:r>
                  <a:rPr lang="en-US" dirty="0"/>
                  <a:t>of rotation or about the </a:t>
                </a:r>
                <a:r>
                  <a:rPr lang="en-US" b="1" dirty="0"/>
                  <a:t>center of mass</a:t>
                </a:r>
                <a:r>
                  <a:rPr lang="en-US" dirty="0"/>
                  <a:t>.</a:t>
                </a:r>
              </a:p>
              <a:p>
                <a:pPr lvl="1"/>
                <a:r>
                  <a:rPr lang="en-US" dirty="0"/>
                  <a:t>Just make sure you are consistent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6172200" cy="4800600"/>
              </a:xfrm>
              <a:blipFill>
                <a:blip r:embed="rId2"/>
                <a:stretch>
                  <a:fillRect l="-888" t="-1906" r="-1579"/>
                </a:stretch>
              </a:blipFill>
            </p:spPr>
            <p:txBody>
              <a:bodyPr/>
              <a:lstStyle/>
              <a:p>
                <a:r>
                  <a:rPr lang="en-US">
                    <a:noFill/>
                  </a:rPr>
                  <a:t> </a:t>
                </a:r>
              </a:p>
            </p:txBody>
          </p:sp>
        </mc:Fallback>
      </mc:AlternateContent>
      <p:pic>
        <p:nvPicPr>
          <p:cNvPr id="6" name="Picture 2" descr="washing machine clothes dryer major appliance home appliances">
            <a:extLst>
              <a:ext uri="{FF2B5EF4-FFF2-40B4-BE49-F238E27FC236}">
                <a16:creationId xmlns:a16="http://schemas.microsoft.com/office/drawing/2014/main" id="{66E7E9B5-A263-49DE-AF74-7312EC886F0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075" t="8888" b="22223"/>
          <a:stretch/>
        </p:blipFill>
        <p:spPr bwMode="auto">
          <a:xfrm>
            <a:off x="6728176" y="990600"/>
            <a:ext cx="2041115" cy="19544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video game controller">
            <a:extLst>
              <a:ext uri="{FF2B5EF4-FFF2-40B4-BE49-F238E27FC236}">
                <a16:creationId xmlns:a16="http://schemas.microsoft.com/office/drawing/2014/main" id="{6E7EC846-C563-4AA0-8836-6AA74F18CF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579736"/>
            <a:ext cx="2296727" cy="203643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point on a rotating fixed axis">
            <a:extLst>
              <a:ext uri="{FF2B5EF4-FFF2-40B4-BE49-F238E27FC236}">
                <a16:creationId xmlns:a16="http://schemas.microsoft.com/office/drawing/2014/main" id="{E3AC7BAE-6C09-4A21-BF43-8798C1B72B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2565" y="2617619"/>
            <a:ext cx="2296726" cy="2086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433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Rigid Body Kinetics Problem</a:t>
            </a:r>
            <a:br>
              <a:rPr lang="en-US" dirty="0"/>
            </a:br>
            <a:r>
              <a:rPr lang="en-US" dirty="0"/>
              <a:t>(The Process)</a:t>
            </a:r>
          </a:p>
        </p:txBody>
      </p:sp>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76400"/>
            <a:ext cx="8229600" cy="4724400"/>
          </a:xfrm>
        </p:spPr>
        <p:txBody>
          <a:bodyPr>
            <a:normAutofit fontScale="70000" lnSpcReduction="20000"/>
          </a:bodyPr>
          <a:lstStyle/>
          <a:p>
            <a:r>
              <a:rPr lang="en-US" dirty="0"/>
              <a:t>The process used in solving a kinetics problem is similar to solving a problem in statics and consists of three steps.</a:t>
            </a:r>
          </a:p>
          <a:p>
            <a:pPr marL="514350" indent="-514350">
              <a:buFont typeface="+mj-lt"/>
              <a:buAutoNum type="arabicPeriod"/>
            </a:pPr>
            <a:r>
              <a:rPr lang="en-US" dirty="0"/>
              <a:t>Set up a </a:t>
            </a:r>
            <a:r>
              <a:rPr lang="en-US" b="1" dirty="0"/>
              <a:t>free body diagram</a:t>
            </a:r>
            <a:r>
              <a:rPr lang="en-US" dirty="0"/>
              <a:t>.</a:t>
            </a:r>
          </a:p>
          <a:p>
            <a:pPr marL="914400" lvl="1" indent="-514350"/>
            <a:r>
              <a:rPr lang="en-US" dirty="0"/>
              <a:t>Draw the body separated from it’s surroundings</a:t>
            </a:r>
          </a:p>
          <a:p>
            <a:pPr marL="914400" lvl="1" indent="-514350"/>
            <a:r>
              <a:rPr lang="en-US" dirty="0"/>
              <a:t>Draw in all the known and unknown forces (</a:t>
            </a:r>
            <a:r>
              <a:rPr lang="en-US" dirty="0">
                <a:solidFill>
                  <a:srgbClr val="FF0000"/>
                </a:solidFill>
              </a:rPr>
              <a:t>I use red for forces</a:t>
            </a:r>
            <a:r>
              <a:rPr lang="en-US" dirty="0"/>
              <a:t>) as well as key dimensions and angles (</a:t>
            </a:r>
            <a:r>
              <a:rPr lang="en-US" dirty="0">
                <a:solidFill>
                  <a:schemeClr val="accent1"/>
                </a:solidFill>
              </a:rPr>
              <a:t>I use blue for dimensions and angles</a:t>
            </a:r>
            <a:r>
              <a:rPr lang="en-US" dirty="0"/>
              <a:t>)</a:t>
            </a:r>
          </a:p>
          <a:p>
            <a:pPr marL="914400" lvl="1" indent="-514350"/>
            <a:r>
              <a:rPr lang="en-US" dirty="0"/>
              <a:t>Draw in the acceleration vectors (</a:t>
            </a:r>
            <a:r>
              <a:rPr lang="en-US" dirty="0">
                <a:solidFill>
                  <a:schemeClr val="accent1"/>
                </a:solidFill>
              </a:rPr>
              <a:t>I use a blue dashed vector for this</a:t>
            </a:r>
            <a:r>
              <a:rPr lang="en-US" dirty="0"/>
              <a:t>)</a:t>
            </a:r>
          </a:p>
          <a:p>
            <a:pPr marL="514350" indent="-514350">
              <a:buFont typeface="+mj-lt"/>
              <a:buAutoNum type="arabicPeriod"/>
            </a:pPr>
            <a:r>
              <a:rPr lang="en-US" dirty="0"/>
              <a:t>Use the free body diagram to write out your </a:t>
            </a:r>
            <a:r>
              <a:rPr lang="en-US" b="1" dirty="0"/>
              <a:t>equations of motion</a:t>
            </a:r>
            <a:r>
              <a:rPr lang="en-US" dirty="0"/>
              <a:t>, breaking all forces down into x and y components, and writing out all the moments about the center of mass of the body or the fixed axis of rotation.</a:t>
            </a:r>
          </a:p>
          <a:p>
            <a:pPr marL="914400" lvl="1" indent="-514350"/>
            <a:r>
              <a:rPr lang="en-US" dirty="0"/>
              <a:t>These may be supplemented with kinematics equations.</a:t>
            </a:r>
          </a:p>
          <a:p>
            <a:pPr marL="514350" indent="-514350">
              <a:buFont typeface="+mj-lt"/>
              <a:buAutoNum type="arabicPeriod"/>
            </a:pPr>
            <a:r>
              <a:rPr lang="en-US" dirty="0"/>
              <a:t>Solve the equations for any unknowns.</a:t>
            </a:r>
          </a:p>
          <a:p>
            <a:pPr marL="514350" indent="-514350">
              <a:buFont typeface="+mj-lt"/>
              <a:buAutoNum type="arabicPeriod"/>
            </a:pPr>
            <a:endParaRPr lang="en-US" dirty="0"/>
          </a:p>
        </p:txBody>
      </p:sp>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876800" cy="4648200"/>
          </a:xfrm>
        </p:spPr>
        <p:txBody>
          <a:bodyPr>
            <a:normAutofit lnSpcReduction="10000"/>
          </a:bodyPr>
          <a:lstStyle/>
          <a:p>
            <a:r>
              <a:rPr lang="en-US" dirty="0"/>
              <a:t>An 8cm diameter hard drive platter accelerates at a constant rate of 150 rad/s</a:t>
            </a:r>
            <a:r>
              <a:rPr lang="en-US" baseline="30000" dirty="0"/>
              <a:t>2</a:t>
            </a:r>
            <a:r>
              <a:rPr lang="en-US" dirty="0"/>
              <a:t>.  If the hard drive weighs a uniformly distributed .05 kg, what moment does the motor need to exert to accelerate the drive at this rate?</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dirty="0"/>
          </a:p>
        </p:txBody>
      </p:sp>
      <p:pic>
        <p:nvPicPr>
          <p:cNvPr id="6"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90A47A1F-2596-407D-B2F5-F1BBD6F398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2477294"/>
            <a:ext cx="3237741"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08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800600" cy="4343400"/>
          </a:xfrm>
        </p:spPr>
        <p:txBody>
          <a:bodyPr>
            <a:normAutofit fontScale="85000" lnSpcReduction="10000"/>
          </a:bodyPr>
          <a:lstStyle/>
          <a:p>
            <a:r>
              <a:rPr lang="en-US" dirty="0"/>
              <a:t>The drum in a washing machine can be approximated as a cylinder .4 meters in diameter and .3 meters in height with a uniformly distributed mass of 35 kilograms when full. If we wish to achieve an acceleration of 15 rad/s</a:t>
            </a:r>
            <a:r>
              <a:rPr lang="en-US" baseline="30000" dirty="0"/>
              <a:t>2</a:t>
            </a:r>
            <a:r>
              <a:rPr lang="en-US" dirty="0"/>
              <a:t>, what torque must the motor exert at the center of the drum</a:t>
            </a:r>
          </a:p>
        </p:txBody>
      </p:sp>
      <p:sp>
        <p:nvSpPr>
          <p:cNvPr id="4" name="Slide Number Placeholder 3"/>
          <p:cNvSpPr>
            <a:spLocks noGrp="1"/>
          </p:cNvSpPr>
          <p:nvPr>
            <p:ph type="sldNum" sz="quarter" idx="12"/>
          </p:nvPr>
        </p:nvSpPr>
        <p:spPr>
          <a:xfrm>
            <a:off x="6553200" y="6356350"/>
            <a:ext cx="2133600" cy="365125"/>
          </a:xfrm>
        </p:spPr>
        <p:txBody>
          <a:bodyPr/>
          <a:lstStyle/>
          <a:p>
            <a:fld id="{929262FE-7F58-4A1E-8AF3-5A510A86DEBD}" type="slidenum">
              <a:rPr lang="en-US" smtClean="0"/>
              <a:t>9</a:t>
            </a:fld>
            <a:endParaRPr lang="en-US" dirty="0"/>
          </a:p>
        </p:txBody>
      </p:sp>
      <p:pic>
        <p:nvPicPr>
          <p:cNvPr id="5" name="Picture 2" descr="washing machine clothes dryer major appliance home appliances">
            <a:extLst>
              <a:ext uri="{FF2B5EF4-FFF2-40B4-BE49-F238E27FC236}">
                <a16:creationId xmlns:a16="http://schemas.microsoft.com/office/drawing/2014/main" id="{5614AC90-6041-4577-A41A-1DDB4533FCC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075" t="8888" b="22223"/>
          <a:stretch/>
        </p:blipFill>
        <p:spPr bwMode="auto">
          <a:xfrm>
            <a:off x="5486400" y="1417638"/>
            <a:ext cx="2699248" cy="2584608"/>
          </a:xfrm>
          <a:prstGeom prst="rect">
            <a:avLst/>
          </a:prstGeom>
          <a:noFill/>
          <a:extLst>
            <a:ext uri="{909E8E84-426E-40DD-AFC4-6F175D3DCCD1}">
              <a14:hiddenFill xmlns:a14="http://schemas.microsoft.com/office/drawing/2010/main">
                <a:solidFill>
                  <a:srgbClr val="FFFFFF"/>
                </a:solidFill>
              </a14:hiddenFill>
            </a:ext>
          </a:extLst>
        </p:spPr>
      </p:pic>
      <p:sp>
        <p:nvSpPr>
          <p:cNvPr id="6" name="Cylinder 5">
            <a:extLst>
              <a:ext uri="{FF2B5EF4-FFF2-40B4-BE49-F238E27FC236}">
                <a16:creationId xmlns:a16="http://schemas.microsoft.com/office/drawing/2014/main" id="{454546CF-F114-4B99-88E1-C5F85865E114}"/>
              </a:ext>
            </a:extLst>
          </p:cNvPr>
          <p:cNvSpPr/>
          <p:nvPr/>
        </p:nvSpPr>
        <p:spPr>
          <a:xfrm rot="16200000">
            <a:off x="6151880" y="4345146"/>
            <a:ext cx="1295400" cy="1600200"/>
          </a:xfrm>
          <a:prstGeom prst="can">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3B5EC6EE-D4EC-451E-9705-B489228E4C9C}"/>
              </a:ext>
            </a:extLst>
          </p:cNvPr>
          <p:cNvCxnSpPr/>
          <p:nvPr/>
        </p:nvCxnSpPr>
        <p:spPr>
          <a:xfrm>
            <a:off x="5389880" y="4507705"/>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1EA97EB-67EE-4340-8F53-0A005EA649D7}"/>
              </a:ext>
            </a:extLst>
          </p:cNvPr>
          <p:cNvCxnSpPr/>
          <p:nvPr/>
        </p:nvCxnSpPr>
        <p:spPr>
          <a:xfrm>
            <a:off x="5389880" y="5792946"/>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86E07F-1E19-4DC8-9B2E-585CD9DDEBE9}"/>
              </a:ext>
            </a:extLst>
          </p:cNvPr>
          <p:cNvCxnSpPr>
            <a:cxnSpLocks/>
          </p:cNvCxnSpPr>
          <p:nvPr/>
        </p:nvCxnSpPr>
        <p:spPr>
          <a:xfrm>
            <a:off x="6294120" y="5933440"/>
            <a:ext cx="0" cy="60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6B0039-C937-4BF6-AEFA-EBB1BC27B4C5}"/>
              </a:ext>
            </a:extLst>
          </p:cNvPr>
          <p:cNvCxnSpPr>
            <a:cxnSpLocks/>
          </p:cNvCxnSpPr>
          <p:nvPr/>
        </p:nvCxnSpPr>
        <p:spPr>
          <a:xfrm>
            <a:off x="7366000" y="5935186"/>
            <a:ext cx="0" cy="607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617A9D-16C4-4FFC-9B79-F8AAE7FA39E8}"/>
              </a:ext>
            </a:extLst>
          </p:cNvPr>
          <p:cNvCxnSpPr>
            <a:cxnSpLocks/>
          </p:cNvCxnSpPr>
          <p:nvPr/>
        </p:nvCxnSpPr>
        <p:spPr>
          <a:xfrm>
            <a:off x="6294120" y="6202680"/>
            <a:ext cx="10718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95939E-A4E5-4118-A317-AB02A039386D}"/>
              </a:ext>
            </a:extLst>
          </p:cNvPr>
          <p:cNvCxnSpPr>
            <a:cxnSpLocks/>
          </p:cNvCxnSpPr>
          <p:nvPr/>
        </p:nvCxnSpPr>
        <p:spPr>
          <a:xfrm flipV="1">
            <a:off x="5715000" y="4507706"/>
            <a:ext cx="0" cy="1285240"/>
          </a:xfrm>
          <a:prstGeom prst="line">
            <a:avLst/>
          </a:prstGeom>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C6C5B344-7DF5-4CD0-8137-0B6E1BAEA35F}"/>
              </a:ext>
            </a:extLst>
          </p:cNvPr>
          <p:cNvSpPr/>
          <p:nvPr/>
        </p:nvSpPr>
        <p:spPr>
          <a:xfrm>
            <a:off x="7366000" y="4647882"/>
            <a:ext cx="450349" cy="1057434"/>
          </a:xfrm>
          <a:prstGeom prst="arc">
            <a:avLst>
              <a:gd name="adj1" fmla="val 16450992"/>
              <a:gd name="adj2" fmla="val 5252160"/>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8880BBD2-5BA0-4EF6-BAC6-CA64EFF860C4}"/>
              </a:ext>
            </a:extLst>
          </p:cNvPr>
          <p:cNvSpPr txBox="1"/>
          <p:nvPr/>
        </p:nvSpPr>
        <p:spPr>
          <a:xfrm>
            <a:off x="5330321" y="4965660"/>
            <a:ext cx="596638" cy="369332"/>
          </a:xfrm>
          <a:prstGeom prst="rect">
            <a:avLst/>
          </a:prstGeom>
          <a:solidFill>
            <a:schemeClr val="bg1"/>
          </a:solidFill>
        </p:spPr>
        <p:txBody>
          <a:bodyPr wrap="none" rtlCol="0">
            <a:spAutoFit/>
          </a:bodyPr>
          <a:lstStyle/>
          <a:p>
            <a:r>
              <a:rPr lang="en-US" dirty="0">
                <a:solidFill>
                  <a:schemeClr val="accent1"/>
                </a:solidFill>
              </a:rPr>
              <a:t>.4 m</a:t>
            </a:r>
          </a:p>
        </p:txBody>
      </p:sp>
      <p:sp>
        <p:nvSpPr>
          <p:cNvPr id="22" name="TextBox 21">
            <a:extLst>
              <a:ext uri="{FF2B5EF4-FFF2-40B4-BE49-F238E27FC236}">
                <a16:creationId xmlns:a16="http://schemas.microsoft.com/office/drawing/2014/main" id="{164517CD-4E6B-46C5-A085-3950C0CC10EA}"/>
              </a:ext>
            </a:extLst>
          </p:cNvPr>
          <p:cNvSpPr txBox="1"/>
          <p:nvPr/>
        </p:nvSpPr>
        <p:spPr>
          <a:xfrm>
            <a:off x="6566162" y="6031468"/>
            <a:ext cx="596638" cy="369332"/>
          </a:xfrm>
          <a:prstGeom prst="rect">
            <a:avLst/>
          </a:prstGeom>
          <a:solidFill>
            <a:schemeClr val="bg1"/>
          </a:solidFill>
        </p:spPr>
        <p:txBody>
          <a:bodyPr wrap="none" rtlCol="0">
            <a:spAutoFit/>
          </a:bodyPr>
          <a:lstStyle/>
          <a:p>
            <a:r>
              <a:rPr lang="en-US" dirty="0">
                <a:solidFill>
                  <a:schemeClr val="accent1"/>
                </a:solidFill>
              </a:rPr>
              <a:t>.3 m</a:t>
            </a:r>
          </a:p>
        </p:txBody>
      </p:sp>
      <p:sp>
        <p:nvSpPr>
          <p:cNvPr id="23" name="TextBox 22">
            <a:extLst>
              <a:ext uri="{FF2B5EF4-FFF2-40B4-BE49-F238E27FC236}">
                <a16:creationId xmlns:a16="http://schemas.microsoft.com/office/drawing/2014/main" id="{75D9C5A4-7212-4AB7-B3B9-674AA90C233C}"/>
              </a:ext>
            </a:extLst>
          </p:cNvPr>
          <p:cNvSpPr txBox="1"/>
          <p:nvPr/>
        </p:nvSpPr>
        <p:spPr>
          <a:xfrm>
            <a:off x="7915307" y="4965660"/>
            <a:ext cx="771493" cy="369332"/>
          </a:xfrm>
          <a:prstGeom prst="rect">
            <a:avLst/>
          </a:prstGeom>
          <a:solidFill>
            <a:schemeClr val="bg1"/>
          </a:solidFill>
        </p:spPr>
        <p:txBody>
          <a:bodyPr wrap="none" rtlCol="0">
            <a:spAutoFit/>
          </a:bodyPr>
          <a:lstStyle/>
          <a:p>
            <a:r>
              <a:rPr lang="en-US" dirty="0">
                <a:solidFill>
                  <a:schemeClr val="accent1"/>
                </a:solidFill>
              </a:rPr>
              <a:t>M</a:t>
            </a:r>
            <a:r>
              <a:rPr lang="en-US" baseline="-25000" dirty="0">
                <a:solidFill>
                  <a:schemeClr val="accent1"/>
                </a:solidFill>
              </a:rPr>
              <a:t>motor</a:t>
            </a:r>
          </a:p>
        </p:txBody>
      </p:sp>
    </p:spTree>
    <p:extLst>
      <p:ext uri="{BB962C8B-B14F-4D97-AF65-F5344CB8AC3E}">
        <p14:creationId xmlns:p14="http://schemas.microsoft.com/office/powerpoint/2010/main" val="2409310188"/>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1689</TotalTime>
  <Words>677</Words>
  <Application>Microsoft Office PowerPoint</Application>
  <PresentationFormat>On-screen Show (4:3)</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Cambria Math</vt:lpstr>
      <vt:lpstr>MA_Template</vt:lpstr>
      <vt:lpstr>Kinetics in Fixed Axis Rotation Systems</vt:lpstr>
      <vt:lpstr>Newton’s Second Law and Kinetics</vt:lpstr>
      <vt:lpstr>Fixed Axis Rotation and the Mass Moment of Inertia</vt:lpstr>
      <vt:lpstr>Balanced Fixed Axis Rotation Systems</vt:lpstr>
      <vt:lpstr>Unbalanced Fixed Axis Rotation Systems</vt:lpstr>
      <vt:lpstr>Solving a Rigid Body Kinetics Problem (The Process)</vt:lpstr>
      <vt:lpstr>Thanks for Watching</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39</cp:revision>
  <dcterms:created xsi:type="dcterms:W3CDTF">2020-08-21T15:23:22Z</dcterms:created>
  <dcterms:modified xsi:type="dcterms:W3CDTF">2020-12-30T19:36:27Z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