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301" r:id="rId6"/>
    <p:sldId id="303" r:id="rId7"/>
    <p:sldId id="289" r:id="rId8"/>
    <p:sldId id="311" r:id="rId9"/>
    <p:sldId id="302" r:id="rId10"/>
    <p:sldId id="312" r:id="rId11"/>
    <p:sldId id="313" r:id="rId12"/>
    <p:sldId id="314" r:id="rId13"/>
    <p:sldId id="287" r:id="rId14"/>
    <p:sldId id="315" r:id="rId15"/>
    <p:sldId id="316" r:id="rId16"/>
    <p:sldId id="317" r:id="rId17"/>
    <p:sldId id="261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2536E-30EC-4D3B-84C9-9DBB40B46DF9}" v="164" dt="2020-08-25T20:21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 sldOrd">
      <pc:chgData name="Moore, Jacob Preston" userId="fdd3fd0f-c483-48c9-988d-7deb216763fd" providerId="ADAL" clId="{1DEC9EA4-08C1-4B16-BA96-BA475B1550BC}" dt="2020-08-25T20:39:16.144" v="1260" actId="2696"/>
      <pc:docMkLst>
        <pc:docMk/>
      </pc:docMkLst>
      <pc:sldChg chg="modSp">
        <pc:chgData name="Moore, Jacob Preston" userId="fdd3fd0f-c483-48c9-988d-7deb216763fd" providerId="ADAL" clId="{1DEC9EA4-08C1-4B16-BA96-BA475B1550BC}" dt="2020-08-25T19:53:52.536" v="2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9:53:52.536" v="2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5T20:21:04.740" v="1258"/>
        <pc:sldMkLst>
          <pc:docMk/>
          <pc:sldMk cId="3621347444" sldId="261"/>
        </pc:sldMkLst>
      </pc:sldChg>
      <pc:sldChg chg="add">
        <pc:chgData name="Moore, Jacob Preston" userId="fdd3fd0f-c483-48c9-988d-7deb216763fd" providerId="ADAL" clId="{1DEC9EA4-08C1-4B16-BA96-BA475B1550BC}" dt="2020-08-25T20:21:04.740" v="1258"/>
        <pc:sldMkLst>
          <pc:docMk/>
          <pc:sldMk cId="3360114355" sldId="263"/>
        </pc:sldMkLst>
      </pc:sldChg>
      <pc:sldChg chg="add">
        <pc:chgData name="Moore, Jacob Preston" userId="fdd3fd0f-c483-48c9-988d-7deb216763fd" providerId="ADAL" clId="{1DEC9EA4-08C1-4B16-BA96-BA475B1550BC}" dt="2020-08-25T20:21:52.543" v="1259"/>
        <pc:sldMkLst>
          <pc:docMk/>
          <pc:sldMk cId="2362792920" sldId="264"/>
        </pc:sldMkLst>
      </pc:sldChg>
      <pc:sldChg chg="add">
        <pc:chgData name="Moore, Jacob Preston" userId="fdd3fd0f-c483-48c9-988d-7deb216763fd" providerId="ADAL" clId="{1DEC9EA4-08C1-4B16-BA96-BA475B1550BC}" dt="2020-08-25T20:21:52.543" v="1259"/>
        <pc:sldMkLst>
          <pc:docMk/>
          <pc:sldMk cId="356761894" sldId="265"/>
        </pc:sldMkLst>
      </pc:sldChg>
      <pc:sldChg chg="add ord">
        <pc:chgData name="Moore, Jacob Preston" userId="fdd3fd0f-c483-48c9-988d-7deb216763fd" providerId="ADAL" clId="{1DEC9EA4-08C1-4B16-BA96-BA475B1550BC}" dt="2020-08-25T20:01:42.502" v="271"/>
        <pc:sldMkLst>
          <pc:docMk/>
          <pc:sldMk cId="1182082120" sldId="289"/>
        </pc:sldMkLst>
      </pc:sldChg>
      <pc:sldChg chg="add del">
        <pc:chgData name="Moore, Jacob Preston" userId="fdd3fd0f-c483-48c9-988d-7deb216763fd" providerId="ADAL" clId="{1DEC9EA4-08C1-4B16-BA96-BA475B1550BC}" dt="2020-08-25T19:57:46.969" v="45" actId="2696"/>
        <pc:sldMkLst>
          <pc:docMk/>
          <pc:sldMk cId="350316732" sldId="300"/>
        </pc:sldMkLst>
      </pc:sldChg>
      <pc:sldChg chg="modSp add">
        <pc:chgData name="Moore, Jacob Preston" userId="fdd3fd0f-c483-48c9-988d-7deb216763fd" providerId="ADAL" clId="{1DEC9EA4-08C1-4B16-BA96-BA475B1550BC}" dt="2020-08-25T19:59:34.695" v="246" actId="20577"/>
        <pc:sldMkLst>
          <pc:docMk/>
          <pc:sldMk cId="974346017" sldId="301"/>
        </pc:sldMkLst>
        <pc:spChg chg="mod">
          <ac:chgData name="Moore, Jacob Preston" userId="fdd3fd0f-c483-48c9-988d-7deb216763fd" providerId="ADAL" clId="{1DEC9EA4-08C1-4B16-BA96-BA475B1550BC}" dt="2020-08-25T19:59:34.695" v="246" actId="20577"/>
          <ac:spMkLst>
            <pc:docMk/>
            <pc:sldMk cId="974346017" sldId="301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1DEC9EA4-08C1-4B16-BA96-BA475B1550BC}" dt="2020-08-25T20:04:19.691" v="378"/>
        <pc:sldMkLst>
          <pc:docMk/>
          <pc:sldMk cId="1306895566" sldId="302"/>
        </pc:sldMkLst>
        <pc:spChg chg="mod">
          <ac:chgData name="Moore, Jacob Preston" userId="fdd3fd0f-c483-48c9-988d-7deb216763fd" providerId="ADAL" clId="{1DEC9EA4-08C1-4B16-BA96-BA475B1550BC}" dt="2020-08-25T20:02:15.002" v="283" actId="20577"/>
          <ac:spMkLst>
            <pc:docMk/>
            <pc:sldMk cId="1306895566" sldId="30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1DEC9EA4-08C1-4B16-BA96-BA475B1550BC}" dt="2020-08-25T20:04:02.903" v="377" actId="14100"/>
          <ac:spMkLst>
            <pc:docMk/>
            <pc:sldMk cId="1306895566" sldId="302"/>
            <ac:spMk id="3" creationId="{00000000-0000-0000-0000-000000000000}"/>
          </ac:spMkLst>
        </pc:spChg>
      </pc:sldChg>
      <pc:sldChg chg="modSp add ord modAnim">
        <pc:chgData name="Moore, Jacob Preston" userId="fdd3fd0f-c483-48c9-988d-7deb216763fd" providerId="ADAL" clId="{1DEC9EA4-08C1-4B16-BA96-BA475B1550BC}" dt="2020-08-25T20:00:46.841" v="268" actId="27636"/>
        <pc:sldMkLst>
          <pc:docMk/>
          <pc:sldMk cId="546643063" sldId="303"/>
        </pc:sldMkLst>
        <pc:spChg chg="mod">
          <ac:chgData name="Moore, Jacob Preston" userId="fdd3fd0f-c483-48c9-988d-7deb216763fd" providerId="ADAL" clId="{1DEC9EA4-08C1-4B16-BA96-BA475B1550BC}" dt="2020-08-25T20:00:46.841" v="268" actId="27636"/>
          <ac:spMkLst>
            <pc:docMk/>
            <pc:sldMk cId="546643063" sldId="303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1DEC9EA4-08C1-4B16-BA96-BA475B1550BC}" dt="2020-08-25T20:17:11.868" v="1228" actId="2696"/>
        <pc:sldMkLst>
          <pc:docMk/>
          <pc:sldMk cId="669300358" sldId="304"/>
        </pc:sldMkLst>
      </pc:sldChg>
      <pc:sldChg chg="add del">
        <pc:chgData name="Moore, Jacob Preston" userId="fdd3fd0f-c483-48c9-988d-7deb216763fd" providerId="ADAL" clId="{1DEC9EA4-08C1-4B16-BA96-BA475B1550BC}" dt="2020-08-25T20:17:11.952" v="1229" actId="2696"/>
        <pc:sldMkLst>
          <pc:docMk/>
          <pc:sldMk cId="2602920390" sldId="305"/>
        </pc:sldMkLst>
      </pc:sldChg>
      <pc:sldChg chg="add del">
        <pc:chgData name="Moore, Jacob Preston" userId="fdd3fd0f-c483-48c9-988d-7deb216763fd" providerId="ADAL" clId="{1DEC9EA4-08C1-4B16-BA96-BA475B1550BC}" dt="2020-08-25T20:17:12.003" v="1230" actId="2696"/>
        <pc:sldMkLst>
          <pc:docMk/>
          <pc:sldMk cId="402860704" sldId="306"/>
        </pc:sldMkLst>
      </pc:sldChg>
      <pc:sldChg chg="add del">
        <pc:chgData name="Moore, Jacob Preston" userId="fdd3fd0f-c483-48c9-988d-7deb216763fd" providerId="ADAL" clId="{1DEC9EA4-08C1-4B16-BA96-BA475B1550BC}" dt="2020-08-25T20:17:12.061" v="1231" actId="2696"/>
        <pc:sldMkLst>
          <pc:docMk/>
          <pc:sldMk cId="2512356918" sldId="307"/>
        </pc:sldMkLst>
      </pc:sldChg>
      <pc:sldChg chg="add del">
        <pc:chgData name="Moore, Jacob Preston" userId="fdd3fd0f-c483-48c9-988d-7deb216763fd" providerId="ADAL" clId="{1DEC9EA4-08C1-4B16-BA96-BA475B1550BC}" dt="2020-08-25T20:17:12.075" v="1232" actId="2696"/>
        <pc:sldMkLst>
          <pc:docMk/>
          <pc:sldMk cId="1279827134" sldId="308"/>
        </pc:sldMkLst>
      </pc:sldChg>
      <pc:sldChg chg="add del">
        <pc:chgData name="Moore, Jacob Preston" userId="fdd3fd0f-c483-48c9-988d-7deb216763fd" providerId="ADAL" clId="{1DEC9EA4-08C1-4B16-BA96-BA475B1550BC}" dt="2020-08-25T20:17:12.091" v="1233" actId="2696"/>
        <pc:sldMkLst>
          <pc:docMk/>
          <pc:sldMk cId="3143157244" sldId="309"/>
        </pc:sldMkLst>
      </pc:sldChg>
      <pc:sldChg chg="add del">
        <pc:chgData name="Moore, Jacob Preston" userId="fdd3fd0f-c483-48c9-988d-7deb216763fd" providerId="ADAL" clId="{1DEC9EA4-08C1-4B16-BA96-BA475B1550BC}" dt="2020-08-25T20:39:16.144" v="1260" actId="2696"/>
        <pc:sldMkLst>
          <pc:docMk/>
          <pc:sldMk cId="1776363487" sldId="310"/>
        </pc:sldMkLst>
      </pc:sldChg>
      <pc:sldChg chg="modSp add ord">
        <pc:chgData name="Moore, Jacob Preston" userId="fdd3fd0f-c483-48c9-988d-7deb216763fd" providerId="ADAL" clId="{1DEC9EA4-08C1-4B16-BA96-BA475B1550BC}" dt="2020-08-25T20:02:07.296" v="272"/>
        <pc:sldMkLst>
          <pc:docMk/>
          <pc:sldMk cId="3189583828" sldId="311"/>
        </pc:sldMkLst>
        <pc:spChg chg="mod">
          <ac:chgData name="Moore, Jacob Preston" userId="fdd3fd0f-c483-48c9-988d-7deb216763fd" providerId="ADAL" clId="{1DEC9EA4-08C1-4B16-BA96-BA475B1550BC}" dt="2020-08-25T20:02:07.296" v="272"/>
          <ac:spMkLst>
            <pc:docMk/>
            <pc:sldMk cId="3189583828" sldId="311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8-25T20:08:19.705" v="654" actId="20577"/>
        <pc:sldMkLst>
          <pc:docMk/>
          <pc:sldMk cId="1617658572" sldId="312"/>
        </pc:sldMkLst>
        <pc:spChg chg="mod">
          <ac:chgData name="Moore, Jacob Preston" userId="fdd3fd0f-c483-48c9-988d-7deb216763fd" providerId="ADAL" clId="{1DEC9EA4-08C1-4B16-BA96-BA475B1550BC}" dt="2020-08-25T20:05:15.733" v="414" actId="20577"/>
          <ac:spMkLst>
            <pc:docMk/>
            <pc:sldMk cId="1617658572" sldId="312"/>
            <ac:spMk id="2" creationId="{83A6A9BF-C7C5-46E5-B829-58A1BDA15464}"/>
          </ac:spMkLst>
        </pc:spChg>
        <pc:spChg chg="mod">
          <ac:chgData name="Moore, Jacob Preston" userId="fdd3fd0f-c483-48c9-988d-7deb216763fd" providerId="ADAL" clId="{1DEC9EA4-08C1-4B16-BA96-BA475B1550BC}" dt="2020-08-25T20:08:19.705" v="654" actId="20577"/>
          <ac:spMkLst>
            <pc:docMk/>
            <pc:sldMk cId="1617658572" sldId="312"/>
            <ac:spMk id="3" creationId="{D3301302-3827-434C-99D9-A3674AFFF66A}"/>
          </ac:spMkLst>
        </pc:spChg>
      </pc:sldChg>
      <pc:sldChg chg="addSp modSp add modAnim">
        <pc:chgData name="Moore, Jacob Preston" userId="fdd3fd0f-c483-48c9-988d-7deb216763fd" providerId="ADAL" clId="{1DEC9EA4-08C1-4B16-BA96-BA475B1550BC}" dt="2020-08-25T20:16:57.363" v="1227" actId="27636"/>
        <pc:sldMkLst>
          <pc:docMk/>
          <pc:sldMk cId="3002793683" sldId="313"/>
        </pc:sldMkLst>
        <pc:spChg chg="mod">
          <ac:chgData name="Moore, Jacob Preston" userId="fdd3fd0f-c483-48c9-988d-7deb216763fd" providerId="ADAL" clId="{1DEC9EA4-08C1-4B16-BA96-BA475B1550BC}" dt="2020-08-25T20:09:46.335" v="705" actId="20577"/>
          <ac:spMkLst>
            <pc:docMk/>
            <pc:sldMk cId="3002793683" sldId="313"/>
            <ac:spMk id="2" creationId="{8ED60D71-7AF2-4E54-A951-24409AA4768A}"/>
          </ac:spMkLst>
        </pc:spChg>
        <pc:spChg chg="mod">
          <ac:chgData name="Moore, Jacob Preston" userId="fdd3fd0f-c483-48c9-988d-7deb216763fd" providerId="ADAL" clId="{1DEC9EA4-08C1-4B16-BA96-BA475B1550BC}" dt="2020-08-25T20:16:57.363" v="1227" actId="27636"/>
          <ac:spMkLst>
            <pc:docMk/>
            <pc:sldMk cId="3002793683" sldId="313"/>
            <ac:spMk id="3" creationId="{2597C5B6-A8AE-40A1-956F-BCEF4DB2BAC8}"/>
          </ac:spMkLst>
        </pc:spChg>
        <pc:spChg chg="add mod">
          <ac:chgData name="Moore, Jacob Preston" userId="fdd3fd0f-c483-48c9-988d-7deb216763fd" providerId="ADAL" clId="{1DEC9EA4-08C1-4B16-BA96-BA475B1550BC}" dt="2020-08-25T20:15:27.063" v="962" actId="1076"/>
          <ac:spMkLst>
            <pc:docMk/>
            <pc:sldMk cId="3002793683" sldId="313"/>
            <ac:spMk id="7" creationId="{2C349B86-0FF8-45A9-94C3-5339973EC185}"/>
          </ac:spMkLst>
        </pc:spChg>
        <pc:spChg chg="add mod">
          <ac:chgData name="Moore, Jacob Preston" userId="fdd3fd0f-c483-48c9-988d-7deb216763fd" providerId="ADAL" clId="{1DEC9EA4-08C1-4B16-BA96-BA475B1550BC}" dt="2020-08-25T20:15:43.423" v="968" actId="1076"/>
          <ac:spMkLst>
            <pc:docMk/>
            <pc:sldMk cId="3002793683" sldId="313"/>
            <ac:spMk id="8" creationId="{3F0D642A-E5DD-4FE5-A45A-2E07CA386E68}"/>
          </ac:spMkLst>
        </pc:spChg>
        <pc:picChg chg="add mod">
          <ac:chgData name="Moore, Jacob Preston" userId="fdd3fd0f-c483-48c9-988d-7deb216763fd" providerId="ADAL" clId="{1DEC9EA4-08C1-4B16-BA96-BA475B1550BC}" dt="2020-08-25T20:15:06.581" v="958" actId="1076"/>
          <ac:picMkLst>
            <pc:docMk/>
            <pc:sldMk cId="3002793683" sldId="313"/>
            <ac:picMk id="5" creationId="{5D2BF56B-AA5B-4995-9906-28BD61A62AD9}"/>
          </ac:picMkLst>
        </pc:picChg>
        <pc:picChg chg="add mod">
          <ac:chgData name="Moore, Jacob Preston" userId="fdd3fd0f-c483-48c9-988d-7deb216763fd" providerId="ADAL" clId="{1DEC9EA4-08C1-4B16-BA96-BA475B1550BC}" dt="2020-08-25T20:15:29.819" v="963" actId="1076"/>
          <ac:picMkLst>
            <pc:docMk/>
            <pc:sldMk cId="3002793683" sldId="313"/>
            <ac:picMk id="6" creationId="{61DB25A3-CFE9-4313-8CF5-A9D93AB2489C}"/>
          </ac:picMkLst>
        </pc:picChg>
      </pc:sldChg>
      <pc:sldChg chg="modSp add modAnim">
        <pc:chgData name="Moore, Jacob Preston" userId="fdd3fd0f-c483-48c9-988d-7deb216763fd" providerId="ADAL" clId="{1DEC9EA4-08C1-4B16-BA96-BA475B1550BC}" dt="2020-08-25T20:17:49.944" v="1256"/>
        <pc:sldMkLst>
          <pc:docMk/>
          <pc:sldMk cId="207362840" sldId="314"/>
        </pc:sldMkLst>
        <pc:spChg chg="mod">
          <ac:chgData name="Moore, Jacob Preston" userId="fdd3fd0f-c483-48c9-988d-7deb216763fd" providerId="ADAL" clId="{1DEC9EA4-08C1-4B16-BA96-BA475B1550BC}" dt="2020-08-25T20:17:44.352" v="1255" actId="20577"/>
          <ac:spMkLst>
            <pc:docMk/>
            <pc:sldMk cId="207362840" sldId="314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5T19:57:01.359" v="28" actId="2696"/>
        <pc:sldMkLst>
          <pc:docMk/>
          <pc:sldMk cId="3576391048" sldId="314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2523008621" sldId="315"/>
        </pc:sldMkLst>
      </pc:sldChg>
      <pc:sldChg chg="del">
        <pc:chgData name="Moore, Jacob Preston" userId="fdd3fd0f-c483-48c9-988d-7deb216763fd" providerId="ADAL" clId="{1DEC9EA4-08C1-4B16-BA96-BA475B1550BC}" dt="2020-08-25T19:57:01.377" v="29" actId="2696"/>
        <pc:sldMkLst>
          <pc:docMk/>
          <pc:sldMk cId="3512537184" sldId="315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874424318" sldId="316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3818357201" sldId="317"/>
        </pc:sldMkLst>
      </pc:sldChg>
      <pc:sldChg chg="del">
        <pc:chgData name="Moore, Jacob Preston" userId="fdd3fd0f-c483-48c9-988d-7deb216763fd" providerId="ADAL" clId="{1DEC9EA4-08C1-4B16-BA96-BA475B1550BC}" dt="2020-08-25T19:57:01.386" v="30" actId="2696"/>
        <pc:sldMkLst>
          <pc:docMk/>
          <pc:sldMk cId="3839667972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Equilibrium Analysis in Concurrent Force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/>
              <a:t>Find the magnitudes of the normal forces acting on this barrel.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3276600"/>
            <a:ext cx="5029200" cy="3507479"/>
            <a:chOff x="152400" y="1905001"/>
            <a:chExt cx="7086600" cy="4988413"/>
          </a:xfrm>
        </p:grpSpPr>
        <p:sp>
          <p:nvSpPr>
            <p:cNvPr id="6" name="Oval 5"/>
            <p:cNvSpPr/>
            <p:nvPr/>
          </p:nvSpPr>
          <p:spPr>
            <a:xfrm>
              <a:off x="2917371" y="2286000"/>
              <a:ext cx="2743200" cy="2743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48542" y="3461657"/>
              <a:ext cx="5290458" cy="2460172"/>
            </a:xfrm>
            <a:custGeom>
              <a:avLst/>
              <a:gdLst>
                <a:gd name="connsiteX0" fmla="*/ 391886 w 5290458"/>
                <a:gd name="connsiteY0" fmla="*/ 0 h 2460172"/>
                <a:gd name="connsiteX1" fmla="*/ 2111829 w 5290458"/>
                <a:gd name="connsiteY1" fmla="*/ 2111829 h 2460172"/>
                <a:gd name="connsiteX2" fmla="*/ 4310743 w 5290458"/>
                <a:gd name="connsiteY2" fmla="*/ 424543 h 2460172"/>
                <a:gd name="connsiteX3" fmla="*/ 5257800 w 5290458"/>
                <a:gd name="connsiteY3" fmla="*/ 424543 h 2460172"/>
                <a:gd name="connsiteX4" fmla="*/ 5290458 w 5290458"/>
                <a:gd name="connsiteY4" fmla="*/ 2460172 h 2460172"/>
                <a:gd name="connsiteX5" fmla="*/ 21772 w 5290458"/>
                <a:gd name="connsiteY5" fmla="*/ 2460172 h 2460172"/>
                <a:gd name="connsiteX6" fmla="*/ 0 w 5290458"/>
                <a:gd name="connsiteY6" fmla="*/ 10886 h 2460172"/>
                <a:gd name="connsiteX7" fmla="*/ 391886 w 5290458"/>
                <a:gd name="connsiteY7" fmla="*/ 0 h 2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0458" h="2460172">
                  <a:moveTo>
                    <a:pt x="391886" y="0"/>
                  </a:moveTo>
                  <a:lnTo>
                    <a:pt x="2111829" y="2111829"/>
                  </a:lnTo>
                  <a:lnTo>
                    <a:pt x="4310743" y="424543"/>
                  </a:lnTo>
                  <a:lnTo>
                    <a:pt x="5257800" y="424543"/>
                  </a:lnTo>
                  <a:lnTo>
                    <a:pt x="5290458" y="2460172"/>
                  </a:lnTo>
                  <a:lnTo>
                    <a:pt x="21772" y="2460172"/>
                  </a:lnTo>
                  <a:lnTo>
                    <a:pt x="0" y="10886"/>
                  </a:lnTo>
                  <a:lnTo>
                    <a:pt x="391886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5099956" y="4811486"/>
              <a:ext cx="1121229" cy="881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179865" y="4389665"/>
              <a:ext cx="936170" cy="1104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61757" y="3581400"/>
              <a:ext cx="54429" cy="2743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676400" y="2057400"/>
              <a:ext cx="4267200" cy="373380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917372" y="1905001"/>
              <a:ext cx="3635828" cy="441959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80955" y="4305808"/>
              <a:ext cx="1153885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45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1447" y="4414181"/>
              <a:ext cx="800099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30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66209" y="6368142"/>
              <a:ext cx="2112818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 = 600 lbs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5029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2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494211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21677" y="575893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21677" y="6597134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1" y="64124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" y="53343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00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6 kg traffic light shown below is supported by two cables. Find the tension force in the two cables.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7" y="3352800"/>
            <a:ext cx="5041134" cy="27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101332" y="5986397"/>
            <a:ext cx="0" cy="589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01332" y="6575757"/>
            <a:ext cx="594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2362" y="6445914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687891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7000" y="3581402"/>
            <a:ext cx="1427082" cy="416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420762" y="447402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2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flexible cable supports this mass as shown below. Determine the tension in the cable and the normal force acting on the mass.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267200" y="3581400"/>
            <a:ext cx="3276600" cy="3200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43434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3200400"/>
            <a:ext cx="5334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429000" y="6074230"/>
            <a:ext cx="1524000" cy="1395383"/>
          </a:xfrm>
          <a:prstGeom prst="arc">
            <a:avLst>
              <a:gd name="adj1" fmla="val 191721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09742" y="62600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479530" y="3124200"/>
            <a:ext cx="1627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29702" y="3886200"/>
            <a:ext cx="2743200" cy="2743200"/>
          </a:xfrm>
          <a:prstGeom prst="arc">
            <a:avLst>
              <a:gd name="adj1" fmla="val 16194580"/>
              <a:gd name="adj2" fmla="val 17108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5800" y="35168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1835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/>
              <a:t>Two barrels are being carried on a handcart as shown below. Determine the forces acting on the bottom barrel.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19930404">
            <a:off x="3276600" y="3098255"/>
            <a:ext cx="2206205" cy="3412671"/>
            <a:chOff x="3276600" y="3098255"/>
            <a:chExt cx="2206205" cy="3412671"/>
          </a:xfrm>
        </p:grpSpPr>
        <p:grpSp>
          <p:nvGrpSpPr>
            <p:cNvPr id="8" name="Group 7"/>
            <p:cNvGrpSpPr/>
            <p:nvPr/>
          </p:nvGrpSpPr>
          <p:grpSpPr>
            <a:xfrm>
              <a:off x="3806405" y="3098255"/>
              <a:ext cx="1676400" cy="3276600"/>
              <a:chOff x="3810000" y="3352800"/>
              <a:chExt cx="1676400" cy="3276600"/>
            </a:xfrm>
          </p:grpSpPr>
          <p:sp>
            <p:nvSpPr>
              <p:cNvPr id="5" name="L-Shape 4"/>
              <p:cNvSpPr/>
              <p:nvPr/>
            </p:nvSpPr>
            <p:spPr>
              <a:xfrm>
                <a:off x="3810000" y="3352800"/>
                <a:ext cx="1676400" cy="3276600"/>
              </a:xfrm>
              <a:prstGeom prst="corner">
                <a:avLst>
                  <a:gd name="adj1" fmla="val 9091"/>
                  <a:gd name="adj2" fmla="val 816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73286" y="5094514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  <a:p>
                <a:pPr algn="ctr"/>
                <a:r>
                  <a:rPr lang="en-US" dirty="0"/>
                  <a:t>200 lbs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3286" y="3712028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  <a:p>
                <a:pPr algn="ctr"/>
                <a:r>
                  <a:rPr lang="en-US" dirty="0"/>
                  <a:t>150 lbs</a:t>
                </a:r>
              </a:p>
            </p:txBody>
          </p:sp>
        </p:grpSp>
        <p:sp>
          <p:nvSpPr>
            <p:cNvPr id="10" name="Isosceles Triangle 9"/>
            <p:cNvSpPr/>
            <p:nvPr/>
          </p:nvSpPr>
          <p:spPr>
            <a:xfrm rot="16200000">
              <a:off x="3463508" y="6034781"/>
              <a:ext cx="228600" cy="451548"/>
            </a:xfrm>
            <a:prstGeom prst="triangle">
              <a:avLst>
                <a:gd name="adj" fmla="val 3571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60537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4724400" y="6460891"/>
            <a:ext cx="1219200" cy="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3717530" y="5763199"/>
            <a:ext cx="1524000" cy="1395383"/>
          </a:xfrm>
          <a:prstGeom prst="arc">
            <a:avLst>
              <a:gd name="adj1" fmla="val 2013747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0" y="60753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2134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Equilibrium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Three soda cans, each weighing .75 lbs and having a dimeter of 4 inches, are stacked in a formation as shown below. Assuming no friction forces, determine the normal forces acting on can B.</a:t>
            </a:r>
          </a:p>
        </p:txBody>
      </p:sp>
      <p:sp>
        <p:nvSpPr>
          <p:cNvPr id="4" name="Oval 3"/>
          <p:cNvSpPr/>
          <p:nvPr/>
        </p:nvSpPr>
        <p:spPr>
          <a:xfrm>
            <a:off x="3761232" y="4197097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057144" y="5105400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450080" y="5105400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34056" y="4849368"/>
            <a:ext cx="304800" cy="164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0512" y="4849368"/>
            <a:ext cx="304800" cy="164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34056" y="6248400"/>
            <a:ext cx="3191256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38856" y="3505201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20512" y="3505201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38856" y="3810000"/>
            <a:ext cx="258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3168" y="362328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 in</a:t>
            </a:r>
          </a:p>
        </p:txBody>
      </p:sp>
    </p:spTree>
    <p:extLst>
      <p:ext uri="{BB962C8B-B14F-4D97-AF65-F5344CB8AC3E}">
        <p14:creationId xmlns:p14="http://schemas.microsoft.com/office/powerpoint/2010/main" val="336011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Equilibrium in 3D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SkyCam at a sporting event has a mass of 20 kg and is supported by three cables as shown below. Determine the tension in each of the cables.</a:t>
            </a:r>
          </a:p>
        </p:txBody>
      </p:sp>
      <p:pic>
        <p:nvPicPr>
          <p:cNvPr id="1026" name="Picture 2" descr="Problem 6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486400" cy="39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Equilibrium in 3D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A hot air balloon is tethered to the ground with three cables as shown below. Determine the tension in each of the three cables.</a:t>
            </a:r>
          </a:p>
        </p:txBody>
      </p:sp>
      <p:pic>
        <p:nvPicPr>
          <p:cNvPr id="2050" name="Picture 2" descr="Problem 7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657600" cy="40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b="1" dirty="0"/>
              <a:t>equilibrium analysis</a:t>
            </a:r>
            <a:r>
              <a:rPr lang="en-US" dirty="0"/>
              <a:t>, we are examining a body that is </a:t>
            </a:r>
            <a:r>
              <a:rPr lang="en-US" b="1" dirty="0"/>
              <a:t>in equilibrium</a:t>
            </a:r>
            <a:r>
              <a:rPr lang="en-US" dirty="0"/>
              <a:t>, using the forces and geometry we know, to </a:t>
            </a:r>
            <a:r>
              <a:rPr lang="en-US" b="1" dirty="0"/>
              <a:t>solve for unknown forces </a:t>
            </a:r>
            <a:r>
              <a:rPr lang="en-US" dirty="0"/>
              <a:t>or other unknown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81200" y="3276600"/>
            <a:ext cx="5029200" cy="3507479"/>
            <a:chOff x="152400" y="1905001"/>
            <a:chExt cx="7086600" cy="4988413"/>
          </a:xfrm>
        </p:grpSpPr>
        <p:sp>
          <p:nvSpPr>
            <p:cNvPr id="5" name="Oval 4"/>
            <p:cNvSpPr/>
            <p:nvPr/>
          </p:nvSpPr>
          <p:spPr>
            <a:xfrm>
              <a:off x="2917371" y="2286000"/>
              <a:ext cx="2743200" cy="2743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948542" y="3461657"/>
              <a:ext cx="5290458" cy="2460172"/>
            </a:xfrm>
            <a:custGeom>
              <a:avLst/>
              <a:gdLst>
                <a:gd name="connsiteX0" fmla="*/ 391886 w 5290458"/>
                <a:gd name="connsiteY0" fmla="*/ 0 h 2460172"/>
                <a:gd name="connsiteX1" fmla="*/ 2111829 w 5290458"/>
                <a:gd name="connsiteY1" fmla="*/ 2111829 h 2460172"/>
                <a:gd name="connsiteX2" fmla="*/ 4310743 w 5290458"/>
                <a:gd name="connsiteY2" fmla="*/ 424543 h 2460172"/>
                <a:gd name="connsiteX3" fmla="*/ 5257800 w 5290458"/>
                <a:gd name="connsiteY3" fmla="*/ 424543 h 2460172"/>
                <a:gd name="connsiteX4" fmla="*/ 5290458 w 5290458"/>
                <a:gd name="connsiteY4" fmla="*/ 2460172 h 2460172"/>
                <a:gd name="connsiteX5" fmla="*/ 21772 w 5290458"/>
                <a:gd name="connsiteY5" fmla="*/ 2460172 h 2460172"/>
                <a:gd name="connsiteX6" fmla="*/ 0 w 5290458"/>
                <a:gd name="connsiteY6" fmla="*/ 10886 h 2460172"/>
                <a:gd name="connsiteX7" fmla="*/ 391886 w 5290458"/>
                <a:gd name="connsiteY7" fmla="*/ 0 h 2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0458" h="2460172">
                  <a:moveTo>
                    <a:pt x="391886" y="0"/>
                  </a:moveTo>
                  <a:lnTo>
                    <a:pt x="2111829" y="2111829"/>
                  </a:lnTo>
                  <a:lnTo>
                    <a:pt x="4310743" y="424543"/>
                  </a:lnTo>
                  <a:lnTo>
                    <a:pt x="5257800" y="424543"/>
                  </a:lnTo>
                  <a:lnTo>
                    <a:pt x="5290458" y="2460172"/>
                  </a:lnTo>
                  <a:lnTo>
                    <a:pt x="21772" y="2460172"/>
                  </a:lnTo>
                  <a:lnTo>
                    <a:pt x="0" y="10886"/>
                  </a:lnTo>
                  <a:lnTo>
                    <a:pt x="391886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5099956" y="4811486"/>
              <a:ext cx="1121229" cy="881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179865" y="4389665"/>
              <a:ext cx="936170" cy="1104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61757" y="3581400"/>
              <a:ext cx="54429" cy="2743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676400" y="2057400"/>
              <a:ext cx="4267200" cy="373380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2917372" y="1905001"/>
              <a:ext cx="3635828" cy="441959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80955" y="4305808"/>
              <a:ext cx="1153885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45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1447" y="4414181"/>
              <a:ext cx="800099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30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6209" y="6368142"/>
              <a:ext cx="2112818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 = 600 lbs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5029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2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494211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21677" y="575893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21677" y="6597134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95401" y="64124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" y="53343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34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these unknown forces, we use the process of equilibrium analysis, which consists of the following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free body diagram of the body in the problem, showing all known and unknown forces.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 free body diagrams to write out the equilibrium equations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equilibrium equation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Free Body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Creating a Free Body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8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1212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body in equilibrium, we then know that...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solve this </a:t>
                </a:r>
                <a:r>
                  <a:rPr lang="en-US" b="1" dirty="0"/>
                  <a:t>vector equation</a:t>
                </a:r>
                <a:r>
                  <a:rPr lang="en-US" dirty="0"/>
                  <a:t>, we break down the vectors into components, and write out the </a:t>
                </a:r>
                <a:r>
                  <a:rPr lang="en-US" b="1" dirty="0"/>
                  <a:t>component equations</a:t>
                </a:r>
                <a:r>
                  <a:rPr lang="en-US" dirty="0"/>
                  <a:t>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and...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i="0">
                              <a:latin typeface="Cambria Math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gives us </a:t>
                </a:r>
                <a:r>
                  <a:rPr lang="en-US" b="1" dirty="0"/>
                  <a:t>scalar equations</a:t>
                </a:r>
                <a:r>
                  <a:rPr lang="en-US" dirty="0"/>
                  <a:t>, which we can solve with simple algebra.</a:t>
                </a:r>
              </a:p>
              <a:p>
                <a:pPr lvl="1"/>
                <a:r>
                  <a:rPr lang="en-US" dirty="0"/>
                  <a:t>It also happens to turn our one equation into two equations (or three equations in 3D).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121276"/>
              </a:xfrm>
              <a:blipFill>
                <a:blip r:embed="rId2"/>
                <a:stretch>
                  <a:fillRect l="-81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77000" y="3810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77000" y="4419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38010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components of the vectors</a:t>
            </a:r>
          </a:p>
        </p:txBody>
      </p:sp>
    </p:spTree>
    <p:extLst>
      <p:ext uri="{BB962C8B-B14F-4D97-AF65-F5344CB8AC3E}">
        <p14:creationId xmlns:p14="http://schemas.microsoft.com/office/powerpoint/2010/main" val="13068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9BF-C7C5-46E5-B829-58A1BDA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Equilibrium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01302-3827-434C-99D9-A3674AFFF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 simple </a:t>
                </a:r>
                <a:r>
                  <a:rPr lang="en-US" b="1" dirty="0"/>
                  <a:t>concurrent force system </a:t>
                </a:r>
                <a:r>
                  <a:rPr lang="en-US" dirty="0"/>
                  <a:t>in </a:t>
                </a:r>
                <a:r>
                  <a:rPr lang="en-US" b="1" dirty="0"/>
                  <a:t>two dimensions</a:t>
                </a:r>
                <a:r>
                  <a:rPr lang="en-US" dirty="0"/>
                  <a:t>, we will have two equations.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means we can solve for up to </a:t>
                </a:r>
                <a:r>
                  <a:rPr lang="en-US" b="1" dirty="0"/>
                  <a:t>two unknown values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a simple </a:t>
                </a:r>
                <a:r>
                  <a:rPr lang="en-US" b="1" dirty="0"/>
                  <a:t>concurrent force system </a:t>
                </a:r>
                <a:r>
                  <a:rPr lang="en-US" dirty="0"/>
                  <a:t>in </a:t>
                </a:r>
                <a:r>
                  <a:rPr lang="en-US" b="1" dirty="0"/>
                  <a:t>three dimensions</a:t>
                </a:r>
                <a:r>
                  <a:rPr lang="en-US" dirty="0"/>
                  <a:t>, we will have three equations.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means we can solve for up to </a:t>
                </a:r>
                <a:r>
                  <a:rPr lang="en-US" b="1" dirty="0"/>
                  <a:t>three unknown values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01302-3827-434C-99D9-A3674AFFF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D90C7-7DC8-45C4-84F6-659F94A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0D71-7AF2-4E54-A951-24409AA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and Concurrent Force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5B6-A8AE-40A1-956F-BCEF4DB2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now we are only working with </a:t>
            </a:r>
            <a:r>
              <a:rPr lang="en-US" b="1" dirty="0"/>
              <a:t>concurrent force systems</a:t>
            </a:r>
            <a:r>
              <a:rPr lang="en-US" dirty="0"/>
              <a:t>, and we are only working with </a:t>
            </a:r>
            <a:r>
              <a:rPr lang="en-US" b="1" dirty="0"/>
              <a:t>force equilibrium equations</a:t>
            </a:r>
            <a:r>
              <a:rPr lang="en-US" dirty="0"/>
              <a:t>.</a:t>
            </a:r>
          </a:p>
          <a:p>
            <a:r>
              <a:rPr lang="en-US" dirty="0"/>
              <a:t>When we work with </a:t>
            </a:r>
            <a:r>
              <a:rPr lang="en-US" b="1" dirty="0"/>
              <a:t>non-concurrent force systems</a:t>
            </a:r>
            <a:r>
              <a:rPr lang="en-US" dirty="0"/>
              <a:t>,  we will need to additionally need to </a:t>
            </a:r>
            <a:r>
              <a:rPr lang="en-US" b="1" dirty="0"/>
              <a:t>sum the moments </a:t>
            </a:r>
            <a:r>
              <a:rPr lang="en-US" dirty="0"/>
              <a:t>to be equal to zero. </a:t>
            </a:r>
          </a:p>
          <a:p>
            <a:pPr lvl="1"/>
            <a:r>
              <a:rPr lang="en-US" dirty="0"/>
              <a:t>This will make problems more complex, but also give us more equations to solve for more unknowns.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6FF5-1658-4A39-947E-33C5F7E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oncurrent Forces">
            <a:extLst>
              <a:ext uri="{FF2B5EF4-FFF2-40B4-BE49-F238E27FC236}">
                <a16:creationId xmlns:a16="http://schemas.microsoft.com/office/drawing/2014/main" id="{5D2BF56B-AA5B-4995-9906-28BD61A6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24896"/>
            <a:ext cx="327741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n-Concurrent Forces">
            <a:extLst>
              <a:ext uri="{FF2B5EF4-FFF2-40B4-BE49-F238E27FC236}">
                <a16:creationId xmlns:a16="http://schemas.microsoft.com/office/drawing/2014/main" id="{61DB25A3-CFE9-4313-8CF5-A9D93AB2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991355"/>
            <a:ext cx="2514600" cy="286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49B86-0FF8-45A9-94C3-5339973EC185}"/>
              </a:ext>
            </a:extLst>
          </p:cNvPr>
          <p:cNvSpPr txBox="1"/>
          <p:nvPr/>
        </p:nvSpPr>
        <p:spPr>
          <a:xfrm>
            <a:off x="6594323" y="1133628"/>
            <a:ext cx="1213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D642A-E5DD-4FE5-A45A-2E07CA386E68}"/>
              </a:ext>
            </a:extLst>
          </p:cNvPr>
          <p:cNvSpPr txBox="1"/>
          <p:nvPr/>
        </p:nvSpPr>
        <p:spPr>
          <a:xfrm>
            <a:off x="6477000" y="3815647"/>
            <a:ext cx="16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non-concurrent</a:t>
            </a:r>
          </a:p>
        </p:txBody>
      </p:sp>
    </p:spTree>
    <p:extLst>
      <p:ext uri="{BB962C8B-B14F-4D97-AF65-F5344CB8AC3E}">
        <p14:creationId xmlns:p14="http://schemas.microsoft.com/office/powerpoint/2010/main" val="300279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these unknown forces, we use the process of equilibrium analysis, which consists of the following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free body diagram of the body in the problem, showing all known and unknown forces.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 free body diagrams to write out the equilibrium equations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equilibrium equation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0d05cb5-950f-4f68-bc2c-e17794455b92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788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MA_Template</vt:lpstr>
      <vt:lpstr>Equilibrium Analysis in Concurrent Force Systems</vt:lpstr>
      <vt:lpstr>Equilibrium Analysis</vt:lpstr>
      <vt:lpstr>Equilibrium Analysis</vt:lpstr>
      <vt:lpstr>Creating a Free Body Diagrams</vt:lpstr>
      <vt:lpstr>Creating a Free Body Diagrams</vt:lpstr>
      <vt:lpstr>Equilibrium Equations</vt:lpstr>
      <vt:lpstr>Solving the Equilibrium Equations</vt:lpstr>
      <vt:lpstr>Moments and Concurrent Force Systems</vt:lpstr>
      <vt:lpstr>Equilibrium Analysis (Review)</vt:lpstr>
      <vt:lpstr>Thanks for Watching</vt:lpstr>
      <vt:lpstr>Concurrent Equilibrium Analysis Worked Example</vt:lpstr>
      <vt:lpstr>Concurrent Equilibrium Analysis  Worked Example</vt:lpstr>
      <vt:lpstr>Concurrent Equilibrium Analysis Practice Problem</vt:lpstr>
      <vt:lpstr>Particle Equilibrium Worked Example</vt:lpstr>
      <vt:lpstr>Particle Equilibrium Practice Problem</vt:lpstr>
      <vt:lpstr>Particle Equilibrium in 3D Worked Example</vt:lpstr>
      <vt:lpstr>Particle Equilibrium in 3D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2020-08-25T20:39:27Z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