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4"/>
  </p:notesMasterIdLst>
  <p:sldIdLst>
    <p:sldId id="256" r:id="rId5"/>
    <p:sldId id="286" r:id="rId6"/>
    <p:sldId id="296" r:id="rId7"/>
    <p:sldId id="288" r:id="rId8"/>
    <p:sldId id="289" r:id="rId9"/>
    <p:sldId id="291" r:id="rId10"/>
    <p:sldId id="287" r:id="rId11"/>
    <p:sldId id="290" r:id="rId12"/>
    <p:sldId id="292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BCA96DB-499B-4D54-BDC3-A7116D0D8033}" v="23" dt="2020-08-31T18:05:28.14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7" autoAdjust="0"/>
    <p:restoredTop sz="54101" autoAdjust="0"/>
  </p:normalViewPr>
  <p:slideViewPr>
    <p:cSldViewPr>
      <p:cViewPr varScale="1">
        <p:scale>
          <a:sx n="67" d="100"/>
          <a:sy n="67" d="100"/>
        </p:scale>
        <p:origin x="388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ore, Jacob Preston" userId="fdd3fd0f-c483-48c9-988d-7deb216763fd" providerId="ADAL" clId="{09D2536E-30EC-4D3B-84C9-9DBB40B46DF9}"/>
    <pc:docChg chg="custSel addSld delSld modSld sldOrd">
      <pc:chgData name="Moore, Jacob Preston" userId="fdd3fd0f-c483-48c9-988d-7deb216763fd" providerId="ADAL" clId="{09D2536E-30EC-4D3B-84C9-9DBB40B46DF9}" dt="2020-08-31T18:05:28.142" v="68" actId="113"/>
      <pc:docMkLst>
        <pc:docMk/>
      </pc:docMkLst>
      <pc:sldChg chg="modSp">
        <pc:chgData name="Moore, Jacob Preston" userId="fdd3fd0f-c483-48c9-988d-7deb216763fd" providerId="ADAL" clId="{09D2536E-30EC-4D3B-84C9-9DBB40B46DF9}" dt="2020-08-31T17:40:44.987" v="8" actId="20577"/>
        <pc:sldMkLst>
          <pc:docMk/>
          <pc:sldMk cId="3080430471" sldId="256"/>
        </pc:sldMkLst>
        <pc:spChg chg="mod">
          <ac:chgData name="Moore, Jacob Preston" userId="fdd3fd0f-c483-48c9-988d-7deb216763fd" providerId="ADAL" clId="{09D2536E-30EC-4D3B-84C9-9DBB40B46DF9}" dt="2020-08-31T17:40:44.987" v="8" actId="20577"/>
          <ac:spMkLst>
            <pc:docMk/>
            <pc:sldMk cId="3080430471" sldId="256"/>
            <ac:spMk id="2" creationId="{00000000-0000-0000-0000-000000000000}"/>
          </ac:spMkLst>
        </pc:spChg>
      </pc:sldChg>
      <pc:sldChg chg="del">
        <pc:chgData name="Moore, Jacob Preston" userId="fdd3fd0f-c483-48c9-988d-7deb216763fd" providerId="ADAL" clId="{09D2536E-30EC-4D3B-84C9-9DBB40B46DF9}" dt="2020-08-31T17:41:51.985" v="10" actId="2696"/>
        <pc:sldMkLst>
          <pc:docMk/>
          <pc:sldMk cId="2497932686" sldId="271"/>
        </pc:sldMkLst>
      </pc:sldChg>
      <pc:sldChg chg="del">
        <pc:chgData name="Moore, Jacob Preston" userId="fdd3fd0f-c483-48c9-988d-7deb216763fd" providerId="ADAL" clId="{09D2536E-30EC-4D3B-84C9-9DBB40B46DF9}" dt="2020-08-31T17:41:51.995" v="11" actId="2696"/>
        <pc:sldMkLst>
          <pc:docMk/>
          <pc:sldMk cId="1830254361" sldId="272"/>
        </pc:sldMkLst>
      </pc:sldChg>
      <pc:sldChg chg="del">
        <pc:chgData name="Moore, Jacob Preston" userId="fdd3fd0f-c483-48c9-988d-7deb216763fd" providerId="ADAL" clId="{09D2536E-30EC-4D3B-84C9-9DBB40B46DF9}" dt="2020-08-31T17:50:28.416" v="56" actId="2696"/>
        <pc:sldMkLst>
          <pc:docMk/>
          <pc:sldMk cId="3805722981" sldId="284"/>
        </pc:sldMkLst>
      </pc:sldChg>
      <pc:sldChg chg="modSp add">
        <pc:chgData name="Moore, Jacob Preston" userId="fdd3fd0f-c483-48c9-988d-7deb216763fd" providerId="ADAL" clId="{09D2536E-30EC-4D3B-84C9-9DBB40B46DF9}" dt="2020-08-31T17:44:08.848" v="23" actId="113"/>
        <pc:sldMkLst>
          <pc:docMk/>
          <pc:sldMk cId="1967090991" sldId="286"/>
        </pc:sldMkLst>
        <pc:spChg chg="mod">
          <ac:chgData name="Moore, Jacob Preston" userId="fdd3fd0f-c483-48c9-988d-7deb216763fd" providerId="ADAL" clId="{09D2536E-30EC-4D3B-84C9-9DBB40B46DF9}" dt="2020-08-31T17:44:08.848" v="23" actId="113"/>
          <ac:spMkLst>
            <pc:docMk/>
            <pc:sldMk cId="1967090991" sldId="286"/>
            <ac:spMk id="3" creationId="{00000000-0000-0000-0000-000000000000}"/>
          </ac:spMkLst>
        </pc:spChg>
      </pc:sldChg>
      <pc:sldChg chg="modSp add">
        <pc:chgData name="Moore, Jacob Preston" userId="fdd3fd0f-c483-48c9-988d-7deb216763fd" providerId="ADAL" clId="{09D2536E-30EC-4D3B-84C9-9DBB40B46DF9}" dt="2020-08-31T17:44:52.372" v="25" actId="115"/>
        <pc:sldMkLst>
          <pc:docMk/>
          <pc:sldMk cId="3025835565" sldId="288"/>
        </pc:sldMkLst>
        <pc:spChg chg="mod">
          <ac:chgData name="Moore, Jacob Preston" userId="fdd3fd0f-c483-48c9-988d-7deb216763fd" providerId="ADAL" clId="{09D2536E-30EC-4D3B-84C9-9DBB40B46DF9}" dt="2020-08-31T17:44:52.372" v="25" actId="115"/>
          <ac:spMkLst>
            <pc:docMk/>
            <pc:sldMk cId="3025835565" sldId="288"/>
            <ac:spMk id="3" creationId="{00000000-0000-0000-0000-000000000000}"/>
          </ac:spMkLst>
        </pc:spChg>
      </pc:sldChg>
      <pc:sldChg chg="addSp modSp add modAnim">
        <pc:chgData name="Moore, Jacob Preston" userId="fdd3fd0f-c483-48c9-988d-7deb216763fd" providerId="ADAL" clId="{09D2536E-30EC-4D3B-84C9-9DBB40B46DF9}" dt="2020-08-31T18:05:28.142" v="68" actId="113"/>
        <pc:sldMkLst>
          <pc:docMk/>
          <pc:sldMk cId="224074431" sldId="289"/>
        </pc:sldMkLst>
        <pc:spChg chg="mod">
          <ac:chgData name="Moore, Jacob Preston" userId="fdd3fd0f-c483-48c9-988d-7deb216763fd" providerId="ADAL" clId="{09D2536E-30EC-4D3B-84C9-9DBB40B46DF9}" dt="2020-08-31T17:45:35.036" v="51" actId="20577"/>
          <ac:spMkLst>
            <pc:docMk/>
            <pc:sldMk cId="224074431" sldId="289"/>
            <ac:spMk id="2" creationId="{00000000-0000-0000-0000-000000000000}"/>
          </ac:spMkLst>
        </pc:spChg>
        <pc:spChg chg="mod">
          <ac:chgData name="Moore, Jacob Preston" userId="fdd3fd0f-c483-48c9-988d-7deb216763fd" providerId="ADAL" clId="{09D2536E-30EC-4D3B-84C9-9DBB40B46DF9}" dt="2020-08-31T18:05:28.142" v="68" actId="113"/>
          <ac:spMkLst>
            <pc:docMk/>
            <pc:sldMk cId="224074431" sldId="289"/>
            <ac:spMk id="3" creationId="{00000000-0000-0000-0000-000000000000}"/>
          </ac:spMkLst>
        </pc:spChg>
        <pc:spChg chg="add mod">
          <ac:chgData name="Moore, Jacob Preston" userId="fdd3fd0f-c483-48c9-988d-7deb216763fd" providerId="ADAL" clId="{09D2536E-30EC-4D3B-84C9-9DBB40B46DF9}" dt="2020-08-31T18:01:14.941" v="61" actId="1076"/>
          <ac:spMkLst>
            <pc:docMk/>
            <pc:sldMk cId="224074431" sldId="289"/>
            <ac:spMk id="17" creationId="{B2C667B6-8706-400B-9204-8CA2CA957EFA}"/>
          </ac:spMkLst>
        </pc:spChg>
      </pc:sldChg>
      <pc:sldChg chg="add del">
        <pc:chgData name="Moore, Jacob Preston" userId="fdd3fd0f-c483-48c9-988d-7deb216763fd" providerId="ADAL" clId="{09D2536E-30EC-4D3B-84C9-9DBB40B46DF9}" dt="2020-08-31T17:50:31.252" v="57" actId="2696"/>
        <pc:sldMkLst>
          <pc:docMk/>
          <pc:sldMk cId="458091589" sldId="290"/>
        </pc:sldMkLst>
      </pc:sldChg>
      <pc:sldChg chg="add">
        <pc:chgData name="Moore, Jacob Preston" userId="fdd3fd0f-c483-48c9-988d-7deb216763fd" providerId="ADAL" clId="{09D2536E-30EC-4D3B-84C9-9DBB40B46DF9}" dt="2020-08-31T17:50:34.239" v="59"/>
        <pc:sldMkLst>
          <pc:docMk/>
          <pc:sldMk cId="1449005563" sldId="290"/>
        </pc:sldMkLst>
      </pc:sldChg>
      <pc:sldChg chg="add ord">
        <pc:chgData name="Moore, Jacob Preston" userId="fdd3fd0f-c483-48c9-988d-7deb216763fd" providerId="ADAL" clId="{09D2536E-30EC-4D3B-84C9-9DBB40B46DF9}" dt="2020-08-31T17:50:22.799" v="54"/>
        <pc:sldMkLst>
          <pc:docMk/>
          <pc:sldMk cId="2504929134" sldId="291"/>
        </pc:sldMkLst>
      </pc:sldChg>
      <pc:sldChg chg="add del">
        <pc:chgData name="Moore, Jacob Preston" userId="fdd3fd0f-c483-48c9-988d-7deb216763fd" providerId="ADAL" clId="{09D2536E-30EC-4D3B-84C9-9DBB40B46DF9}" dt="2020-08-31T17:50:31.261" v="58" actId="2696"/>
        <pc:sldMkLst>
          <pc:docMk/>
          <pc:sldMk cId="657935209" sldId="292"/>
        </pc:sldMkLst>
      </pc:sldChg>
      <pc:sldChg chg="add">
        <pc:chgData name="Moore, Jacob Preston" userId="fdd3fd0f-c483-48c9-988d-7deb216763fd" providerId="ADAL" clId="{09D2536E-30EC-4D3B-84C9-9DBB40B46DF9}" dt="2020-08-31T17:50:34.239" v="59"/>
        <pc:sldMkLst>
          <pc:docMk/>
          <pc:sldMk cId="3832551504" sldId="292"/>
        </pc:sldMkLst>
      </pc:sldChg>
      <pc:sldChg chg="del">
        <pc:chgData name="Moore, Jacob Preston" userId="fdd3fd0f-c483-48c9-988d-7deb216763fd" providerId="ADAL" clId="{09D2536E-30EC-4D3B-84C9-9DBB40B46DF9}" dt="2020-08-31T17:41:51.953" v="9" actId="2696"/>
        <pc:sldMkLst>
          <pc:docMk/>
          <pc:sldMk cId="1576974672" sldId="294"/>
        </pc:sldMkLst>
      </pc:sldChg>
      <pc:sldChg chg="del">
        <pc:chgData name="Moore, Jacob Preston" userId="fdd3fd0f-c483-48c9-988d-7deb216763fd" providerId="ADAL" clId="{09D2536E-30EC-4D3B-84C9-9DBB40B46DF9}" dt="2020-08-31T17:50:28.406" v="55" actId="2696"/>
        <pc:sldMkLst>
          <pc:docMk/>
          <pc:sldMk cId="3951932330" sldId="295"/>
        </pc:sldMkLst>
      </pc:sldChg>
      <pc:sldChg chg="modSp add">
        <pc:chgData name="Moore, Jacob Preston" userId="fdd3fd0f-c483-48c9-988d-7deb216763fd" providerId="ADAL" clId="{09D2536E-30EC-4D3B-84C9-9DBB40B46DF9}" dt="2020-08-31T17:42:17.102" v="15" actId="20577"/>
        <pc:sldMkLst>
          <pc:docMk/>
          <pc:sldMk cId="753446935" sldId="296"/>
        </pc:sldMkLst>
        <pc:spChg chg="mod">
          <ac:chgData name="Moore, Jacob Preston" userId="fdd3fd0f-c483-48c9-988d-7deb216763fd" providerId="ADAL" clId="{09D2536E-30EC-4D3B-84C9-9DBB40B46DF9}" dt="2020-08-31T17:42:17.102" v="15" actId="20577"/>
          <ac:spMkLst>
            <pc:docMk/>
            <pc:sldMk cId="753446935" sldId="296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8/31/2020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71503E-B3EF-424C-B3CC-B319B8E34A6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9204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NUL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Couples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couple is a set of </a:t>
            </a:r>
            <a:r>
              <a:rPr lang="en-US" b="1" dirty="0"/>
              <a:t>equal</a:t>
            </a:r>
            <a:r>
              <a:rPr lang="en-US" dirty="0"/>
              <a:t> and </a:t>
            </a:r>
            <a:r>
              <a:rPr lang="en-US" b="1" dirty="0"/>
              <a:t>opposite</a:t>
            </a:r>
            <a:r>
              <a:rPr lang="en-US" dirty="0"/>
              <a:t>, but </a:t>
            </a:r>
            <a:r>
              <a:rPr lang="en-US" b="1" dirty="0"/>
              <a:t>not collinear</a:t>
            </a:r>
            <a:r>
              <a:rPr lang="en-US" dirty="0"/>
              <a:t> forces.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This pair of forces exerts </a:t>
            </a:r>
            <a:r>
              <a:rPr lang="en-US" b="1" dirty="0"/>
              <a:t>no net force</a:t>
            </a:r>
            <a:r>
              <a:rPr lang="en-US" dirty="0"/>
              <a:t> on the body, though it will exert a </a:t>
            </a:r>
            <a:r>
              <a:rPr lang="en-US" b="1" dirty="0"/>
              <a:t>moment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371600" y="3429000"/>
            <a:ext cx="6096000" cy="419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1371600" y="3848100"/>
            <a:ext cx="0" cy="10990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4495800" y="2133600"/>
            <a:ext cx="0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flipH="1">
            <a:off x="1371601" y="4432816"/>
            <a:ext cx="6095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495800" y="3638550"/>
            <a:ext cx="0" cy="1376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467600" y="3592090"/>
            <a:ext cx="0" cy="1376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2875869" y="3709600"/>
            <a:ext cx="0" cy="1376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/>
          <p:cNvSpPr/>
          <p:nvPr/>
        </p:nvSpPr>
        <p:spPr>
          <a:xfrm>
            <a:off x="2837769" y="360045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7429500" y="360045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2256299" y="34538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34200" y="345388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905000" y="424815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 </a:t>
            </a:r>
            <a:r>
              <a:rPr lang="en-US" dirty="0" err="1">
                <a:solidFill>
                  <a:schemeClr val="accent1"/>
                </a:solidFill>
              </a:rPr>
              <a:t>ft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3429000" y="424815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 </a:t>
            </a:r>
            <a:r>
              <a:rPr lang="en-US" dirty="0" err="1">
                <a:solidFill>
                  <a:schemeClr val="accent1"/>
                </a:solidFill>
              </a:rPr>
              <a:t>ft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5715000" y="424815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 </a:t>
            </a:r>
            <a:r>
              <a:rPr lang="en-US" dirty="0" err="1">
                <a:solidFill>
                  <a:schemeClr val="accent1"/>
                </a:solidFill>
              </a:rPr>
              <a:t>ft</a:t>
            </a:r>
            <a:endParaRPr lang="en-US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090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  <p:bldP spid="13" grpId="0" animBg="1"/>
      <p:bldP spid="14" grpId="0" animBg="1"/>
      <p:bldP spid="15" grpId="0"/>
      <p:bldP spid="16" grpId="0"/>
      <p:bldP spid="17" grpId="0" animBg="1"/>
      <p:bldP spid="18" grpId="0" animBg="1"/>
      <p:bldP spid="19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Because couples exert no net force on the body, they are also sometimes called </a:t>
            </a:r>
            <a:r>
              <a:rPr lang="en-US" b="1" dirty="0"/>
              <a:t>pure moments</a:t>
            </a:r>
          </a:p>
          <a:p>
            <a:pPr lvl="1"/>
            <a:r>
              <a:rPr lang="en-US" dirty="0"/>
              <a:t>These couples can either be represented as a set of forces, or simply as the moment these forces exert.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 descr="http://assets.hemmings.com/story_image/380631-1000-0.jpg?rev=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66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3999481"/>
            <a:ext cx="3190875" cy="25098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>
            <a:off x="4191000" y="4477824"/>
            <a:ext cx="0" cy="116097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4959123" y="5486400"/>
            <a:ext cx="0" cy="12192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Arc 9"/>
          <p:cNvSpPr/>
          <p:nvPr/>
        </p:nvSpPr>
        <p:spPr>
          <a:xfrm rot="20448101">
            <a:off x="5141555" y="4457140"/>
            <a:ext cx="548640" cy="1202344"/>
          </a:xfrm>
          <a:prstGeom prst="arc">
            <a:avLst>
              <a:gd name="adj1" fmla="val 1848942"/>
              <a:gd name="adj2" fmla="val 19699472"/>
            </a:avLst>
          </a:prstGeom>
          <a:ln>
            <a:solidFill>
              <a:srgbClr val="7030A0"/>
            </a:solidFill>
            <a:headEnd type="arrow"/>
            <a:tailEnd type="none" w="lg" len="lg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3446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743200"/>
          </a:xfrm>
        </p:spPr>
        <p:txBody>
          <a:bodyPr/>
          <a:lstStyle/>
          <a:p>
            <a:r>
              <a:rPr lang="en-US" dirty="0"/>
              <a:t>In addition to exerting no net force, couples also have another interesting characteristic, </a:t>
            </a:r>
            <a:r>
              <a:rPr lang="en-US" b="1" dirty="0"/>
              <a:t>they will exert the same moment about every point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1600" y="4724400"/>
            <a:ext cx="6096000" cy="419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371600" y="5143500"/>
            <a:ext cx="0" cy="10990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495800" y="3429000"/>
            <a:ext cx="0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371601" y="5728216"/>
            <a:ext cx="609599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95800" y="4933950"/>
            <a:ext cx="0" cy="1376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7467600" y="4887490"/>
            <a:ext cx="0" cy="1376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2875869" y="5005000"/>
            <a:ext cx="0" cy="1376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837769" y="489585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429500" y="4895850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56299" y="4749284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34200" y="4749284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905000" y="554355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 ft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429000" y="554355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 </a:t>
            </a:r>
            <a:r>
              <a:rPr lang="en-US" dirty="0" err="1">
                <a:solidFill>
                  <a:schemeClr val="accent1"/>
                </a:solidFill>
              </a:rPr>
              <a:t>ft</a:t>
            </a:r>
            <a:endParaRPr lang="en-US" dirty="0">
              <a:solidFill>
                <a:schemeClr val="accent1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715000" y="5543550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2 </a:t>
            </a:r>
            <a:r>
              <a:rPr lang="en-US" dirty="0" err="1">
                <a:solidFill>
                  <a:schemeClr val="accent1"/>
                </a:solidFill>
              </a:rPr>
              <a:t>ft</a:t>
            </a:r>
            <a:endParaRPr lang="en-US" dirty="0">
              <a:solidFill>
                <a:schemeClr val="accent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/>
              <p:cNvSpPr txBox="1"/>
              <p:nvPr/>
            </p:nvSpPr>
            <p:spPr>
              <a:xfrm>
                <a:off x="4572000" y="3581400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𝟔𝟎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𝒍𝒃𝒔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9" name="TextBox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0" y="3581400"/>
                <a:ext cx="904415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381000" y="5562600"/>
                <a:ext cx="90441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𝟔𝟎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1" smtClean="0">
                          <a:solidFill>
                            <a:srgbClr val="FF0000"/>
                          </a:solidFill>
                          <a:latin typeface="Cambria Math"/>
                        </a:rPr>
                        <m:t>𝒍𝒃𝒔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000" y="5562600"/>
                <a:ext cx="904415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58355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2" grpId="0" animBg="1"/>
      <p:bldP spid="13" grpId="0" animBg="1"/>
      <p:bldP spid="14" grpId="0"/>
      <p:bldP spid="15" grpId="0"/>
      <p:bldP spid="16" grpId="0" animBg="1"/>
      <p:bldP spid="17" grpId="0" animBg="1"/>
      <p:bldP spid="18" grpId="0" animBg="1"/>
      <p:bldP spid="19" grpId="0"/>
      <p:bldP spid="2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Moment of a Couple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267200"/>
            <a:ext cx="8229600" cy="21336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Where:</a:t>
            </a:r>
          </a:p>
          <a:p>
            <a:pPr lvl="1"/>
            <a:r>
              <a:rPr lang="en-US" dirty="0"/>
              <a:t>M is the moment exerted by the couple at </a:t>
            </a:r>
            <a:r>
              <a:rPr lang="en-US" b="1" dirty="0"/>
              <a:t>any</a:t>
            </a:r>
            <a:r>
              <a:rPr lang="en-US" dirty="0"/>
              <a:t> point.</a:t>
            </a:r>
          </a:p>
          <a:p>
            <a:pPr lvl="1"/>
            <a:r>
              <a:rPr lang="en-US" dirty="0"/>
              <a:t>F is the magnitude of </a:t>
            </a:r>
            <a:r>
              <a:rPr lang="en-US" b="1" dirty="0"/>
              <a:t>each force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d is the </a:t>
            </a:r>
            <a:r>
              <a:rPr lang="en-US" b="1" dirty="0"/>
              <a:t>perpendicular distance</a:t>
            </a:r>
            <a:r>
              <a:rPr lang="en-US" dirty="0"/>
              <a:t> between the two lines of action of the force vectors.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5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71600" y="2610535"/>
            <a:ext cx="6096000" cy="41910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1371600" y="3029635"/>
            <a:ext cx="0" cy="1099066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4495800" y="1315135"/>
            <a:ext cx="0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 flipH="1">
            <a:off x="1371602" y="3614351"/>
            <a:ext cx="312419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4495800" y="2820085"/>
            <a:ext cx="0" cy="137606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Oval 11"/>
          <p:cNvSpPr/>
          <p:nvPr/>
        </p:nvSpPr>
        <p:spPr>
          <a:xfrm>
            <a:off x="2837769" y="27819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7429500" y="2781985"/>
            <a:ext cx="76200" cy="7620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56299" y="2635419"/>
            <a:ext cx="364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34200" y="2635419"/>
            <a:ext cx="3257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612570" y="3429685"/>
            <a:ext cx="53340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914400" y="3448735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𝐅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3448735"/>
                <a:ext cx="367408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648200" y="1593503"/>
                <a:ext cx="3674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𝐅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8200" y="1593503"/>
                <a:ext cx="367408" cy="3693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2C667B6-8706-400B-9204-8CA2CA957EFA}"/>
                  </a:ext>
                </a:extLst>
              </p:cNvPr>
              <p:cNvSpPr txBox="1"/>
              <p:nvPr/>
            </p:nvSpPr>
            <p:spPr>
              <a:xfrm>
                <a:off x="5043245" y="3512621"/>
                <a:ext cx="206877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∗</m:t>
                      </m:r>
                      <m:r>
                        <a:rPr lang="en-US" sz="3200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2C667B6-8706-400B-9204-8CA2CA957E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3245" y="3512621"/>
                <a:ext cx="2068771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074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800600"/>
          </a:xfrm>
        </p:spPr>
        <p:txBody>
          <a:bodyPr>
            <a:normAutofit/>
          </a:bodyPr>
          <a:lstStyle/>
          <a:p>
            <a:r>
              <a:rPr lang="en-US" dirty="0"/>
              <a:t>One other thing to look out for is the distance between the force vectors.</a:t>
            </a:r>
          </a:p>
          <a:p>
            <a:r>
              <a:rPr lang="en-US" dirty="0"/>
              <a:t>This is the minimum (perpendicular) distance between the lines of action of the forces.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  <p:sp>
        <p:nvSpPr>
          <p:cNvPr id="5" name="Rounded Rectangle 4"/>
          <p:cNvSpPr/>
          <p:nvPr/>
        </p:nvSpPr>
        <p:spPr>
          <a:xfrm rot="-2700000">
            <a:off x="4649355" y="3878525"/>
            <a:ext cx="4575172" cy="304800"/>
          </a:xfrm>
          <a:prstGeom prst="roundRect">
            <a:avLst>
              <a:gd name="adj" fmla="val 5000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8444558" y="2518646"/>
            <a:ext cx="0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8492116" y="2981680"/>
                <a:ext cx="728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𝟖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𝐤𝐍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2116" y="2981680"/>
                <a:ext cx="728084" cy="369332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/>
          <p:cNvSpPr/>
          <p:nvPr/>
        </p:nvSpPr>
        <p:spPr>
          <a:xfrm>
            <a:off x="8396660" y="246888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/>
          <p:cNvSpPr/>
          <p:nvPr/>
        </p:nvSpPr>
        <p:spPr>
          <a:xfrm>
            <a:off x="5385672" y="5501640"/>
            <a:ext cx="91440" cy="91440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547472" y="4362994"/>
                <a:ext cx="7280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𝟖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 </m:t>
                      </m:r>
                      <m:r>
                        <a:rPr lang="en-US" b="1" i="0" smtClean="0">
                          <a:solidFill>
                            <a:srgbClr val="FF0000"/>
                          </a:solidFill>
                          <a:latin typeface="Cambria Math"/>
                        </a:rPr>
                        <m:t>𝐤𝐍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472" y="4362994"/>
                <a:ext cx="728084" cy="369332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/>
          <p:cNvCxnSpPr/>
          <p:nvPr/>
        </p:nvCxnSpPr>
        <p:spPr>
          <a:xfrm flipV="1">
            <a:off x="5431393" y="4206240"/>
            <a:ext cx="0" cy="12954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 flipH="1" flipV="1">
            <a:off x="4993677" y="5168536"/>
            <a:ext cx="391995" cy="346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 flipV="1">
            <a:off x="5189674" y="2305594"/>
            <a:ext cx="3015342" cy="30360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 rot="18875615">
            <a:off x="6399922" y="3495067"/>
            <a:ext cx="713069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1.5 m</a:t>
            </a:r>
          </a:p>
        </p:txBody>
      </p:sp>
      <p:cxnSp>
        <p:nvCxnSpPr>
          <p:cNvPr id="15" name="Straight Connector 14"/>
          <p:cNvCxnSpPr/>
          <p:nvPr/>
        </p:nvCxnSpPr>
        <p:spPr>
          <a:xfrm flipH="1" flipV="1">
            <a:off x="8009019" y="2133600"/>
            <a:ext cx="391995" cy="34616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429216" y="2209800"/>
            <a:ext cx="0" cy="388620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8447314" y="2209800"/>
            <a:ext cx="0" cy="388620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 flipH="1">
            <a:off x="5792830" y="5562600"/>
            <a:ext cx="60797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/>
          <p:cNvSpPr/>
          <p:nvPr/>
        </p:nvSpPr>
        <p:spPr>
          <a:xfrm>
            <a:off x="4778828" y="4876800"/>
            <a:ext cx="1371600" cy="1371600"/>
          </a:xfrm>
          <a:prstGeom prst="arc">
            <a:avLst>
              <a:gd name="adj1" fmla="val 18678638"/>
              <a:gd name="adj2" fmla="val 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/>
          <p:cNvCxnSpPr/>
          <p:nvPr/>
        </p:nvCxnSpPr>
        <p:spPr>
          <a:xfrm flipH="1">
            <a:off x="5638800" y="4876800"/>
            <a:ext cx="458015" cy="457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5970759" y="5050970"/>
            <a:ext cx="713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45</a:t>
            </a:r>
            <a:r>
              <a:rPr lang="en-US" baseline="30000" dirty="0">
                <a:solidFill>
                  <a:schemeClr val="accent1"/>
                </a:solidFill>
              </a:rPr>
              <a:t>o</a:t>
            </a:r>
          </a:p>
        </p:txBody>
      </p:sp>
      <p:cxnSp>
        <p:nvCxnSpPr>
          <p:cNvPr id="26" name="Straight Connector 25"/>
          <p:cNvCxnSpPr/>
          <p:nvPr/>
        </p:nvCxnSpPr>
        <p:spPr>
          <a:xfrm flipH="1">
            <a:off x="5477959" y="2514600"/>
            <a:ext cx="2953535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6738260" y="2340430"/>
            <a:ext cx="505427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accent1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2504929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oblem 1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112879"/>
            <a:ext cx="7279341" cy="3712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Couple Worked Example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981200"/>
          </a:xfrm>
        </p:spPr>
        <p:txBody>
          <a:bodyPr/>
          <a:lstStyle/>
          <a:p>
            <a:r>
              <a:rPr lang="en-US" dirty="0"/>
              <a:t>Find the moment exerted by the couple shown in the diagram below.</a:t>
            </a:r>
          </a:p>
        </p:txBody>
      </p:sp>
    </p:spTree>
    <p:extLst>
      <p:ext uri="{BB962C8B-B14F-4D97-AF65-F5344CB8AC3E}">
        <p14:creationId xmlns:p14="http://schemas.microsoft.com/office/powerpoint/2010/main" val="14490055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Couples Practice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/>
          <a:lstStyle/>
          <a:p>
            <a:r>
              <a:rPr lang="en-US" dirty="0"/>
              <a:t>Find the moment that the couple in the diagram below exerts.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9</a:t>
            </a:fld>
            <a:endParaRPr lang="en-US"/>
          </a:p>
        </p:txBody>
      </p:sp>
      <p:pic>
        <p:nvPicPr>
          <p:cNvPr id="2050" name="Picture 2" descr="Problem 2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416" y="2895600"/>
            <a:ext cx="8242784" cy="3429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2551504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2EB1464-66D1-425A-BBB5-7A9312BBE9C4}">
  <ds:schemaRefs>
    <ds:schemaRef ds:uri="http://purl.org/dc/elements/1.1/"/>
    <ds:schemaRef ds:uri="http://schemas.microsoft.com/office/2006/metadata/properties"/>
    <ds:schemaRef ds:uri="b4eab9fa-dbb0-4082-8491-8bd54207a265"/>
    <ds:schemaRef ds:uri="90d05cb5-950f-4f68-bc2c-e17794455b92"/>
    <ds:schemaRef ds:uri="http://purl.org/dc/terms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543</TotalTime>
  <Words>281</Words>
  <Application>Microsoft Office PowerPoint</Application>
  <PresentationFormat>On-screen Show (4:3)</PresentationFormat>
  <Paragraphs>62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MA_Template</vt:lpstr>
      <vt:lpstr>Couples</vt:lpstr>
      <vt:lpstr>Couples</vt:lpstr>
      <vt:lpstr>Couples</vt:lpstr>
      <vt:lpstr>Couples</vt:lpstr>
      <vt:lpstr>The Moment of a Couple</vt:lpstr>
      <vt:lpstr>Couples</vt:lpstr>
      <vt:lpstr>Thanks for Watching</vt:lpstr>
      <vt:lpstr>Couple Worked Example</vt:lpstr>
      <vt:lpstr>Couples Practice Problem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1</cp:revision>
  <dcterms:created xsi:type="dcterms:W3CDTF">2020-08-21T15:23:22Z</dcterms:created>
  <dcterms:modified xsi:type="dcterms:W3CDTF">2020-08-31T18:05:37Z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