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6"/>
  </p:notesMasterIdLst>
  <p:sldIdLst>
    <p:sldId id="256" r:id="rId5"/>
    <p:sldId id="321" r:id="rId6"/>
    <p:sldId id="322" r:id="rId7"/>
    <p:sldId id="323" r:id="rId8"/>
    <p:sldId id="324" r:id="rId9"/>
    <p:sldId id="325" r:id="rId10"/>
    <p:sldId id="326" r:id="rId11"/>
    <p:sldId id="287" r:id="rId12"/>
    <p:sldId id="289" r:id="rId13"/>
    <p:sldId id="327" r:id="rId14"/>
    <p:sldId id="30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AB6CE-16B1-4AA5-A951-FBE7D869D384}" v="160" dt="2020-10-01T15:55:39.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54101" autoAdjust="0"/>
  </p:normalViewPr>
  <p:slideViewPr>
    <p:cSldViewPr>
      <p:cViewPr varScale="1">
        <p:scale>
          <a:sx n="67" d="100"/>
          <a:sy n="67" d="100"/>
        </p:scale>
        <p:origin x="1100" y="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A59CBCED-7092-4544-9E0C-8C935690C011}"/>
    <pc:docChg chg="custSel addSld delSld modSld sldOrd">
      <pc:chgData name="Moore, Jacob Preston" userId="fdd3fd0f-c483-48c9-988d-7deb216763fd" providerId="ADAL" clId="{A59CBCED-7092-4544-9E0C-8C935690C011}" dt="2020-09-21T16:06:16.561" v="334" actId="1076"/>
      <pc:docMkLst>
        <pc:docMk/>
      </pc:docMkLst>
      <pc:sldChg chg="modSp">
        <pc:chgData name="Moore, Jacob Preston" userId="fdd3fd0f-c483-48c9-988d-7deb216763fd" providerId="ADAL" clId="{A59CBCED-7092-4544-9E0C-8C935690C011}" dt="2020-09-21T15:44:35.316" v="46" actId="20577"/>
        <pc:sldMkLst>
          <pc:docMk/>
          <pc:sldMk cId="3080430471" sldId="256"/>
        </pc:sldMkLst>
        <pc:spChg chg="mod">
          <ac:chgData name="Moore, Jacob Preston" userId="fdd3fd0f-c483-48c9-988d-7deb216763fd" providerId="ADAL" clId="{A59CBCED-7092-4544-9E0C-8C935690C011}" dt="2020-09-21T15:44:35.316" v="46" actId="20577"/>
          <ac:spMkLst>
            <pc:docMk/>
            <pc:sldMk cId="3080430471" sldId="256"/>
            <ac:spMk id="2" creationId="{00000000-0000-0000-0000-000000000000}"/>
          </ac:spMkLst>
        </pc:spChg>
      </pc:sldChg>
      <pc:sldChg chg="del">
        <pc:chgData name="Moore, Jacob Preston" userId="fdd3fd0f-c483-48c9-988d-7deb216763fd" providerId="ADAL" clId="{A59CBCED-7092-4544-9E0C-8C935690C011}" dt="2020-09-21T15:46:33.517" v="47" actId="2696"/>
        <pc:sldMkLst>
          <pc:docMk/>
          <pc:sldMk cId="2458364395" sldId="286"/>
        </pc:sldMkLst>
      </pc:sldChg>
      <pc:sldChg chg="del">
        <pc:chgData name="Moore, Jacob Preston" userId="fdd3fd0f-c483-48c9-988d-7deb216763fd" providerId="ADAL" clId="{A59CBCED-7092-4544-9E0C-8C935690C011}" dt="2020-09-21T15:46:33.579" v="49" actId="2696"/>
        <pc:sldMkLst>
          <pc:docMk/>
          <pc:sldMk cId="2225969146" sldId="288"/>
        </pc:sldMkLst>
      </pc:sldChg>
      <pc:sldChg chg="addSp delSp modSp">
        <pc:chgData name="Moore, Jacob Preston" userId="fdd3fd0f-c483-48c9-988d-7deb216763fd" providerId="ADAL" clId="{A59CBCED-7092-4544-9E0C-8C935690C011}" dt="2020-09-21T16:06:02.291" v="331" actId="1076"/>
        <pc:sldMkLst>
          <pc:docMk/>
          <pc:sldMk cId="2042290333" sldId="289"/>
        </pc:sldMkLst>
        <pc:spChg chg="mod">
          <ac:chgData name="Moore, Jacob Preston" userId="fdd3fd0f-c483-48c9-988d-7deb216763fd" providerId="ADAL" clId="{A59CBCED-7092-4544-9E0C-8C935690C011}" dt="2020-09-21T15:57:28.957" v="324" actId="20577"/>
          <ac:spMkLst>
            <pc:docMk/>
            <pc:sldMk cId="2042290333" sldId="289"/>
            <ac:spMk id="2" creationId="{00000000-0000-0000-0000-000000000000}"/>
          </ac:spMkLst>
        </pc:spChg>
        <pc:spChg chg="mod">
          <ac:chgData name="Moore, Jacob Preston" userId="fdd3fd0f-c483-48c9-988d-7deb216763fd" providerId="ADAL" clId="{A59CBCED-7092-4544-9E0C-8C935690C011}" dt="2020-09-21T15:51:08.903" v="283" actId="20577"/>
          <ac:spMkLst>
            <pc:docMk/>
            <pc:sldMk cId="2042290333" sldId="289"/>
            <ac:spMk id="3"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5"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6"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8"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23"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24"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25"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27"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28"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29"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35"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36"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37"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41" creationId="{00000000-0000-0000-0000-000000000000}"/>
          </ac:spMkLst>
        </pc:spChg>
        <pc:spChg chg="del">
          <ac:chgData name="Moore, Jacob Preston" userId="fdd3fd0f-c483-48c9-988d-7deb216763fd" providerId="ADAL" clId="{A59CBCED-7092-4544-9E0C-8C935690C011}" dt="2020-09-21T15:51:16.738" v="284" actId="478"/>
          <ac:spMkLst>
            <pc:docMk/>
            <pc:sldMk cId="2042290333" sldId="289"/>
            <ac:spMk id="43" creationId="{00000000-0000-0000-0000-000000000000}"/>
          </ac:spMkLst>
        </pc:spChg>
        <pc:picChg chg="add mod">
          <ac:chgData name="Moore, Jacob Preston" userId="fdd3fd0f-c483-48c9-988d-7deb216763fd" providerId="ADAL" clId="{A59CBCED-7092-4544-9E0C-8C935690C011}" dt="2020-09-21T16:06:02.291" v="331" actId="1076"/>
          <ac:picMkLst>
            <pc:docMk/>
            <pc:sldMk cId="2042290333" sldId="289"/>
            <ac:picMk id="1026" creationId="{3C404474-1496-40DF-AABA-1A7B57483C9A}"/>
          </ac:picMkLst>
        </pc:picChg>
        <pc:cxnChg chg="del">
          <ac:chgData name="Moore, Jacob Preston" userId="fdd3fd0f-c483-48c9-988d-7deb216763fd" providerId="ADAL" clId="{A59CBCED-7092-4544-9E0C-8C935690C011}" dt="2020-09-21T15:51:16.738" v="284" actId="478"/>
          <ac:cxnSpMkLst>
            <pc:docMk/>
            <pc:sldMk cId="2042290333" sldId="289"/>
            <ac:cxnSpMk id="9"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15"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17"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18"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20"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30"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31"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32"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33"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34" creationId="{00000000-0000-0000-0000-000000000000}"/>
          </ac:cxnSpMkLst>
        </pc:cxnChg>
        <pc:cxnChg chg="del">
          <ac:chgData name="Moore, Jacob Preston" userId="fdd3fd0f-c483-48c9-988d-7deb216763fd" providerId="ADAL" clId="{A59CBCED-7092-4544-9E0C-8C935690C011}" dt="2020-09-21T15:51:16.738" v="284" actId="478"/>
          <ac:cxnSpMkLst>
            <pc:docMk/>
            <pc:sldMk cId="2042290333" sldId="289"/>
            <ac:cxnSpMk id="39" creationId="{00000000-0000-0000-0000-000000000000}"/>
          </ac:cxnSpMkLst>
        </pc:cxnChg>
      </pc:sldChg>
      <pc:sldChg chg="modSp add ord">
        <pc:chgData name="Moore, Jacob Preston" userId="fdd3fd0f-c483-48c9-988d-7deb216763fd" providerId="ADAL" clId="{A59CBCED-7092-4544-9E0C-8C935690C011}" dt="2020-09-21T15:57:48.291" v="328" actId="27636"/>
        <pc:sldMkLst>
          <pc:docMk/>
          <pc:sldMk cId="2622681349" sldId="303"/>
        </pc:sldMkLst>
        <pc:spChg chg="mod">
          <ac:chgData name="Moore, Jacob Preston" userId="fdd3fd0f-c483-48c9-988d-7deb216763fd" providerId="ADAL" clId="{A59CBCED-7092-4544-9E0C-8C935690C011}" dt="2020-09-21T15:57:48.291" v="328" actId="27636"/>
          <ac:spMkLst>
            <pc:docMk/>
            <pc:sldMk cId="2622681349" sldId="303"/>
            <ac:spMk id="2" creationId="{00000000-0000-0000-0000-000000000000}"/>
          </ac:spMkLst>
        </pc:spChg>
      </pc:sldChg>
      <pc:sldChg chg="add del">
        <pc:chgData name="Moore, Jacob Preston" userId="fdd3fd0f-c483-48c9-988d-7deb216763fd" providerId="ADAL" clId="{A59CBCED-7092-4544-9E0C-8C935690C011}" dt="2020-09-21T15:47:48.067" v="57" actId="2696"/>
        <pc:sldMkLst>
          <pc:docMk/>
          <pc:sldMk cId="1128874767" sldId="312"/>
        </pc:sldMkLst>
      </pc:sldChg>
      <pc:sldChg chg="del">
        <pc:chgData name="Moore, Jacob Preston" userId="fdd3fd0f-c483-48c9-988d-7deb216763fd" providerId="ADAL" clId="{A59CBCED-7092-4544-9E0C-8C935690C011}" dt="2020-09-21T15:46:33.550" v="48" actId="2696"/>
        <pc:sldMkLst>
          <pc:docMk/>
          <pc:sldMk cId="2746900517" sldId="319"/>
        </pc:sldMkLst>
      </pc:sldChg>
      <pc:sldChg chg="del">
        <pc:chgData name="Moore, Jacob Preston" userId="fdd3fd0f-c483-48c9-988d-7deb216763fd" providerId="ADAL" clId="{A59CBCED-7092-4544-9E0C-8C935690C011}" dt="2020-09-21T15:56:48.172" v="285" actId="2696"/>
        <pc:sldMkLst>
          <pc:docMk/>
          <pc:sldMk cId="3128609627" sldId="320"/>
        </pc:sldMkLst>
      </pc:sldChg>
      <pc:sldChg chg="modSp add del">
        <pc:chgData name="Moore, Jacob Preston" userId="fdd3fd0f-c483-48c9-988d-7deb216763fd" providerId="ADAL" clId="{A59CBCED-7092-4544-9E0C-8C935690C011}" dt="2020-09-21T15:49:08.780" v="198" actId="113"/>
        <pc:sldMkLst>
          <pc:docMk/>
          <pc:sldMk cId="2901103039" sldId="321"/>
        </pc:sldMkLst>
        <pc:spChg chg="mod">
          <ac:chgData name="Moore, Jacob Preston" userId="fdd3fd0f-c483-48c9-988d-7deb216763fd" providerId="ADAL" clId="{A59CBCED-7092-4544-9E0C-8C935690C011}" dt="2020-09-21T15:49:08.780" v="198" actId="113"/>
          <ac:spMkLst>
            <pc:docMk/>
            <pc:sldMk cId="2901103039" sldId="321"/>
            <ac:spMk id="3" creationId="{00000000-0000-0000-0000-000000000000}"/>
          </ac:spMkLst>
        </pc:spChg>
      </pc:sldChg>
      <pc:sldChg chg="add del">
        <pc:chgData name="Moore, Jacob Preston" userId="fdd3fd0f-c483-48c9-988d-7deb216763fd" providerId="ADAL" clId="{A59CBCED-7092-4544-9E0C-8C935690C011}" dt="2020-09-21T15:46:44.423" v="51"/>
        <pc:sldMkLst>
          <pc:docMk/>
          <pc:sldMk cId="1202739135" sldId="322"/>
        </pc:sldMkLst>
      </pc:sldChg>
      <pc:sldChg chg="add del">
        <pc:chgData name="Moore, Jacob Preston" userId="fdd3fd0f-c483-48c9-988d-7deb216763fd" providerId="ADAL" clId="{A59CBCED-7092-4544-9E0C-8C935690C011}" dt="2020-09-21T15:46:44.423" v="51"/>
        <pc:sldMkLst>
          <pc:docMk/>
          <pc:sldMk cId="93803453" sldId="323"/>
        </pc:sldMkLst>
      </pc:sldChg>
      <pc:sldChg chg="add del">
        <pc:chgData name="Moore, Jacob Preston" userId="fdd3fd0f-c483-48c9-988d-7deb216763fd" providerId="ADAL" clId="{A59CBCED-7092-4544-9E0C-8C935690C011}" dt="2020-09-21T15:46:44.423" v="51"/>
        <pc:sldMkLst>
          <pc:docMk/>
          <pc:sldMk cId="1363275922" sldId="324"/>
        </pc:sldMkLst>
      </pc:sldChg>
      <pc:sldChg chg="add del">
        <pc:chgData name="Moore, Jacob Preston" userId="fdd3fd0f-c483-48c9-988d-7deb216763fd" providerId="ADAL" clId="{A59CBCED-7092-4544-9E0C-8C935690C011}" dt="2020-09-21T15:46:44.423" v="51"/>
        <pc:sldMkLst>
          <pc:docMk/>
          <pc:sldMk cId="2991434692" sldId="325"/>
        </pc:sldMkLst>
      </pc:sldChg>
      <pc:sldChg chg="add del">
        <pc:chgData name="Moore, Jacob Preston" userId="fdd3fd0f-c483-48c9-988d-7deb216763fd" providerId="ADAL" clId="{A59CBCED-7092-4544-9E0C-8C935690C011}" dt="2020-09-21T15:46:44.423" v="51"/>
        <pc:sldMkLst>
          <pc:docMk/>
          <pc:sldMk cId="799095860" sldId="326"/>
        </pc:sldMkLst>
      </pc:sldChg>
      <pc:sldChg chg="addSp modSp add">
        <pc:chgData name="Moore, Jacob Preston" userId="fdd3fd0f-c483-48c9-988d-7deb216763fd" providerId="ADAL" clId="{A59CBCED-7092-4544-9E0C-8C935690C011}" dt="2020-09-21T16:06:16.561" v="334" actId="1076"/>
        <pc:sldMkLst>
          <pc:docMk/>
          <pc:sldMk cId="931100325" sldId="327"/>
        </pc:sldMkLst>
        <pc:spChg chg="mod">
          <ac:chgData name="Moore, Jacob Preston" userId="fdd3fd0f-c483-48c9-988d-7deb216763fd" providerId="ADAL" clId="{A59CBCED-7092-4544-9E0C-8C935690C011}" dt="2020-09-21T15:57:43.344" v="326" actId="27636"/>
          <ac:spMkLst>
            <pc:docMk/>
            <pc:sldMk cId="931100325" sldId="327"/>
            <ac:spMk id="2" creationId="{00000000-0000-0000-0000-000000000000}"/>
          </ac:spMkLst>
        </pc:spChg>
        <pc:picChg chg="add mod">
          <ac:chgData name="Moore, Jacob Preston" userId="fdd3fd0f-c483-48c9-988d-7deb216763fd" providerId="ADAL" clId="{A59CBCED-7092-4544-9E0C-8C935690C011}" dt="2020-09-21T16:06:16.561" v="334" actId="1076"/>
          <ac:picMkLst>
            <pc:docMk/>
            <pc:sldMk cId="931100325" sldId="327"/>
            <ac:picMk id="2050" creationId="{E832C60B-4456-4927-94C2-164E7AF238E4}"/>
          </ac:picMkLst>
        </pc:picChg>
      </pc:sldChg>
    </pc:docChg>
  </pc:docChgLst>
  <pc:docChgLst>
    <pc:chgData name="Moore, Jacob Preston" userId="fdd3fd0f-c483-48c9-988d-7deb216763fd" providerId="ADAL" clId="{7C1AB6CE-16B1-4AA5-A951-FBE7D869D384}"/>
    <pc:docChg chg="modSld">
      <pc:chgData name="Moore, Jacob Preston" userId="fdd3fd0f-c483-48c9-988d-7deb216763fd" providerId="ADAL" clId="{7C1AB6CE-16B1-4AA5-A951-FBE7D869D384}" dt="2020-10-01T15:55:39.332" v="1" actId="20577"/>
      <pc:docMkLst>
        <pc:docMk/>
      </pc:docMkLst>
      <pc:sldChg chg="modSp">
        <pc:chgData name="Moore, Jacob Preston" userId="fdd3fd0f-c483-48c9-988d-7deb216763fd" providerId="ADAL" clId="{7C1AB6CE-16B1-4AA5-A951-FBE7D869D384}" dt="2020-10-01T15:55:39.332" v="1" actId="20577"/>
        <pc:sldMkLst>
          <pc:docMk/>
          <pc:sldMk cId="1202739135" sldId="322"/>
        </pc:sldMkLst>
        <pc:spChg chg="mod">
          <ac:chgData name="Moore, Jacob Preston" userId="fdd3fd0f-c483-48c9-988d-7deb216763fd" providerId="ADAL" clId="{7C1AB6CE-16B1-4AA5-A951-FBE7D869D384}" dt="2020-10-01T15:55:39.332" v="1" actId="20577"/>
          <ac:spMkLst>
            <pc:docMk/>
            <pc:sldMk cId="1202739135" sldId="32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4</a:t>
            </a:fld>
            <a:endParaRPr lang="en-US"/>
          </a:p>
        </p:txBody>
      </p:sp>
    </p:spTree>
    <p:extLst>
      <p:ext uri="{BB962C8B-B14F-4D97-AF65-F5344CB8AC3E}">
        <p14:creationId xmlns:p14="http://schemas.microsoft.com/office/powerpoint/2010/main" val="18622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5</a:t>
            </a:fld>
            <a:endParaRPr lang="en-US"/>
          </a:p>
        </p:txBody>
      </p:sp>
    </p:spTree>
    <p:extLst>
      <p:ext uri="{BB962C8B-B14F-4D97-AF65-F5344CB8AC3E}">
        <p14:creationId xmlns:p14="http://schemas.microsoft.com/office/powerpoint/2010/main" val="1862230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6</a:t>
            </a:fld>
            <a:endParaRPr lang="en-US"/>
          </a:p>
        </p:txBody>
      </p:sp>
    </p:spTree>
    <p:extLst>
      <p:ext uri="{BB962C8B-B14F-4D97-AF65-F5344CB8AC3E}">
        <p14:creationId xmlns:p14="http://schemas.microsoft.com/office/powerpoint/2010/main" val="1862230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Resolution of a Force into a Force and Couple</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Resolving a Force Worked Example</a:t>
            </a:r>
          </a:p>
        </p:txBody>
      </p:sp>
      <p:sp>
        <p:nvSpPr>
          <p:cNvPr id="3" name="Content Placeholder 2"/>
          <p:cNvSpPr>
            <a:spLocks noGrp="1"/>
          </p:cNvSpPr>
          <p:nvPr>
            <p:ph idx="1"/>
          </p:nvPr>
        </p:nvSpPr>
        <p:spPr>
          <a:xfrm>
            <a:off x="457200" y="1600201"/>
            <a:ext cx="8229600" cy="1371600"/>
          </a:xfrm>
        </p:spPr>
        <p:txBody>
          <a:bodyPr/>
          <a:lstStyle/>
          <a:p>
            <a:r>
              <a:rPr lang="en-US" dirty="0"/>
              <a:t>Resolve the force shown below into a force and couple acting at point A.</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2050" name="Picture 2" descr="Problem 2 Diagram">
            <a:extLst>
              <a:ext uri="{FF2B5EF4-FFF2-40B4-BE49-F238E27FC236}">
                <a16:creationId xmlns:a16="http://schemas.microsoft.com/office/drawing/2014/main" id="{E832C60B-4456-4927-94C2-164E7AF238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25" y="3309145"/>
            <a:ext cx="7323949" cy="2709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10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Resolving a Force Worked Example</a:t>
            </a:r>
          </a:p>
        </p:txBody>
      </p:sp>
      <p:sp>
        <p:nvSpPr>
          <p:cNvPr id="3" name="Content Placeholder 2"/>
          <p:cNvSpPr>
            <a:spLocks noGrp="1"/>
          </p:cNvSpPr>
          <p:nvPr>
            <p:ph idx="1"/>
          </p:nvPr>
        </p:nvSpPr>
        <p:spPr>
          <a:xfrm>
            <a:off x="457200" y="1600201"/>
            <a:ext cx="8229600" cy="1295400"/>
          </a:xfrm>
        </p:spPr>
        <p:txBody>
          <a:bodyPr/>
          <a:lstStyle/>
          <a:p>
            <a:r>
              <a:rPr lang="en-US" dirty="0"/>
              <a:t>Resolve the force shown below into a force and a couple about point A.</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
        <p:nvSpPr>
          <p:cNvPr id="7" name="Rectangle 6"/>
          <p:cNvSpPr/>
          <p:nvPr/>
        </p:nvSpPr>
        <p:spPr>
          <a:xfrm>
            <a:off x="2057400" y="3124200"/>
            <a:ext cx="5410200" cy="152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7010400" y="3276600"/>
            <a:ext cx="457200" cy="3429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a:off x="1676400" y="3189512"/>
            <a:ext cx="3810000" cy="2057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Mont Alto PA Next Left</a:t>
            </a:r>
          </a:p>
        </p:txBody>
      </p:sp>
      <p:cxnSp>
        <p:nvCxnSpPr>
          <p:cNvPr id="10" name="Straight Arrow Connector 9"/>
          <p:cNvCxnSpPr/>
          <p:nvPr/>
        </p:nvCxnSpPr>
        <p:spPr>
          <a:xfrm>
            <a:off x="3581400" y="4218212"/>
            <a:ext cx="0" cy="20301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3155417" y="6216134"/>
            <a:ext cx="851965" cy="369332"/>
          </a:xfrm>
          <a:prstGeom prst="rect">
            <a:avLst/>
          </a:prstGeom>
          <a:noFill/>
        </p:spPr>
        <p:txBody>
          <a:bodyPr wrap="none" rtlCol="0">
            <a:spAutoFit/>
          </a:bodyPr>
          <a:lstStyle/>
          <a:p>
            <a:r>
              <a:rPr lang="en-US" b="1" dirty="0">
                <a:solidFill>
                  <a:srgbClr val="FF0000"/>
                </a:solidFill>
              </a:rPr>
              <a:t>300 lbs</a:t>
            </a:r>
          </a:p>
        </p:txBody>
      </p:sp>
      <p:cxnSp>
        <p:nvCxnSpPr>
          <p:cNvPr id="13" name="Straight Connector 12"/>
          <p:cNvCxnSpPr/>
          <p:nvPr/>
        </p:nvCxnSpPr>
        <p:spPr>
          <a:xfrm flipH="1">
            <a:off x="304800" y="31242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04800" y="4212770"/>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38200" y="3124200"/>
            <a:ext cx="0" cy="1094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81400" y="2667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39000" y="2667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453744" y="2667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581399" y="2857500"/>
            <a:ext cx="3657601"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6511" y="3486540"/>
            <a:ext cx="502061" cy="369332"/>
          </a:xfrm>
          <a:prstGeom prst="rect">
            <a:avLst/>
          </a:prstGeom>
          <a:solidFill>
            <a:schemeClr val="bg1"/>
          </a:solidFill>
        </p:spPr>
        <p:txBody>
          <a:bodyPr wrap="none" rtlCol="0">
            <a:spAutoFit/>
          </a:bodyPr>
          <a:lstStyle/>
          <a:p>
            <a:r>
              <a:rPr lang="en-US" dirty="0">
                <a:solidFill>
                  <a:schemeClr val="accent1"/>
                </a:solidFill>
              </a:rPr>
              <a:t>3 ft</a:t>
            </a:r>
          </a:p>
        </p:txBody>
      </p:sp>
      <p:sp>
        <p:nvSpPr>
          <p:cNvPr id="29" name="TextBox 28"/>
          <p:cNvSpPr txBox="1"/>
          <p:nvPr/>
        </p:nvSpPr>
        <p:spPr>
          <a:xfrm>
            <a:off x="4374739" y="2678668"/>
            <a:ext cx="502061" cy="369332"/>
          </a:xfrm>
          <a:prstGeom prst="rect">
            <a:avLst/>
          </a:prstGeom>
          <a:solidFill>
            <a:schemeClr val="bg1"/>
          </a:solidFill>
        </p:spPr>
        <p:txBody>
          <a:bodyPr wrap="none" rtlCol="0">
            <a:spAutoFit/>
          </a:bodyPr>
          <a:lstStyle/>
          <a:p>
            <a:r>
              <a:rPr lang="en-US" dirty="0">
                <a:solidFill>
                  <a:schemeClr val="accent1"/>
                </a:solidFill>
              </a:rPr>
              <a:t>4 ft</a:t>
            </a:r>
          </a:p>
        </p:txBody>
      </p:sp>
      <p:sp>
        <p:nvSpPr>
          <p:cNvPr id="30" name="TextBox 29"/>
          <p:cNvSpPr txBox="1"/>
          <p:nvPr/>
        </p:nvSpPr>
        <p:spPr>
          <a:xfrm>
            <a:off x="6127339" y="2667000"/>
            <a:ext cx="502061" cy="369332"/>
          </a:xfrm>
          <a:prstGeom prst="rect">
            <a:avLst/>
          </a:prstGeom>
          <a:solidFill>
            <a:schemeClr val="bg1"/>
          </a:solidFill>
        </p:spPr>
        <p:txBody>
          <a:bodyPr wrap="none" rtlCol="0">
            <a:spAutoFit/>
          </a:bodyPr>
          <a:lstStyle/>
          <a:p>
            <a:r>
              <a:rPr lang="en-US" dirty="0">
                <a:solidFill>
                  <a:schemeClr val="accent1"/>
                </a:solidFill>
              </a:rPr>
              <a:t>4 ft</a:t>
            </a:r>
          </a:p>
        </p:txBody>
      </p:sp>
      <p:sp>
        <p:nvSpPr>
          <p:cNvPr id="31" name="Oval 30"/>
          <p:cNvSpPr/>
          <p:nvPr/>
        </p:nvSpPr>
        <p:spPr>
          <a:xfrm>
            <a:off x="7195456" y="3233058"/>
            <a:ext cx="91440" cy="8786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p:cNvSpPr txBox="1"/>
          <p:nvPr/>
        </p:nvSpPr>
        <p:spPr>
          <a:xfrm>
            <a:off x="7086600" y="3352800"/>
            <a:ext cx="317716"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262268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Resolution of a Force into a Force and a Couple</a:t>
            </a:r>
          </a:p>
        </p:txBody>
      </p:sp>
      <p:sp>
        <p:nvSpPr>
          <p:cNvPr id="3" name="Content Placeholder 2"/>
          <p:cNvSpPr>
            <a:spLocks noGrp="1"/>
          </p:cNvSpPr>
          <p:nvPr>
            <p:ph idx="1"/>
          </p:nvPr>
        </p:nvSpPr>
        <p:spPr>
          <a:xfrm>
            <a:off x="457200" y="1600200"/>
            <a:ext cx="8229600" cy="4419600"/>
          </a:xfrm>
        </p:spPr>
        <p:txBody>
          <a:bodyPr>
            <a:normAutofit fontScale="92500"/>
          </a:bodyPr>
          <a:lstStyle/>
          <a:p>
            <a:r>
              <a:rPr lang="en-US" dirty="0"/>
              <a:t>When we resolve a force into a force and a couple, we are finding a force and a moment that are </a:t>
            </a:r>
            <a:r>
              <a:rPr lang="en-US" b="1" dirty="0"/>
              <a:t>statically equivalent</a:t>
            </a:r>
            <a:r>
              <a:rPr lang="en-US" dirty="0"/>
              <a:t> to the original force. </a:t>
            </a:r>
          </a:p>
          <a:p>
            <a:r>
              <a:rPr lang="en-US" dirty="0"/>
              <a:t>This allows us to </a:t>
            </a:r>
            <a:r>
              <a:rPr lang="en-US" b="1" dirty="0"/>
              <a:t>shift the point of application </a:t>
            </a:r>
            <a:r>
              <a:rPr lang="en-US" dirty="0"/>
              <a:t>of the force from some original point to some new point of interest.</a:t>
            </a:r>
          </a:p>
          <a:p>
            <a:r>
              <a:rPr lang="en-US" dirty="0"/>
              <a:t>If we shift a bunch of forces to a single point, we can simply </a:t>
            </a:r>
            <a:r>
              <a:rPr lang="en-US" b="1" dirty="0"/>
              <a:t>add the forces and moments</a:t>
            </a:r>
            <a:r>
              <a:rPr lang="en-US" dirty="0"/>
              <a:t> to find the </a:t>
            </a:r>
            <a:r>
              <a:rPr lang="en-US" b="1" dirty="0"/>
              <a:t>equivalent force couple system</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90110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Resolution of a Force into a Force and a Couple</a:t>
            </a:r>
          </a:p>
        </p:txBody>
      </p:sp>
      <p:sp>
        <p:nvSpPr>
          <p:cNvPr id="3" name="Content Placeholder 2"/>
          <p:cNvSpPr>
            <a:spLocks noGrp="1"/>
          </p:cNvSpPr>
          <p:nvPr>
            <p:ph idx="1"/>
          </p:nvPr>
        </p:nvSpPr>
        <p:spPr>
          <a:xfrm>
            <a:off x="457200" y="1600200"/>
            <a:ext cx="8229600" cy="2666999"/>
          </a:xfrm>
        </p:spPr>
        <p:txBody>
          <a:bodyPr>
            <a:normAutofit fontScale="92500" lnSpcReduction="20000"/>
          </a:bodyPr>
          <a:lstStyle/>
          <a:p>
            <a:r>
              <a:rPr lang="en-US" dirty="0"/>
              <a:t>Imagine we have a force acting on a wrench as shown below.</a:t>
            </a:r>
          </a:p>
          <a:p>
            <a:pPr lvl="1"/>
            <a:r>
              <a:rPr lang="en-US" dirty="0"/>
              <a:t>We might want to imagine the </a:t>
            </a:r>
            <a:r>
              <a:rPr lang="en-US"/>
              <a:t>force’s effect </a:t>
            </a:r>
            <a:r>
              <a:rPr lang="en-US" dirty="0"/>
              <a:t>on the bolt it is turning.</a:t>
            </a:r>
          </a:p>
          <a:p>
            <a:pPr lvl="1"/>
            <a:r>
              <a:rPr lang="en-US" dirty="0"/>
              <a:t>To do this we could resolve the force into a force and a couple (pure moment) acting about the center of the bolt.</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
        <p:nvSpPr>
          <p:cNvPr id="5" name="Hexagon 4"/>
          <p:cNvSpPr/>
          <p:nvPr/>
        </p:nvSpPr>
        <p:spPr>
          <a:xfrm>
            <a:off x="2590800" y="4958502"/>
            <a:ext cx="838200" cy="685800"/>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2971800" y="5265312"/>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p:cNvCxnSpPr/>
          <p:nvPr/>
        </p:nvCxnSpPr>
        <p:spPr>
          <a:xfrm flipV="1">
            <a:off x="7010400" y="5644302"/>
            <a:ext cx="0" cy="109906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a:off x="990600" y="6540426"/>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V="1">
            <a:off x="990600" y="5851624"/>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659522" y="6358677"/>
            <a:ext cx="338554" cy="369332"/>
          </a:xfrm>
          <a:prstGeom prst="rect">
            <a:avLst/>
          </a:prstGeom>
          <a:noFill/>
        </p:spPr>
        <p:txBody>
          <a:bodyPr wrap="none" rtlCol="0">
            <a:spAutoFit/>
          </a:bodyPr>
          <a:lstStyle/>
          <a:p>
            <a:r>
              <a:rPr lang="en-US" b="1" dirty="0"/>
              <a:t>X</a:t>
            </a:r>
            <a:endParaRPr lang="en-US" dirty="0"/>
          </a:p>
        </p:txBody>
      </p:sp>
      <p:sp>
        <p:nvSpPr>
          <p:cNvPr id="16" name="TextBox 15"/>
          <p:cNvSpPr txBox="1"/>
          <p:nvPr/>
        </p:nvSpPr>
        <p:spPr>
          <a:xfrm>
            <a:off x="821323" y="5459636"/>
            <a:ext cx="338554" cy="369332"/>
          </a:xfrm>
          <a:prstGeom prst="rect">
            <a:avLst/>
          </a:prstGeom>
          <a:noFill/>
        </p:spPr>
        <p:txBody>
          <a:bodyPr wrap="none" rtlCol="0">
            <a:spAutoFit/>
          </a:bodyPr>
          <a:lstStyle/>
          <a:p>
            <a:r>
              <a:rPr lang="en-US" b="1" dirty="0"/>
              <a:t>Y</a:t>
            </a:r>
            <a:endParaRPr lang="en-US" dirty="0"/>
          </a:p>
        </p:txBody>
      </p:sp>
      <p:pic>
        <p:nvPicPr>
          <p:cNvPr id="17" name="Picture 2" descr="C:\Users\jpm46\AppData\Local\Microsoft\Windows\Temporary Internet Files\Content.IE5\MB77VH3Y\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879284">
            <a:off x="2741890" y="3083485"/>
            <a:ext cx="4461623" cy="446162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p:cNvCxnSpPr/>
          <p:nvPr/>
        </p:nvCxnSpPr>
        <p:spPr>
          <a:xfrm flipV="1">
            <a:off x="3009900" y="5305093"/>
            <a:ext cx="0" cy="109906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22" name="Arc 21"/>
          <p:cNvSpPr/>
          <p:nvPr/>
        </p:nvSpPr>
        <p:spPr>
          <a:xfrm>
            <a:off x="2217896" y="4645061"/>
            <a:ext cx="1584008" cy="1486580"/>
          </a:xfrm>
          <a:prstGeom prst="arc">
            <a:avLst>
              <a:gd name="adj1" fmla="val 1848942"/>
              <a:gd name="adj2" fmla="val 19699472"/>
            </a:avLst>
          </a:prstGeom>
          <a:ln>
            <a:headEnd type="arrow"/>
            <a:tailEnd type="none" w="lg" len="lg"/>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7162800" y="6034827"/>
                <a:ext cx="367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𝐅</m:t>
                      </m:r>
                    </m:oMath>
                  </m:oMathPara>
                </a14:m>
                <a:endParaRPr lang="en-US"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7162800" y="6034827"/>
                <a:ext cx="36740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2438400" y="6260068"/>
                <a:ext cx="554062" cy="3943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0">
                              <a:solidFill>
                                <a:srgbClr val="FF0000"/>
                              </a:solidFill>
                              <a:latin typeface="Cambria Math"/>
                            </a:rPr>
                            <m:t>𝐅</m:t>
                          </m:r>
                        </m:e>
                        <m:sub>
                          <m:r>
                            <a:rPr lang="en-US" b="1" i="0" smtClean="0">
                              <a:solidFill>
                                <a:srgbClr val="FF0000"/>
                              </a:solidFill>
                              <a:latin typeface="Cambria Math"/>
                            </a:rPr>
                            <m:t>𝐞𝐪</m:t>
                          </m:r>
                        </m:sub>
                      </m:sSub>
                    </m:oMath>
                  </m:oMathPara>
                </a14:m>
                <a:endParaRPr lang="en-US"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2438400" y="6260068"/>
                <a:ext cx="554062" cy="394339"/>
              </a:xfrm>
              <a:prstGeom prst="rect">
                <a:avLst/>
              </a:prstGeom>
              <a:blipFill rotWithShape="1">
                <a:blip r:embed="rId4"/>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1676400" y="5181600"/>
                <a:ext cx="652679"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7030A0"/>
                              </a:solidFill>
                              <a:latin typeface="Cambria Math" panose="02040503050406030204" pitchFamily="18" charset="0"/>
                            </a:rPr>
                          </m:ctrlPr>
                        </m:sSubPr>
                        <m:e>
                          <m:r>
                            <a:rPr lang="en-US" b="1" i="0" smtClean="0">
                              <a:solidFill>
                                <a:srgbClr val="7030A0"/>
                              </a:solidFill>
                              <a:latin typeface="Cambria Math"/>
                            </a:rPr>
                            <m:t>𝐌</m:t>
                          </m:r>
                        </m:e>
                        <m:sub>
                          <m:r>
                            <a:rPr lang="en-US" b="1" i="0" smtClean="0">
                              <a:solidFill>
                                <a:srgbClr val="7030A0"/>
                              </a:solidFill>
                              <a:latin typeface="Cambria Math"/>
                            </a:rPr>
                            <m:t>𝐞𝐪</m:t>
                          </m:r>
                        </m:sub>
                      </m:sSub>
                    </m:oMath>
                  </m:oMathPara>
                </a14:m>
                <a:endParaRPr lang="en-US" b="1" dirty="0"/>
              </a:p>
            </p:txBody>
          </p:sp>
        </mc:Choice>
        <mc:Fallback xmlns="">
          <p:sp>
            <p:nvSpPr>
              <p:cNvPr id="26" name="TextBox 25"/>
              <p:cNvSpPr txBox="1">
                <a:spLocks noRot="1" noChangeAspect="1" noMove="1" noResize="1" noEditPoints="1" noAdjustHandles="1" noChangeArrowheads="1" noChangeShapeType="1" noTextEdit="1"/>
              </p:cNvSpPr>
              <p:nvPr/>
            </p:nvSpPr>
            <p:spPr>
              <a:xfrm>
                <a:off x="1676400" y="5181600"/>
                <a:ext cx="652679" cy="394210"/>
              </a:xfrm>
              <a:prstGeom prst="rect">
                <a:avLst/>
              </a:prstGeom>
              <a:blipFill rotWithShape="1">
                <a:blip r:embed="rId5"/>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120273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24"/>
                                        </p:tgtEl>
                                      </p:cBhvr>
                                    </p:animEffect>
                                    <p:set>
                                      <p:cBhvr>
                                        <p:cTn id="3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22" grpId="0" animBg="1"/>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Resolution of a Force into a Force and a Couple</a:t>
            </a:r>
          </a:p>
        </p:txBody>
      </p:sp>
      <p:sp>
        <p:nvSpPr>
          <p:cNvPr id="3" name="Content Placeholder 2"/>
          <p:cNvSpPr>
            <a:spLocks noGrp="1"/>
          </p:cNvSpPr>
          <p:nvPr>
            <p:ph idx="1"/>
          </p:nvPr>
        </p:nvSpPr>
        <p:spPr>
          <a:xfrm>
            <a:off x="457200" y="1600201"/>
            <a:ext cx="8229600" cy="2133600"/>
          </a:xfrm>
        </p:spPr>
        <p:txBody>
          <a:bodyPr>
            <a:normAutofit fontScale="85000" lnSpcReduction="20000"/>
          </a:bodyPr>
          <a:lstStyle/>
          <a:p>
            <a:r>
              <a:rPr lang="en-US" dirty="0"/>
              <a:t>To visualize the process resolving a force into a statically equivalent force and couple, we can imagine the following.</a:t>
            </a:r>
          </a:p>
          <a:p>
            <a:pPr marL="971550" lvl="1" indent="-514350">
              <a:buFont typeface="+mj-lt"/>
              <a:buAutoNum type="arabicPeriod"/>
            </a:pPr>
            <a:r>
              <a:rPr lang="en-US" dirty="0"/>
              <a:t>Draw a free body diagram with the original forces.</a:t>
            </a:r>
          </a:p>
          <a:p>
            <a:pPr marL="971550" lvl="1" indent="-514350">
              <a:buFont typeface="+mj-lt"/>
              <a:buAutoNum type="arabicPeriod"/>
            </a:pPr>
            <a:r>
              <a:rPr lang="en-US" dirty="0"/>
              <a:t>Pick a point that we want to have the equivalent force and couple act about.</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
        <p:nvSpPr>
          <p:cNvPr id="5" name="Hexagon 4"/>
          <p:cNvSpPr/>
          <p:nvPr/>
        </p:nvSpPr>
        <p:spPr>
          <a:xfrm>
            <a:off x="2601686" y="4958502"/>
            <a:ext cx="838200" cy="685800"/>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2971800" y="5265312"/>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Arrow Connector 6"/>
          <p:cNvCxnSpPr/>
          <p:nvPr/>
        </p:nvCxnSpPr>
        <p:spPr>
          <a:xfrm flipV="1">
            <a:off x="7010400" y="5644302"/>
            <a:ext cx="0" cy="109906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990600" y="6540426"/>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990600" y="5851624"/>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659522" y="6358677"/>
            <a:ext cx="338554" cy="369332"/>
          </a:xfrm>
          <a:prstGeom prst="rect">
            <a:avLst/>
          </a:prstGeom>
          <a:noFill/>
        </p:spPr>
        <p:txBody>
          <a:bodyPr wrap="none" rtlCol="0">
            <a:spAutoFit/>
          </a:bodyPr>
          <a:lstStyle/>
          <a:p>
            <a:r>
              <a:rPr lang="en-US" b="1" dirty="0"/>
              <a:t>X</a:t>
            </a:r>
            <a:endParaRPr lang="en-US" dirty="0"/>
          </a:p>
        </p:txBody>
      </p:sp>
      <p:sp>
        <p:nvSpPr>
          <p:cNvPr id="11" name="TextBox 10"/>
          <p:cNvSpPr txBox="1"/>
          <p:nvPr/>
        </p:nvSpPr>
        <p:spPr>
          <a:xfrm>
            <a:off x="821323" y="5459636"/>
            <a:ext cx="338554" cy="369332"/>
          </a:xfrm>
          <a:prstGeom prst="rect">
            <a:avLst/>
          </a:prstGeom>
          <a:noFill/>
        </p:spPr>
        <p:txBody>
          <a:bodyPr wrap="none" rtlCol="0">
            <a:spAutoFit/>
          </a:bodyPr>
          <a:lstStyle/>
          <a:p>
            <a:r>
              <a:rPr lang="en-US" b="1" dirty="0"/>
              <a:t>Y</a:t>
            </a:r>
            <a:endParaRPr lang="en-US" dirty="0"/>
          </a:p>
        </p:txBody>
      </p:sp>
      <p:pic>
        <p:nvPicPr>
          <p:cNvPr id="12" name="Picture 2" descr="C:\Users\jpm46\AppData\Local\Microsoft\Windows\Temporary Internet Files\Content.IE5\MB77VH3Y\MC90044128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879284">
            <a:off x="2752776" y="3083485"/>
            <a:ext cx="4461623" cy="44616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TextBox 14"/>
              <p:cNvSpPr txBox="1"/>
              <p:nvPr/>
            </p:nvSpPr>
            <p:spPr>
              <a:xfrm>
                <a:off x="7162800" y="6034827"/>
                <a:ext cx="367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𝐅</m:t>
                      </m:r>
                    </m:oMath>
                  </m:oMathPara>
                </a14:m>
                <a:endParaRPr 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7162800" y="6034827"/>
                <a:ext cx="367408" cy="369332"/>
              </a:xfrm>
              <a:prstGeom prst="rect">
                <a:avLst/>
              </a:prstGeom>
              <a:blipFill rotWithShape="1">
                <a:blip r:embed="rId4"/>
                <a:stretch>
                  <a:fillRect/>
                </a:stretch>
              </a:blipFill>
            </p:spPr>
            <p:txBody>
              <a:bodyPr/>
              <a:lstStyle/>
              <a:p>
                <a:r>
                  <a:rPr lang="en-US">
                    <a:noFill/>
                  </a:rPr>
                  <a:t> </a:t>
                </a:r>
              </a:p>
            </p:txBody>
          </p:sp>
        </mc:Fallback>
      </mc:AlternateContent>
      <p:cxnSp>
        <p:nvCxnSpPr>
          <p:cNvPr id="19" name="Straight Connector 18"/>
          <p:cNvCxnSpPr/>
          <p:nvPr/>
        </p:nvCxnSpPr>
        <p:spPr>
          <a:xfrm>
            <a:off x="3009899" y="5523198"/>
            <a:ext cx="0" cy="102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015342" y="6404159"/>
            <a:ext cx="3962401"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76804" y="6205640"/>
            <a:ext cx="306494" cy="369332"/>
          </a:xfrm>
          <a:prstGeom prst="rect">
            <a:avLst/>
          </a:prstGeom>
          <a:solidFill>
            <a:schemeClr val="bg1"/>
          </a:solidFill>
        </p:spPr>
        <p:txBody>
          <a:bodyPr wrap="none" rtlCol="0">
            <a:spAutoFit/>
          </a:bodyPr>
          <a:lstStyle/>
          <a:p>
            <a:r>
              <a:rPr lang="en-US" dirty="0">
                <a:solidFill>
                  <a:srgbClr val="0070C0"/>
                </a:solidFill>
              </a:rPr>
              <a:t>d</a:t>
            </a:r>
          </a:p>
        </p:txBody>
      </p:sp>
    </p:spTree>
    <p:extLst>
      <p:ext uri="{BB962C8B-B14F-4D97-AF65-F5344CB8AC3E}">
        <p14:creationId xmlns:p14="http://schemas.microsoft.com/office/powerpoint/2010/main" val="9380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Resolution of a Force into a Force and a Couple</a:t>
            </a:r>
          </a:p>
        </p:txBody>
      </p:sp>
      <p:sp>
        <p:nvSpPr>
          <p:cNvPr id="3" name="Content Placeholder 2"/>
          <p:cNvSpPr>
            <a:spLocks noGrp="1"/>
          </p:cNvSpPr>
          <p:nvPr>
            <p:ph idx="1"/>
          </p:nvPr>
        </p:nvSpPr>
        <p:spPr>
          <a:xfrm>
            <a:off x="457200" y="1600200"/>
            <a:ext cx="8229600" cy="2438399"/>
          </a:xfrm>
        </p:spPr>
        <p:txBody>
          <a:bodyPr>
            <a:normAutofit fontScale="85000" lnSpcReduction="20000"/>
          </a:bodyPr>
          <a:lstStyle/>
          <a:p>
            <a:pPr marL="971550" lvl="1" indent="-514350">
              <a:buFont typeface="+mj-lt"/>
              <a:buAutoNum type="arabicPeriod" startAt="3"/>
            </a:pPr>
            <a:r>
              <a:rPr lang="en-US" dirty="0"/>
              <a:t>Imagine drawing in two equal and opposite forces at this point. </a:t>
            </a:r>
          </a:p>
          <a:p>
            <a:pPr marL="1371600" lvl="2" indent="-514350"/>
            <a:r>
              <a:rPr lang="en-US" dirty="0"/>
              <a:t>One will be acting with the same magnitude and the same direction as the original force, the other will have the same magnitude but the opposite direction of the original force.</a:t>
            </a:r>
          </a:p>
          <a:p>
            <a:pPr marL="1371600" lvl="2" indent="-514350"/>
            <a:r>
              <a:rPr lang="en-US" dirty="0"/>
              <a:t>We are adding two equal and opposite forces, so this is essentially like adding zero to an equation, it will not change anything.</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
        <p:nvSpPr>
          <p:cNvPr id="5" name="Hexagon 4"/>
          <p:cNvSpPr/>
          <p:nvPr/>
        </p:nvSpPr>
        <p:spPr>
          <a:xfrm>
            <a:off x="2601686" y="4958502"/>
            <a:ext cx="838200" cy="685800"/>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2971800" y="5265312"/>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Arrow Connector 6"/>
          <p:cNvCxnSpPr/>
          <p:nvPr/>
        </p:nvCxnSpPr>
        <p:spPr>
          <a:xfrm flipV="1">
            <a:off x="7010400" y="5644302"/>
            <a:ext cx="0" cy="109906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990600" y="6540426"/>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990600" y="5851624"/>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659522" y="6358677"/>
            <a:ext cx="338554" cy="369332"/>
          </a:xfrm>
          <a:prstGeom prst="rect">
            <a:avLst/>
          </a:prstGeom>
          <a:noFill/>
        </p:spPr>
        <p:txBody>
          <a:bodyPr wrap="none" rtlCol="0">
            <a:spAutoFit/>
          </a:bodyPr>
          <a:lstStyle/>
          <a:p>
            <a:r>
              <a:rPr lang="en-US" b="1" dirty="0"/>
              <a:t>X</a:t>
            </a:r>
            <a:endParaRPr lang="en-US" dirty="0"/>
          </a:p>
        </p:txBody>
      </p:sp>
      <p:sp>
        <p:nvSpPr>
          <p:cNvPr id="11" name="TextBox 10"/>
          <p:cNvSpPr txBox="1"/>
          <p:nvPr/>
        </p:nvSpPr>
        <p:spPr>
          <a:xfrm>
            <a:off x="821323" y="5459636"/>
            <a:ext cx="338554" cy="369332"/>
          </a:xfrm>
          <a:prstGeom prst="rect">
            <a:avLst/>
          </a:prstGeom>
          <a:noFill/>
        </p:spPr>
        <p:txBody>
          <a:bodyPr wrap="none" rtlCol="0">
            <a:spAutoFit/>
          </a:bodyPr>
          <a:lstStyle/>
          <a:p>
            <a:r>
              <a:rPr lang="en-US" b="1" dirty="0"/>
              <a:t>Y</a:t>
            </a:r>
            <a:endParaRPr lang="en-US" dirty="0"/>
          </a:p>
        </p:txBody>
      </p:sp>
      <p:pic>
        <p:nvPicPr>
          <p:cNvPr id="12" name="Picture 2" descr="C:\Users\jpm46\AppData\Local\Microsoft\Windows\Temporary Internet Files\Content.IE5\MB77VH3Y\MC90044128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879284">
            <a:off x="2752776" y="3083485"/>
            <a:ext cx="4461623" cy="44616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TextBox 14"/>
              <p:cNvSpPr txBox="1"/>
              <p:nvPr/>
            </p:nvSpPr>
            <p:spPr>
              <a:xfrm>
                <a:off x="7162800" y="6034827"/>
                <a:ext cx="367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𝐅</m:t>
                      </m:r>
                    </m:oMath>
                  </m:oMathPara>
                </a14:m>
                <a:endParaRPr 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7162800" y="6034827"/>
                <a:ext cx="367408" cy="369332"/>
              </a:xfrm>
              <a:prstGeom prst="rect">
                <a:avLst/>
              </a:prstGeom>
              <a:blipFill rotWithShape="1">
                <a:blip r:embed="rId4"/>
                <a:stretch>
                  <a:fillRect/>
                </a:stretch>
              </a:blipFill>
            </p:spPr>
            <p:txBody>
              <a:bodyPr/>
              <a:lstStyle/>
              <a:p>
                <a:r>
                  <a:rPr lang="en-US">
                    <a:noFill/>
                  </a:rPr>
                  <a:t> </a:t>
                </a:r>
              </a:p>
            </p:txBody>
          </p:sp>
        </mc:Fallback>
      </mc:AlternateContent>
      <p:cxnSp>
        <p:nvCxnSpPr>
          <p:cNvPr id="19" name="Straight Connector 18"/>
          <p:cNvCxnSpPr/>
          <p:nvPr/>
        </p:nvCxnSpPr>
        <p:spPr>
          <a:xfrm>
            <a:off x="3009899" y="5523198"/>
            <a:ext cx="0" cy="102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015342" y="6404159"/>
            <a:ext cx="3962401"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76804" y="6205640"/>
            <a:ext cx="306494" cy="369332"/>
          </a:xfrm>
          <a:prstGeom prst="rect">
            <a:avLst/>
          </a:prstGeom>
          <a:solidFill>
            <a:schemeClr val="bg1"/>
          </a:solidFill>
        </p:spPr>
        <p:txBody>
          <a:bodyPr wrap="none" rtlCol="0">
            <a:spAutoFit/>
          </a:bodyPr>
          <a:lstStyle/>
          <a:p>
            <a:r>
              <a:rPr lang="en-US" dirty="0">
                <a:solidFill>
                  <a:srgbClr val="0070C0"/>
                </a:solidFill>
              </a:rPr>
              <a:t>d</a:t>
            </a:r>
          </a:p>
        </p:txBody>
      </p:sp>
      <p:cxnSp>
        <p:nvCxnSpPr>
          <p:cNvPr id="17" name="Straight Arrow Connector 16"/>
          <p:cNvCxnSpPr/>
          <p:nvPr/>
        </p:nvCxnSpPr>
        <p:spPr>
          <a:xfrm flipV="1">
            <a:off x="3004456" y="5308854"/>
            <a:ext cx="0" cy="109906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2528192" y="5955268"/>
                <a:ext cx="367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𝐅</m:t>
                      </m:r>
                    </m:oMath>
                  </m:oMathPara>
                </a14:m>
                <a:endParaRPr lang="en-US"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2528192" y="5955268"/>
                <a:ext cx="367408" cy="369332"/>
              </a:xfrm>
              <a:prstGeom prst="rect">
                <a:avLst/>
              </a:prstGeom>
              <a:blipFill rotWithShape="1">
                <a:blip r:embed="rId5"/>
                <a:stretch>
                  <a:fillRect/>
                </a:stretch>
              </a:blipFill>
            </p:spPr>
            <p:txBody>
              <a:bodyPr/>
              <a:lstStyle/>
              <a:p>
                <a:r>
                  <a:rPr lang="en-US">
                    <a:noFill/>
                  </a:rPr>
                  <a:t> </a:t>
                </a:r>
              </a:p>
            </p:txBody>
          </p:sp>
        </mc:Fallback>
      </mc:AlternateContent>
      <p:cxnSp>
        <p:nvCxnSpPr>
          <p:cNvPr id="20" name="Straight Arrow Connector 19"/>
          <p:cNvCxnSpPr/>
          <p:nvPr/>
        </p:nvCxnSpPr>
        <p:spPr>
          <a:xfrm>
            <a:off x="3004458" y="4169228"/>
            <a:ext cx="0" cy="1090443"/>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2362200" y="4191000"/>
                <a:ext cx="5405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m:t>
                      </m:r>
                      <m:r>
                        <a:rPr lang="en-US" b="1" i="0" smtClean="0">
                          <a:solidFill>
                            <a:srgbClr val="FF0000"/>
                          </a:solidFill>
                          <a:latin typeface="Cambria Math"/>
                        </a:rPr>
                        <m:t>𝐅</m:t>
                      </m:r>
                    </m:oMath>
                  </m:oMathPara>
                </a14:m>
                <a:endParaRPr 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2362200" y="4191000"/>
                <a:ext cx="540533" cy="369332"/>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6327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Resolution of a Force into a Force and a Couple</a:t>
            </a:r>
          </a:p>
        </p:txBody>
      </p:sp>
      <p:sp>
        <p:nvSpPr>
          <p:cNvPr id="3" name="Content Placeholder 2"/>
          <p:cNvSpPr>
            <a:spLocks noGrp="1"/>
          </p:cNvSpPr>
          <p:nvPr>
            <p:ph idx="1"/>
          </p:nvPr>
        </p:nvSpPr>
        <p:spPr>
          <a:xfrm>
            <a:off x="457200" y="1600200"/>
            <a:ext cx="8229600" cy="2438399"/>
          </a:xfrm>
        </p:spPr>
        <p:txBody>
          <a:bodyPr>
            <a:normAutofit/>
          </a:bodyPr>
          <a:lstStyle/>
          <a:p>
            <a:pPr marL="971550" lvl="1" indent="-514350">
              <a:buFont typeface="+mj-lt"/>
              <a:buAutoNum type="arabicPeriod" startAt="4"/>
            </a:pPr>
            <a:r>
              <a:rPr lang="en-US" dirty="0"/>
              <a:t>Two of these forces will form a couple. </a:t>
            </a:r>
          </a:p>
          <a:p>
            <a:pPr marL="971550" lvl="1" indent="-514350">
              <a:buFont typeface="+mj-lt"/>
              <a:buAutoNum type="arabicPeriod" startAt="4"/>
            </a:pPr>
            <a:r>
              <a:rPr lang="en-US" dirty="0"/>
              <a:t>This couple can be redrawn as a moment.</a:t>
            </a:r>
          </a:p>
          <a:p>
            <a:pPr marL="1371600" lvl="2" indent="-514350"/>
            <a:r>
              <a:rPr lang="en-US" dirty="0"/>
              <a:t>This will leave a single force and a single moment acting on the body.</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
        <p:nvSpPr>
          <p:cNvPr id="5" name="Hexagon 4"/>
          <p:cNvSpPr/>
          <p:nvPr/>
        </p:nvSpPr>
        <p:spPr>
          <a:xfrm>
            <a:off x="2601686" y="4958502"/>
            <a:ext cx="838200" cy="685800"/>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2971800" y="5265312"/>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Arrow Connector 6"/>
          <p:cNvCxnSpPr/>
          <p:nvPr/>
        </p:nvCxnSpPr>
        <p:spPr>
          <a:xfrm flipV="1">
            <a:off x="7010400" y="5644302"/>
            <a:ext cx="0" cy="109906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990600" y="6540426"/>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990600" y="5851624"/>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659522" y="6358677"/>
            <a:ext cx="338554" cy="369332"/>
          </a:xfrm>
          <a:prstGeom prst="rect">
            <a:avLst/>
          </a:prstGeom>
          <a:noFill/>
        </p:spPr>
        <p:txBody>
          <a:bodyPr wrap="none" rtlCol="0">
            <a:spAutoFit/>
          </a:bodyPr>
          <a:lstStyle/>
          <a:p>
            <a:r>
              <a:rPr lang="en-US" b="1" dirty="0"/>
              <a:t>X</a:t>
            </a:r>
            <a:endParaRPr lang="en-US" dirty="0"/>
          </a:p>
        </p:txBody>
      </p:sp>
      <p:sp>
        <p:nvSpPr>
          <p:cNvPr id="11" name="TextBox 10"/>
          <p:cNvSpPr txBox="1"/>
          <p:nvPr/>
        </p:nvSpPr>
        <p:spPr>
          <a:xfrm>
            <a:off x="821323" y="5459636"/>
            <a:ext cx="338554" cy="369332"/>
          </a:xfrm>
          <a:prstGeom prst="rect">
            <a:avLst/>
          </a:prstGeom>
          <a:noFill/>
        </p:spPr>
        <p:txBody>
          <a:bodyPr wrap="none" rtlCol="0">
            <a:spAutoFit/>
          </a:bodyPr>
          <a:lstStyle/>
          <a:p>
            <a:r>
              <a:rPr lang="en-US" b="1" dirty="0"/>
              <a:t>Y</a:t>
            </a:r>
            <a:endParaRPr lang="en-US" dirty="0"/>
          </a:p>
        </p:txBody>
      </p:sp>
      <p:pic>
        <p:nvPicPr>
          <p:cNvPr id="12" name="Picture 2" descr="C:\Users\jpm46\AppData\Local\Microsoft\Windows\Temporary Internet Files\Content.IE5\MB77VH3Y\MC90044128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879284">
            <a:off x="2752776" y="3083485"/>
            <a:ext cx="4461623" cy="44616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TextBox 14"/>
              <p:cNvSpPr txBox="1"/>
              <p:nvPr/>
            </p:nvSpPr>
            <p:spPr>
              <a:xfrm>
                <a:off x="7162800" y="6034827"/>
                <a:ext cx="367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𝐅</m:t>
                      </m:r>
                    </m:oMath>
                  </m:oMathPara>
                </a14:m>
                <a:endParaRPr 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7162800" y="6034827"/>
                <a:ext cx="367408" cy="369332"/>
              </a:xfrm>
              <a:prstGeom prst="rect">
                <a:avLst/>
              </a:prstGeom>
              <a:blipFill rotWithShape="1">
                <a:blip r:embed="rId4"/>
                <a:stretch>
                  <a:fillRect/>
                </a:stretch>
              </a:blipFill>
            </p:spPr>
            <p:txBody>
              <a:bodyPr/>
              <a:lstStyle/>
              <a:p>
                <a:r>
                  <a:rPr lang="en-US">
                    <a:noFill/>
                  </a:rPr>
                  <a:t> </a:t>
                </a:r>
              </a:p>
            </p:txBody>
          </p:sp>
        </mc:Fallback>
      </mc:AlternateContent>
      <p:cxnSp>
        <p:nvCxnSpPr>
          <p:cNvPr id="19" name="Straight Connector 18"/>
          <p:cNvCxnSpPr/>
          <p:nvPr/>
        </p:nvCxnSpPr>
        <p:spPr>
          <a:xfrm>
            <a:off x="3009899" y="5523198"/>
            <a:ext cx="0" cy="10230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015342" y="6404159"/>
            <a:ext cx="3962401"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876804" y="6205640"/>
            <a:ext cx="306494" cy="369332"/>
          </a:xfrm>
          <a:prstGeom prst="rect">
            <a:avLst/>
          </a:prstGeom>
          <a:solidFill>
            <a:schemeClr val="bg1"/>
          </a:solidFill>
        </p:spPr>
        <p:txBody>
          <a:bodyPr wrap="none" rtlCol="0">
            <a:spAutoFit/>
          </a:bodyPr>
          <a:lstStyle/>
          <a:p>
            <a:r>
              <a:rPr lang="en-US" dirty="0">
                <a:solidFill>
                  <a:srgbClr val="0070C0"/>
                </a:solidFill>
              </a:rPr>
              <a:t>d</a:t>
            </a:r>
          </a:p>
        </p:txBody>
      </p:sp>
      <p:cxnSp>
        <p:nvCxnSpPr>
          <p:cNvPr id="17" name="Straight Arrow Connector 16"/>
          <p:cNvCxnSpPr/>
          <p:nvPr/>
        </p:nvCxnSpPr>
        <p:spPr>
          <a:xfrm flipV="1">
            <a:off x="3004456" y="5308854"/>
            <a:ext cx="0" cy="109906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2528192" y="6183868"/>
                <a:ext cx="367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𝐅</m:t>
                      </m:r>
                    </m:oMath>
                  </m:oMathPara>
                </a14:m>
                <a:endParaRPr lang="en-US"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2528192" y="6183868"/>
                <a:ext cx="367408" cy="369332"/>
              </a:xfrm>
              <a:prstGeom prst="rect">
                <a:avLst/>
              </a:prstGeom>
              <a:blipFill rotWithShape="1">
                <a:blip r:embed="rId5"/>
                <a:stretch>
                  <a:fillRect/>
                </a:stretch>
              </a:blipFill>
            </p:spPr>
            <p:txBody>
              <a:bodyPr/>
              <a:lstStyle/>
              <a:p>
                <a:r>
                  <a:rPr lang="en-US">
                    <a:noFill/>
                  </a:rPr>
                  <a:t> </a:t>
                </a:r>
              </a:p>
            </p:txBody>
          </p:sp>
        </mc:Fallback>
      </mc:AlternateContent>
      <p:cxnSp>
        <p:nvCxnSpPr>
          <p:cNvPr id="20" name="Straight Arrow Connector 19"/>
          <p:cNvCxnSpPr/>
          <p:nvPr/>
        </p:nvCxnSpPr>
        <p:spPr>
          <a:xfrm>
            <a:off x="3004458" y="4169228"/>
            <a:ext cx="0" cy="1090443"/>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2362200" y="4191000"/>
                <a:ext cx="5405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m:t>
                      </m:r>
                      <m:r>
                        <a:rPr lang="en-US" b="1" i="0" smtClean="0">
                          <a:solidFill>
                            <a:srgbClr val="FF0000"/>
                          </a:solidFill>
                          <a:latin typeface="Cambria Math"/>
                        </a:rPr>
                        <m:t>𝐅</m:t>
                      </m:r>
                    </m:oMath>
                  </m:oMathPara>
                </a14:m>
                <a:endParaRPr lang="en-US"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2362200" y="4191000"/>
                <a:ext cx="540533" cy="369332"/>
              </a:xfrm>
              <a:prstGeom prst="rect">
                <a:avLst/>
              </a:prstGeom>
              <a:blipFill rotWithShape="1">
                <a:blip r:embed="rId6"/>
                <a:stretch>
                  <a:fillRect/>
                </a:stretch>
              </a:blipFill>
            </p:spPr>
            <p:txBody>
              <a:bodyPr/>
              <a:lstStyle/>
              <a:p>
                <a:r>
                  <a:rPr lang="en-US">
                    <a:noFill/>
                  </a:rPr>
                  <a:t> </a:t>
                </a:r>
              </a:p>
            </p:txBody>
          </p:sp>
        </mc:Fallback>
      </mc:AlternateContent>
      <p:sp>
        <p:nvSpPr>
          <p:cNvPr id="23" name="Arc 22"/>
          <p:cNvSpPr/>
          <p:nvPr/>
        </p:nvSpPr>
        <p:spPr>
          <a:xfrm>
            <a:off x="2217896" y="4645061"/>
            <a:ext cx="1584008" cy="1486580"/>
          </a:xfrm>
          <a:prstGeom prst="arc">
            <a:avLst>
              <a:gd name="adj1" fmla="val 1848942"/>
              <a:gd name="adj2" fmla="val 19699472"/>
            </a:avLst>
          </a:prstGeom>
          <a:ln>
            <a:headEnd type="arrow"/>
            <a:tailEnd type="none" w="lg" len="lg"/>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p:cNvSpPr txBox="1"/>
              <p:nvPr/>
            </p:nvSpPr>
            <p:spPr>
              <a:xfrm>
                <a:off x="1676400" y="5181600"/>
                <a:ext cx="652679"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7030A0"/>
                              </a:solidFill>
                              <a:latin typeface="Cambria Math" panose="02040503050406030204" pitchFamily="18" charset="0"/>
                            </a:rPr>
                          </m:ctrlPr>
                        </m:sSubPr>
                        <m:e>
                          <m:r>
                            <a:rPr lang="en-US" b="1" i="0" smtClean="0">
                              <a:solidFill>
                                <a:srgbClr val="7030A0"/>
                              </a:solidFill>
                              <a:latin typeface="Cambria Math"/>
                            </a:rPr>
                            <m:t>𝐌</m:t>
                          </m:r>
                        </m:e>
                        <m:sub>
                          <m:r>
                            <a:rPr lang="en-US" b="1" i="0" smtClean="0">
                              <a:solidFill>
                                <a:srgbClr val="7030A0"/>
                              </a:solidFill>
                              <a:latin typeface="Cambria Math"/>
                            </a:rPr>
                            <m:t>𝐞𝐪</m:t>
                          </m:r>
                        </m:sub>
                      </m:sSub>
                    </m:oMath>
                  </m:oMathPara>
                </a14:m>
                <a:endParaRPr lang="en-US" b="1" dirty="0"/>
              </a:p>
            </p:txBody>
          </p:sp>
        </mc:Choice>
        <mc:Fallback xmlns="">
          <p:sp>
            <p:nvSpPr>
              <p:cNvPr id="25" name="TextBox 24"/>
              <p:cNvSpPr txBox="1">
                <a:spLocks noRot="1" noChangeAspect="1" noMove="1" noResize="1" noEditPoints="1" noAdjustHandles="1" noChangeArrowheads="1" noChangeShapeType="1" noTextEdit="1"/>
              </p:cNvSpPr>
              <p:nvPr/>
            </p:nvSpPr>
            <p:spPr>
              <a:xfrm>
                <a:off x="1676400" y="5181600"/>
                <a:ext cx="652679" cy="394210"/>
              </a:xfrm>
              <a:prstGeom prst="rect">
                <a:avLst/>
              </a:prstGeom>
              <a:blipFill rotWithShape="1">
                <a:blip r:embed="rId7"/>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299143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20"/>
                                        </p:tgtEl>
                                        <p:attrNameLst>
                                          <p:attrName>r</p:attrName>
                                        </p:attrNameLst>
                                      </p:cBhvr>
                                    </p:animRot>
                                    <p:animRot by="-240000">
                                      <p:cBhvr>
                                        <p:cTn id="11" dur="200" fill="hold">
                                          <p:stCondLst>
                                            <p:cond delay="200"/>
                                          </p:stCondLst>
                                        </p:cTn>
                                        <p:tgtEl>
                                          <p:spTgt spid="20"/>
                                        </p:tgtEl>
                                        <p:attrNameLst>
                                          <p:attrName>r</p:attrName>
                                        </p:attrNameLst>
                                      </p:cBhvr>
                                    </p:animRot>
                                    <p:animRot by="240000">
                                      <p:cBhvr>
                                        <p:cTn id="12" dur="200" fill="hold">
                                          <p:stCondLst>
                                            <p:cond delay="400"/>
                                          </p:stCondLst>
                                        </p:cTn>
                                        <p:tgtEl>
                                          <p:spTgt spid="20"/>
                                        </p:tgtEl>
                                        <p:attrNameLst>
                                          <p:attrName>r</p:attrName>
                                        </p:attrNameLst>
                                      </p:cBhvr>
                                    </p:animRot>
                                    <p:animRot by="-240000">
                                      <p:cBhvr>
                                        <p:cTn id="13" dur="200" fill="hold">
                                          <p:stCondLst>
                                            <p:cond delay="600"/>
                                          </p:stCondLst>
                                        </p:cTn>
                                        <p:tgtEl>
                                          <p:spTgt spid="20"/>
                                        </p:tgtEl>
                                        <p:attrNameLst>
                                          <p:attrName>r</p:attrName>
                                        </p:attrNameLst>
                                      </p:cBhvr>
                                    </p:animRot>
                                    <p:animRot by="120000">
                                      <p:cBhvr>
                                        <p:cTn id="14" dur="200" fill="hold">
                                          <p:stCondLst>
                                            <p:cond delay="800"/>
                                          </p:stCondLst>
                                        </p:cTn>
                                        <p:tgtEl>
                                          <p:spTgt spid="20"/>
                                        </p:tgtEl>
                                        <p:attrNameLst>
                                          <p:attrName>r</p:attrName>
                                        </p:attrNameLst>
                                      </p:cBhvr>
                                    </p:animRot>
                                  </p:childTnLst>
                                </p:cTn>
                              </p:par>
                              <p:par>
                                <p:cTn id="15" presetID="32" presetClass="emph" presetSubtype="0" fill="hold" nodeType="withEffect">
                                  <p:stCondLst>
                                    <p:cond delay="0"/>
                                  </p:stCondLst>
                                  <p:childTnLst>
                                    <p:animRot by="120000">
                                      <p:cBhvr>
                                        <p:cTn id="16" dur="100" fill="hold">
                                          <p:stCondLst>
                                            <p:cond delay="0"/>
                                          </p:stCondLst>
                                        </p:cTn>
                                        <p:tgtEl>
                                          <p:spTgt spid="7"/>
                                        </p:tgtEl>
                                        <p:attrNameLst>
                                          <p:attrName>r</p:attrName>
                                        </p:attrNameLst>
                                      </p:cBhvr>
                                    </p:animRot>
                                    <p:animRot by="-240000">
                                      <p:cBhvr>
                                        <p:cTn id="17" dur="200" fill="hold">
                                          <p:stCondLst>
                                            <p:cond delay="200"/>
                                          </p:stCondLst>
                                        </p:cTn>
                                        <p:tgtEl>
                                          <p:spTgt spid="7"/>
                                        </p:tgtEl>
                                        <p:attrNameLst>
                                          <p:attrName>r</p:attrName>
                                        </p:attrNameLst>
                                      </p:cBhvr>
                                    </p:animRot>
                                    <p:animRot by="240000">
                                      <p:cBhvr>
                                        <p:cTn id="18" dur="200" fill="hold">
                                          <p:stCondLst>
                                            <p:cond delay="400"/>
                                          </p:stCondLst>
                                        </p:cTn>
                                        <p:tgtEl>
                                          <p:spTgt spid="7"/>
                                        </p:tgtEl>
                                        <p:attrNameLst>
                                          <p:attrName>r</p:attrName>
                                        </p:attrNameLst>
                                      </p:cBhvr>
                                    </p:animRot>
                                    <p:animRot by="-240000">
                                      <p:cBhvr>
                                        <p:cTn id="19" dur="200" fill="hold">
                                          <p:stCondLst>
                                            <p:cond delay="600"/>
                                          </p:stCondLst>
                                        </p:cTn>
                                        <p:tgtEl>
                                          <p:spTgt spid="7"/>
                                        </p:tgtEl>
                                        <p:attrNameLst>
                                          <p:attrName>r</p:attrName>
                                        </p:attrNameLst>
                                      </p:cBhvr>
                                    </p:animRot>
                                    <p:animRot by="120000">
                                      <p:cBhvr>
                                        <p:cTn id="20" dur="200" fill="hold">
                                          <p:stCondLst>
                                            <p:cond delay="800"/>
                                          </p:stCondLst>
                                        </p:cTn>
                                        <p:tgtEl>
                                          <p:spTgt spid="7"/>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P spid="22" grpId="0"/>
      <p:bldP spid="23"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Resolution of a Force into a Force and a Couple</a:t>
            </a:r>
          </a:p>
        </p:txBody>
      </p:sp>
      <p:sp>
        <p:nvSpPr>
          <p:cNvPr id="3" name="Content Placeholder 2"/>
          <p:cNvSpPr>
            <a:spLocks noGrp="1"/>
          </p:cNvSpPr>
          <p:nvPr>
            <p:ph idx="1"/>
          </p:nvPr>
        </p:nvSpPr>
        <p:spPr>
          <a:xfrm>
            <a:off x="457200" y="1600200"/>
            <a:ext cx="8229600" cy="3044861"/>
          </a:xfrm>
        </p:spPr>
        <p:txBody>
          <a:bodyPr>
            <a:normAutofit fontScale="92500" lnSpcReduction="20000"/>
          </a:bodyPr>
          <a:lstStyle/>
          <a:p>
            <a:r>
              <a:rPr lang="en-US" dirty="0"/>
              <a:t>As a shortcut, to the equivalent force couple system.</a:t>
            </a:r>
          </a:p>
          <a:p>
            <a:pPr lvl="1"/>
            <a:r>
              <a:rPr lang="en-US" dirty="0"/>
              <a:t>The force in the equivalent force couple system will have the same magnitude and direction as the original force.</a:t>
            </a:r>
          </a:p>
          <a:p>
            <a:pPr lvl="1"/>
            <a:r>
              <a:rPr lang="en-US" dirty="0"/>
              <a:t>The couple (or pure moment) will be equal to the moment that the original force exerts about that point.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
        <p:nvSpPr>
          <p:cNvPr id="5" name="Hexagon 4"/>
          <p:cNvSpPr/>
          <p:nvPr/>
        </p:nvSpPr>
        <p:spPr>
          <a:xfrm>
            <a:off x="2590800" y="4958502"/>
            <a:ext cx="838200" cy="685800"/>
          </a:xfrm>
          <a:prstGeom prst="hexag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2971800" y="5265312"/>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Straight Arrow Connector 6"/>
          <p:cNvCxnSpPr/>
          <p:nvPr/>
        </p:nvCxnSpPr>
        <p:spPr>
          <a:xfrm flipV="1">
            <a:off x="7010400" y="5644302"/>
            <a:ext cx="0" cy="109906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990600" y="6540426"/>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990600" y="5851624"/>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1659522" y="6358677"/>
            <a:ext cx="338554" cy="369332"/>
          </a:xfrm>
          <a:prstGeom prst="rect">
            <a:avLst/>
          </a:prstGeom>
          <a:noFill/>
        </p:spPr>
        <p:txBody>
          <a:bodyPr wrap="none" rtlCol="0">
            <a:spAutoFit/>
          </a:bodyPr>
          <a:lstStyle/>
          <a:p>
            <a:r>
              <a:rPr lang="en-US" b="1" dirty="0"/>
              <a:t>X</a:t>
            </a:r>
            <a:endParaRPr lang="en-US" dirty="0"/>
          </a:p>
        </p:txBody>
      </p:sp>
      <p:sp>
        <p:nvSpPr>
          <p:cNvPr id="11" name="TextBox 10"/>
          <p:cNvSpPr txBox="1"/>
          <p:nvPr/>
        </p:nvSpPr>
        <p:spPr>
          <a:xfrm>
            <a:off x="821323" y="5459636"/>
            <a:ext cx="338554" cy="369332"/>
          </a:xfrm>
          <a:prstGeom prst="rect">
            <a:avLst/>
          </a:prstGeom>
          <a:noFill/>
        </p:spPr>
        <p:txBody>
          <a:bodyPr wrap="none" rtlCol="0">
            <a:spAutoFit/>
          </a:bodyPr>
          <a:lstStyle/>
          <a:p>
            <a:r>
              <a:rPr lang="en-US" b="1" dirty="0"/>
              <a:t>Y</a:t>
            </a:r>
            <a:endParaRPr lang="en-US" dirty="0"/>
          </a:p>
        </p:txBody>
      </p:sp>
      <p:pic>
        <p:nvPicPr>
          <p:cNvPr id="12" name="Picture 2" descr="C:\Users\jpm46\AppData\Local\Microsoft\Windows\Temporary Internet Files\Content.IE5\MB77VH3Y\MC90044128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879284">
            <a:off x="2741890" y="3083485"/>
            <a:ext cx="4461623" cy="4461623"/>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flipV="1">
            <a:off x="3009900" y="5305093"/>
            <a:ext cx="0" cy="109906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Arc 13"/>
          <p:cNvSpPr/>
          <p:nvPr/>
        </p:nvSpPr>
        <p:spPr>
          <a:xfrm>
            <a:off x="2217896" y="4645061"/>
            <a:ext cx="1584008" cy="1486580"/>
          </a:xfrm>
          <a:prstGeom prst="arc">
            <a:avLst>
              <a:gd name="adj1" fmla="val 1848942"/>
              <a:gd name="adj2" fmla="val 19699472"/>
            </a:avLst>
          </a:prstGeom>
          <a:ln>
            <a:headEnd type="arrow"/>
            <a:tailEnd type="none" w="lg" len="lg"/>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7162800" y="6034827"/>
                <a:ext cx="367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𝐅</m:t>
                      </m:r>
                    </m:oMath>
                  </m:oMathPara>
                </a14:m>
                <a:endParaRPr lang="en-US"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7162800" y="6034827"/>
                <a:ext cx="36740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438400" y="6260068"/>
                <a:ext cx="554062" cy="3943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0">
                              <a:solidFill>
                                <a:srgbClr val="FF0000"/>
                              </a:solidFill>
                              <a:latin typeface="Cambria Math"/>
                            </a:rPr>
                            <m:t>𝐅</m:t>
                          </m:r>
                        </m:e>
                        <m:sub>
                          <m:r>
                            <a:rPr lang="en-US" b="1" i="0" smtClean="0">
                              <a:solidFill>
                                <a:srgbClr val="FF0000"/>
                              </a:solidFill>
                              <a:latin typeface="Cambria Math"/>
                            </a:rPr>
                            <m:t>𝐞𝐪</m:t>
                          </m:r>
                        </m:sub>
                      </m:sSub>
                    </m:oMath>
                  </m:oMathPara>
                </a14:m>
                <a:endParaRPr lang="en-US"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2438400" y="6260068"/>
                <a:ext cx="554062" cy="394339"/>
              </a:xfrm>
              <a:prstGeom prst="rect">
                <a:avLst/>
              </a:prstGeom>
              <a:blipFill rotWithShape="1">
                <a:blip r:embed="rId4"/>
                <a:stretch>
                  <a:fillRect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676400" y="5181600"/>
                <a:ext cx="652679"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7030A0"/>
                              </a:solidFill>
                              <a:latin typeface="Cambria Math" panose="02040503050406030204" pitchFamily="18" charset="0"/>
                            </a:rPr>
                          </m:ctrlPr>
                        </m:sSubPr>
                        <m:e>
                          <m:r>
                            <a:rPr lang="en-US" b="1" i="0" smtClean="0">
                              <a:solidFill>
                                <a:srgbClr val="7030A0"/>
                              </a:solidFill>
                              <a:latin typeface="Cambria Math"/>
                            </a:rPr>
                            <m:t>𝐌</m:t>
                          </m:r>
                        </m:e>
                        <m:sub>
                          <m:r>
                            <a:rPr lang="en-US" b="1" i="0" smtClean="0">
                              <a:solidFill>
                                <a:srgbClr val="7030A0"/>
                              </a:solidFill>
                              <a:latin typeface="Cambria Math"/>
                            </a:rPr>
                            <m:t>𝐞𝐪</m:t>
                          </m:r>
                        </m:sub>
                      </m:sSub>
                    </m:oMath>
                  </m:oMathPara>
                </a14:m>
                <a:endParaRPr lang="en-US"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1676400" y="5181600"/>
                <a:ext cx="652679" cy="394210"/>
              </a:xfrm>
              <a:prstGeom prst="rect">
                <a:avLst/>
              </a:prstGeom>
              <a:blipFill rotWithShape="1">
                <a:blip r:embed="rId5"/>
                <a:stretch>
                  <a:fillRect b="-4615"/>
                </a:stretch>
              </a:blipFill>
            </p:spPr>
            <p:txBody>
              <a:bodyPr/>
              <a:lstStyle/>
              <a:p>
                <a:r>
                  <a:rPr lang="en-US">
                    <a:noFill/>
                  </a:rPr>
                  <a:t> </a:t>
                </a:r>
              </a:p>
            </p:txBody>
          </p:sp>
        </mc:Fallback>
      </mc:AlternateContent>
    </p:spTree>
    <p:extLst>
      <p:ext uri="{BB962C8B-B14F-4D97-AF65-F5344CB8AC3E}">
        <p14:creationId xmlns:p14="http://schemas.microsoft.com/office/powerpoint/2010/main" val="79909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p:bldP spid="16"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Resolving a Force Worked Example</a:t>
            </a:r>
          </a:p>
        </p:txBody>
      </p:sp>
      <p:sp>
        <p:nvSpPr>
          <p:cNvPr id="3" name="Content Placeholder 2"/>
          <p:cNvSpPr>
            <a:spLocks noGrp="1"/>
          </p:cNvSpPr>
          <p:nvPr>
            <p:ph idx="1"/>
          </p:nvPr>
        </p:nvSpPr>
        <p:spPr>
          <a:xfrm>
            <a:off x="457200" y="1600201"/>
            <a:ext cx="8229600" cy="1371600"/>
          </a:xfrm>
        </p:spPr>
        <p:txBody>
          <a:bodyPr/>
          <a:lstStyle/>
          <a:p>
            <a:r>
              <a:rPr lang="en-US" dirty="0"/>
              <a:t>Resolve the force shown below into a force and couple acting at point A.</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1026" name="Picture 2" descr="Problem 1 Diagram">
            <a:extLst>
              <a:ext uri="{FF2B5EF4-FFF2-40B4-BE49-F238E27FC236}">
                <a16:creationId xmlns:a16="http://schemas.microsoft.com/office/drawing/2014/main" id="{3C404474-1496-40DF-AABA-1A7B57483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62338"/>
            <a:ext cx="7489626" cy="268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290333"/>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776</TotalTime>
  <Words>549</Words>
  <Application>Microsoft Office PowerPoint</Application>
  <PresentationFormat>On-screen Show (4:3)</PresentationFormat>
  <Paragraphs>81</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MA_Template</vt:lpstr>
      <vt:lpstr>Resolution of a Force into a Force and Couple</vt:lpstr>
      <vt:lpstr>Resolution of a Force into a Force and a Couple</vt:lpstr>
      <vt:lpstr>Resolution of a Force into a Force and a Couple</vt:lpstr>
      <vt:lpstr>Resolution of a Force into a Force and a Couple</vt:lpstr>
      <vt:lpstr>Resolution of a Force into a Force and a Couple</vt:lpstr>
      <vt:lpstr>Resolution of a Force into a Force and a Couple</vt:lpstr>
      <vt:lpstr>Resolution of a Force into a Force and a Couple</vt:lpstr>
      <vt:lpstr>Thanks for Watching</vt:lpstr>
      <vt:lpstr>Resolving a Force Worked Example</vt:lpstr>
      <vt:lpstr>Resolving a Force Worked Example</vt:lpstr>
      <vt:lpstr>Resolving a Force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cp:revision>
  <dcterms:created xsi:type="dcterms:W3CDTF">2020-08-21T15:23:22Z</dcterms:created>
  <dcterms:modified xsi:type="dcterms:W3CDTF">2020-10-01T15:55:46Z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