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5"/>
  </p:notesMasterIdLst>
  <p:sldIdLst>
    <p:sldId id="256" r:id="rId5"/>
    <p:sldId id="262" r:id="rId6"/>
    <p:sldId id="263" r:id="rId7"/>
    <p:sldId id="264" r:id="rId8"/>
    <p:sldId id="265" r:id="rId9"/>
    <p:sldId id="288" r:id="rId10"/>
    <p:sldId id="289" r:id="rId11"/>
    <p:sldId id="287" r:id="rId12"/>
    <p:sldId id="290"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F9353C-9552-4E23-99EB-6A40BB9FBC2C}" v="2" dt="2020-11-19T19:48:01.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54101" autoAdjust="0"/>
  </p:normalViewPr>
  <p:slideViewPr>
    <p:cSldViewPr>
      <p:cViewPr varScale="1">
        <p:scale>
          <a:sx n="67" d="100"/>
          <a:sy n="67" d="100"/>
        </p:scale>
        <p:origin x="1100" y="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EBF9353C-9552-4E23-99EB-6A40BB9FBC2C}"/>
    <pc:docChg chg="undo modSld">
      <pc:chgData name="Moore, Jacob Preston" userId="fdd3fd0f-c483-48c9-988d-7deb216763fd" providerId="ADAL" clId="{EBF9353C-9552-4E23-99EB-6A40BB9FBC2C}" dt="2020-11-30T14:33:52.357" v="2" actId="1036"/>
      <pc:docMkLst>
        <pc:docMk/>
      </pc:docMkLst>
      <pc:sldChg chg="modSp">
        <pc:chgData name="Moore, Jacob Preston" userId="fdd3fd0f-c483-48c9-988d-7deb216763fd" providerId="ADAL" clId="{EBF9353C-9552-4E23-99EB-6A40BB9FBC2C}" dt="2020-11-30T14:33:52.357" v="2" actId="1036"/>
        <pc:sldMkLst>
          <pc:docMk/>
          <pc:sldMk cId="846471308" sldId="264"/>
        </pc:sldMkLst>
        <pc:spChg chg="mod">
          <ac:chgData name="Moore, Jacob Preston" userId="fdd3fd0f-c483-48c9-988d-7deb216763fd" providerId="ADAL" clId="{EBF9353C-9552-4E23-99EB-6A40BB9FBC2C}" dt="2020-11-30T14:33:17.531" v="1" actId="1076"/>
          <ac:spMkLst>
            <pc:docMk/>
            <pc:sldMk cId="846471308" sldId="264"/>
            <ac:spMk id="2" creationId="{00000000-0000-0000-0000-000000000000}"/>
          </ac:spMkLst>
        </pc:spChg>
        <pc:spChg chg="mod">
          <ac:chgData name="Moore, Jacob Preston" userId="fdd3fd0f-c483-48c9-988d-7deb216763fd" providerId="ADAL" clId="{EBF9353C-9552-4E23-99EB-6A40BB9FBC2C}" dt="2020-11-30T14:33:52.357" v="2" actId="1036"/>
          <ac:spMkLst>
            <pc:docMk/>
            <pc:sldMk cId="846471308" sldId="264"/>
            <ac:spMk id="4" creationId="{00000000-0000-0000-0000-000000000000}"/>
          </ac:spMkLst>
        </pc:spChg>
        <pc:spChg chg="mod">
          <ac:chgData name="Moore, Jacob Preston" userId="fdd3fd0f-c483-48c9-988d-7deb216763fd" providerId="ADAL" clId="{EBF9353C-9552-4E23-99EB-6A40BB9FBC2C}" dt="2020-11-30T14:33:52.357" v="2" actId="1036"/>
          <ac:spMkLst>
            <pc:docMk/>
            <pc:sldMk cId="846471308" sldId="264"/>
            <ac:spMk id="6" creationId="{00000000-0000-0000-0000-000000000000}"/>
          </ac:spMkLst>
        </pc:spChg>
        <pc:spChg chg="mod">
          <ac:chgData name="Moore, Jacob Preston" userId="fdd3fd0f-c483-48c9-988d-7deb216763fd" providerId="ADAL" clId="{EBF9353C-9552-4E23-99EB-6A40BB9FBC2C}" dt="2020-11-30T14:33:52.357" v="2" actId="1036"/>
          <ac:spMkLst>
            <pc:docMk/>
            <pc:sldMk cId="846471308" sldId="264"/>
            <ac:spMk id="9" creationId="{00000000-0000-0000-0000-000000000000}"/>
          </ac:spMkLst>
        </pc:spChg>
        <pc:spChg chg="mod">
          <ac:chgData name="Moore, Jacob Preston" userId="fdd3fd0f-c483-48c9-988d-7deb216763fd" providerId="ADAL" clId="{EBF9353C-9552-4E23-99EB-6A40BB9FBC2C}" dt="2020-11-30T14:33:52.357" v="2" actId="1036"/>
          <ac:spMkLst>
            <pc:docMk/>
            <pc:sldMk cId="846471308" sldId="264"/>
            <ac:spMk id="10" creationId="{00000000-0000-0000-0000-000000000000}"/>
          </ac:spMkLst>
        </pc:spChg>
        <pc:spChg chg="mod">
          <ac:chgData name="Moore, Jacob Preston" userId="fdd3fd0f-c483-48c9-988d-7deb216763fd" providerId="ADAL" clId="{EBF9353C-9552-4E23-99EB-6A40BB9FBC2C}" dt="2020-11-30T14:33:52.357" v="2" actId="1036"/>
          <ac:spMkLst>
            <pc:docMk/>
            <pc:sldMk cId="846471308" sldId="264"/>
            <ac:spMk id="11" creationId="{00000000-0000-0000-0000-000000000000}"/>
          </ac:spMkLst>
        </pc:spChg>
        <pc:spChg chg="mod">
          <ac:chgData name="Moore, Jacob Preston" userId="fdd3fd0f-c483-48c9-988d-7deb216763fd" providerId="ADAL" clId="{EBF9353C-9552-4E23-99EB-6A40BB9FBC2C}" dt="2020-11-30T14:33:52.357" v="2" actId="1036"/>
          <ac:spMkLst>
            <pc:docMk/>
            <pc:sldMk cId="846471308" sldId="264"/>
            <ac:spMk id="13" creationId="{00000000-0000-0000-0000-000000000000}"/>
          </ac:spMkLst>
        </pc:spChg>
        <pc:cxnChg chg="mod">
          <ac:chgData name="Moore, Jacob Preston" userId="fdd3fd0f-c483-48c9-988d-7deb216763fd" providerId="ADAL" clId="{EBF9353C-9552-4E23-99EB-6A40BB9FBC2C}" dt="2020-11-30T14:33:52.357" v="2" actId="1036"/>
          <ac:cxnSpMkLst>
            <pc:docMk/>
            <pc:sldMk cId="846471308" sldId="264"/>
            <ac:cxnSpMk id="5" creationId="{00000000-0000-0000-0000-000000000000}"/>
          </ac:cxnSpMkLst>
        </pc:cxnChg>
        <pc:cxnChg chg="mod">
          <ac:chgData name="Moore, Jacob Preston" userId="fdd3fd0f-c483-48c9-988d-7deb216763fd" providerId="ADAL" clId="{EBF9353C-9552-4E23-99EB-6A40BB9FBC2C}" dt="2020-11-30T14:33:52.357" v="2" actId="1036"/>
          <ac:cxnSpMkLst>
            <pc:docMk/>
            <pc:sldMk cId="846471308" sldId="264"/>
            <ac:cxnSpMk id="7" creationId="{00000000-0000-0000-0000-000000000000}"/>
          </ac:cxnSpMkLst>
        </pc:cxnChg>
        <pc:cxnChg chg="mod">
          <ac:chgData name="Moore, Jacob Preston" userId="fdd3fd0f-c483-48c9-988d-7deb216763fd" providerId="ADAL" clId="{EBF9353C-9552-4E23-99EB-6A40BB9FBC2C}" dt="2020-11-30T14:33:52.357" v="2" actId="1036"/>
          <ac:cxnSpMkLst>
            <pc:docMk/>
            <pc:sldMk cId="846471308" sldId="264"/>
            <ac:cxnSpMk id="8" creationId="{00000000-0000-0000-0000-000000000000}"/>
          </ac:cxnSpMkLst>
        </pc:cxnChg>
        <pc:cxnChg chg="mod">
          <ac:chgData name="Moore, Jacob Preston" userId="fdd3fd0f-c483-48c9-988d-7deb216763fd" providerId="ADAL" clId="{EBF9353C-9552-4E23-99EB-6A40BB9FBC2C}" dt="2020-11-30T14:33:52.357" v="2" actId="1036"/>
          <ac:cxnSpMkLst>
            <pc:docMk/>
            <pc:sldMk cId="846471308" sldId="264"/>
            <ac:cxnSpMk id="12" creationId="{00000000-0000-0000-0000-000000000000}"/>
          </ac:cxnSpMkLst>
        </pc:cxnChg>
        <pc:cxnChg chg="mod">
          <ac:chgData name="Moore, Jacob Preston" userId="fdd3fd0f-c483-48c9-988d-7deb216763fd" providerId="ADAL" clId="{EBF9353C-9552-4E23-99EB-6A40BB9FBC2C}" dt="2020-11-30T14:33:52.357" v="2" actId="1036"/>
          <ac:cxnSpMkLst>
            <pc:docMk/>
            <pc:sldMk cId="846471308" sldId="264"/>
            <ac:cxnSpMk id="18" creationId="{00000000-0000-0000-0000-000000000000}"/>
          </ac:cxnSpMkLst>
        </pc:cxnChg>
      </pc:sldChg>
    </pc:docChg>
  </pc:docChgLst>
  <pc:docChgLst>
    <pc:chgData name="Moore, Jacob Preston" userId="fdd3fd0f-c483-48c9-988d-7deb216763fd" providerId="ADAL" clId="{7A94122F-DF8E-44E7-B017-EB0A1E258F7D}"/>
    <pc:docChg chg="custSel addSld delSld modSld">
      <pc:chgData name="Moore, Jacob Preston" userId="fdd3fd0f-c483-48c9-988d-7deb216763fd" providerId="ADAL" clId="{7A94122F-DF8E-44E7-B017-EB0A1E258F7D}" dt="2020-11-19T19:48:03.369" v="37" actId="2696"/>
      <pc:docMkLst>
        <pc:docMk/>
      </pc:docMkLst>
      <pc:sldChg chg="modSp">
        <pc:chgData name="Moore, Jacob Preston" userId="fdd3fd0f-c483-48c9-988d-7deb216763fd" providerId="ADAL" clId="{7A94122F-DF8E-44E7-B017-EB0A1E258F7D}" dt="2020-11-19T19:47:42.853" v="23" actId="20577"/>
        <pc:sldMkLst>
          <pc:docMk/>
          <pc:sldMk cId="3080430471" sldId="256"/>
        </pc:sldMkLst>
        <pc:spChg chg="mod">
          <ac:chgData name="Moore, Jacob Preston" userId="fdd3fd0f-c483-48c9-988d-7deb216763fd" providerId="ADAL" clId="{7A94122F-DF8E-44E7-B017-EB0A1E258F7D}" dt="2020-11-19T19:47:42.853" v="23" actId="20577"/>
          <ac:spMkLst>
            <pc:docMk/>
            <pc:sldMk cId="3080430471" sldId="256"/>
            <ac:spMk id="2" creationId="{00000000-0000-0000-0000-000000000000}"/>
          </ac:spMkLst>
        </pc:spChg>
      </pc:sldChg>
      <pc:sldChg chg="del">
        <pc:chgData name="Moore, Jacob Preston" userId="fdd3fd0f-c483-48c9-988d-7deb216763fd" providerId="ADAL" clId="{7A94122F-DF8E-44E7-B017-EB0A1E258F7D}" dt="2020-11-19T19:47:47.578" v="24" actId="2696"/>
        <pc:sldMkLst>
          <pc:docMk/>
          <pc:sldMk cId="185412890" sldId="262"/>
        </pc:sldMkLst>
      </pc:sldChg>
      <pc:sldChg chg="add">
        <pc:chgData name="Moore, Jacob Preston" userId="fdd3fd0f-c483-48c9-988d-7deb216763fd" providerId="ADAL" clId="{7A94122F-DF8E-44E7-B017-EB0A1E258F7D}" dt="2020-11-19T19:47:50.066" v="29"/>
        <pc:sldMkLst>
          <pc:docMk/>
          <pc:sldMk cId="2916794674" sldId="262"/>
        </pc:sldMkLst>
      </pc:sldChg>
      <pc:sldChg chg="del">
        <pc:chgData name="Moore, Jacob Preston" userId="fdd3fd0f-c483-48c9-988d-7deb216763fd" providerId="ADAL" clId="{7A94122F-DF8E-44E7-B017-EB0A1E258F7D}" dt="2020-11-19T19:47:47.772" v="25" actId="2696"/>
        <pc:sldMkLst>
          <pc:docMk/>
          <pc:sldMk cId="303496248" sldId="263"/>
        </pc:sldMkLst>
      </pc:sldChg>
      <pc:sldChg chg="add">
        <pc:chgData name="Moore, Jacob Preston" userId="fdd3fd0f-c483-48c9-988d-7deb216763fd" providerId="ADAL" clId="{7A94122F-DF8E-44E7-B017-EB0A1E258F7D}" dt="2020-11-19T19:47:50.066" v="29"/>
        <pc:sldMkLst>
          <pc:docMk/>
          <pc:sldMk cId="840901763" sldId="263"/>
        </pc:sldMkLst>
      </pc:sldChg>
      <pc:sldChg chg="add">
        <pc:chgData name="Moore, Jacob Preston" userId="fdd3fd0f-c483-48c9-988d-7deb216763fd" providerId="ADAL" clId="{7A94122F-DF8E-44E7-B017-EB0A1E258F7D}" dt="2020-11-19T19:47:50.066" v="29"/>
        <pc:sldMkLst>
          <pc:docMk/>
          <pc:sldMk cId="846471308" sldId="264"/>
        </pc:sldMkLst>
      </pc:sldChg>
      <pc:sldChg chg="del">
        <pc:chgData name="Moore, Jacob Preston" userId="fdd3fd0f-c483-48c9-988d-7deb216763fd" providerId="ADAL" clId="{7A94122F-DF8E-44E7-B017-EB0A1E258F7D}" dt="2020-11-19T19:47:47.937" v="26" actId="2696"/>
        <pc:sldMkLst>
          <pc:docMk/>
          <pc:sldMk cId="1761573408" sldId="264"/>
        </pc:sldMkLst>
      </pc:sldChg>
      <pc:sldChg chg="del">
        <pc:chgData name="Moore, Jacob Preston" userId="fdd3fd0f-c483-48c9-988d-7deb216763fd" providerId="ADAL" clId="{7A94122F-DF8E-44E7-B017-EB0A1E258F7D}" dt="2020-11-19T19:47:48.037" v="27" actId="2696"/>
        <pc:sldMkLst>
          <pc:docMk/>
          <pc:sldMk cId="1718533900" sldId="265"/>
        </pc:sldMkLst>
      </pc:sldChg>
      <pc:sldChg chg="add">
        <pc:chgData name="Moore, Jacob Preston" userId="fdd3fd0f-c483-48c9-988d-7deb216763fd" providerId="ADAL" clId="{7A94122F-DF8E-44E7-B017-EB0A1E258F7D}" dt="2020-11-19T19:47:50.066" v="29"/>
        <pc:sldMkLst>
          <pc:docMk/>
          <pc:sldMk cId="3836638558" sldId="265"/>
        </pc:sldMkLst>
      </pc:sldChg>
      <pc:sldChg chg="del">
        <pc:chgData name="Moore, Jacob Preston" userId="fdd3fd0f-c483-48c9-988d-7deb216763fd" providerId="ADAL" clId="{7A94122F-DF8E-44E7-B017-EB0A1E258F7D}" dt="2020-11-19T19:47:55.321" v="30" actId="2696"/>
        <pc:sldMkLst>
          <pc:docMk/>
          <pc:sldMk cId="2306212071" sldId="266"/>
        </pc:sldMkLst>
      </pc:sldChg>
      <pc:sldChg chg="del">
        <pc:chgData name="Moore, Jacob Preston" userId="fdd3fd0f-c483-48c9-988d-7deb216763fd" providerId="ADAL" clId="{7A94122F-DF8E-44E7-B017-EB0A1E258F7D}" dt="2020-11-19T19:47:55.336" v="31" actId="2696"/>
        <pc:sldMkLst>
          <pc:docMk/>
          <pc:sldMk cId="2938147862" sldId="267"/>
        </pc:sldMkLst>
      </pc:sldChg>
      <pc:sldChg chg="del">
        <pc:chgData name="Moore, Jacob Preston" userId="fdd3fd0f-c483-48c9-988d-7deb216763fd" providerId="ADAL" clId="{7A94122F-DF8E-44E7-B017-EB0A1E258F7D}" dt="2020-11-19T19:47:55.336" v="32" actId="2696"/>
        <pc:sldMkLst>
          <pc:docMk/>
          <pc:sldMk cId="523599034" sldId="268"/>
        </pc:sldMkLst>
      </pc:sldChg>
      <pc:sldChg chg="add">
        <pc:chgData name="Moore, Jacob Preston" userId="fdd3fd0f-c483-48c9-988d-7deb216763fd" providerId="ADAL" clId="{7A94122F-DF8E-44E7-B017-EB0A1E258F7D}" dt="2020-11-19T19:48:01.748" v="36"/>
        <pc:sldMkLst>
          <pc:docMk/>
          <pc:sldMk cId="1070186057" sldId="269"/>
        </pc:sldMkLst>
      </pc:sldChg>
      <pc:sldChg chg="add del">
        <pc:chgData name="Moore, Jacob Preston" userId="fdd3fd0f-c483-48c9-988d-7deb216763fd" providerId="ADAL" clId="{7A94122F-DF8E-44E7-B017-EB0A1E258F7D}" dt="2020-11-19T19:47:59.311" v="34" actId="2696"/>
        <pc:sldMkLst>
          <pc:docMk/>
          <pc:sldMk cId="3391506313" sldId="269"/>
        </pc:sldMkLst>
      </pc:sldChg>
      <pc:sldChg chg="add del">
        <pc:chgData name="Moore, Jacob Preston" userId="fdd3fd0f-c483-48c9-988d-7deb216763fd" providerId="ADAL" clId="{7A94122F-DF8E-44E7-B017-EB0A1E258F7D}" dt="2020-11-19T19:47:59.350" v="35" actId="2696"/>
        <pc:sldMkLst>
          <pc:docMk/>
          <pc:sldMk cId="2850105796" sldId="270"/>
        </pc:sldMkLst>
      </pc:sldChg>
      <pc:sldChg chg="add del">
        <pc:chgData name="Moore, Jacob Preston" userId="fdd3fd0f-c483-48c9-988d-7deb216763fd" providerId="ADAL" clId="{7A94122F-DF8E-44E7-B017-EB0A1E258F7D}" dt="2020-11-19T19:48:03.369" v="37" actId="2696"/>
        <pc:sldMkLst>
          <pc:docMk/>
          <pc:sldMk cId="3524955300" sldId="270"/>
        </pc:sldMkLst>
      </pc:sldChg>
      <pc:sldChg chg="add">
        <pc:chgData name="Moore, Jacob Preston" userId="fdd3fd0f-c483-48c9-988d-7deb216763fd" providerId="ADAL" clId="{7A94122F-DF8E-44E7-B017-EB0A1E258F7D}" dt="2020-11-19T19:47:50.066" v="29"/>
        <pc:sldMkLst>
          <pc:docMk/>
          <pc:sldMk cId="1077412963" sldId="288"/>
        </pc:sldMkLst>
      </pc:sldChg>
      <pc:sldChg chg="del">
        <pc:chgData name="Moore, Jacob Preston" userId="fdd3fd0f-c483-48c9-988d-7deb216763fd" providerId="ADAL" clId="{7A94122F-DF8E-44E7-B017-EB0A1E258F7D}" dt="2020-11-19T19:47:48.198" v="28" actId="2696"/>
        <pc:sldMkLst>
          <pc:docMk/>
          <pc:sldMk cId="2530143556" sldId="288"/>
        </pc:sldMkLst>
      </pc:sldChg>
      <pc:sldChg chg="add">
        <pc:chgData name="Moore, Jacob Preston" userId="fdd3fd0f-c483-48c9-988d-7deb216763fd" providerId="ADAL" clId="{7A94122F-DF8E-44E7-B017-EB0A1E258F7D}" dt="2020-11-19T19:47:50.066" v="29"/>
        <pc:sldMkLst>
          <pc:docMk/>
          <pc:sldMk cId="2279204481" sldId="289"/>
        </pc:sldMkLst>
      </pc:sldChg>
      <pc:sldChg chg="add">
        <pc:chgData name="Moore, Jacob Preston" userId="fdd3fd0f-c483-48c9-988d-7deb216763fd" providerId="ADAL" clId="{7A94122F-DF8E-44E7-B017-EB0A1E258F7D}" dt="2020-11-19T19:48:01.748" v="36"/>
        <pc:sldMkLst>
          <pc:docMk/>
          <pc:sldMk cId="1742454699" sldId="290"/>
        </pc:sldMkLst>
      </pc:sldChg>
      <pc:sldChg chg="add del">
        <pc:chgData name="Moore, Jacob Preston" userId="fdd3fd0f-c483-48c9-988d-7deb216763fd" providerId="ADAL" clId="{7A94122F-DF8E-44E7-B017-EB0A1E258F7D}" dt="2020-11-19T19:47:59.223" v="33" actId="2696"/>
        <pc:sldMkLst>
          <pc:docMk/>
          <pc:sldMk cId="2141305270"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9</a:t>
            </a:fld>
            <a:endParaRPr lang="en-US"/>
          </a:p>
        </p:txBody>
      </p:sp>
    </p:spTree>
    <p:extLst>
      <p:ext uri="{BB962C8B-B14F-4D97-AF65-F5344CB8AC3E}">
        <p14:creationId xmlns:p14="http://schemas.microsoft.com/office/powerpoint/2010/main" val="155484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10</a:t>
            </a:fld>
            <a:endParaRPr lang="en-US" dirty="0"/>
          </a:p>
        </p:txBody>
      </p:sp>
    </p:spTree>
    <p:extLst>
      <p:ext uri="{BB962C8B-B14F-4D97-AF65-F5344CB8AC3E}">
        <p14:creationId xmlns:p14="http://schemas.microsoft.com/office/powerpoint/2010/main" val="416304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6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Slipping vs. Tipping</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Slipping vs. Tipping Practice Problem</a:t>
            </a:r>
          </a:p>
        </p:txBody>
      </p:sp>
      <p:sp>
        <p:nvSpPr>
          <p:cNvPr id="3" name="Content Placeholder 2"/>
          <p:cNvSpPr>
            <a:spLocks noGrp="1"/>
          </p:cNvSpPr>
          <p:nvPr>
            <p:ph idx="1"/>
          </p:nvPr>
        </p:nvSpPr>
        <p:spPr/>
        <p:txBody>
          <a:bodyPr/>
          <a:lstStyle/>
          <a:p>
            <a:r>
              <a:rPr lang="en-US" dirty="0"/>
              <a:t>What is the largest value of d that will allow the box to slide along the surface before it tips over.</a:t>
            </a:r>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7162800" y="4191000"/>
                <a:ext cx="174900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m:rPr>
                              <m:sty m:val="p"/>
                            </m:rPr>
                            <a:rPr lang="en-US" sz="3200">
                              <a:solidFill>
                                <a:schemeClr val="tx1"/>
                              </a:solidFill>
                              <a:latin typeface="Cambria Math"/>
                              <a:ea typeface="Cambria Math"/>
                            </a:rPr>
                            <m:t>μ</m:t>
                          </m:r>
                        </m:e>
                        <m:sub>
                          <m:r>
                            <m:rPr>
                              <m:sty m:val="p"/>
                            </m:rPr>
                            <a:rPr lang="en-US" sz="3200">
                              <a:solidFill>
                                <a:schemeClr val="tx1"/>
                              </a:solidFill>
                              <a:latin typeface="Cambria Math"/>
                            </a:rPr>
                            <m:t>s</m:t>
                          </m:r>
                        </m:sub>
                      </m:sSub>
                      <m:r>
                        <a:rPr lang="en-US" sz="3200" b="0" i="1" smtClean="0">
                          <a:solidFill>
                            <a:schemeClr val="tx1"/>
                          </a:solidFill>
                          <a:latin typeface="Cambria Math"/>
                        </a:rPr>
                        <m:t>=.62</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7162800" y="4191000"/>
                <a:ext cx="1749005" cy="584775"/>
              </a:xfrm>
              <a:prstGeom prst="rect">
                <a:avLst/>
              </a:prstGeom>
              <a:blipFill rotWithShape="1">
                <a:blip r:embed="rId3"/>
                <a:stretch>
                  <a:fillRect/>
                </a:stretch>
              </a:blipFill>
            </p:spPr>
            <p:txBody>
              <a:bodyPr/>
              <a:lstStyle/>
              <a:p>
                <a:r>
                  <a:rPr lang="en-US">
                    <a:noFill/>
                  </a:rPr>
                  <a:t> </a:t>
                </a:r>
              </a:p>
            </p:txBody>
          </p:sp>
        </mc:Fallback>
      </mc:AlternateContent>
      <p:sp>
        <p:nvSpPr>
          <p:cNvPr id="5" name="Rectangle 4"/>
          <p:cNvSpPr/>
          <p:nvPr/>
        </p:nvSpPr>
        <p:spPr>
          <a:xfrm>
            <a:off x="2514600" y="3124200"/>
            <a:ext cx="22098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 60 kg</a:t>
            </a:r>
          </a:p>
        </p:txBody>
      </p:sp>
      <p:sp>
        <p:nvSpPr>
          <p:cNvPr id="6" name="Rectangle 5"/>
          <p:cNvSpPr/>
          <p:nvPr/>
        </p:nvSpPr>
        <p:spPr>
          <a:xfrm>
            <a:off x="609600" y="5638800"/>
            <a:ext cx="5344886" cy="2830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p:nvPr/>
        </p:nvCxnSpPr>
        <p:spPr>
          <a:xfrm>
            <a:off x="962836" y="4343400"/>
            <a:ext cx="1551763"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223950" y="4114800"/>
                <a:ext cx="771300"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23950" y="4114800"/>
                <a:ext cx="771300" cy="394019"/>
              </a:xfrm>
              <a:prstGeom prst="rect">
                <a:avLst/>
              </a:prstGeom>
              <a:blipFill rotWithShape="1">
                <a:blip r:embed="rId4"/>
                <a:stretch>
                  <a:fillRect b="-9231"/>
                </a:stretch>
              </a:blipFill>
            </p:spPr>
            <p:txBody>
              <a:bodyPr/>
              <a:lstStyle/>
              <a:p>
                <a:r>
                  <a:rPr lang="en-US">
                    <a:noFill/>
                  </a:rPr>
                  <a:t> </a:t>
                </a:r>
              </a:p>
            </p:txBody>
          </p:sp>
        </mc:Fallback>
      </mc:AlternateContent>
      <p:cxnSp>
        <p:nvCxnSpPr>
          <p:cNvPr id="9" name="Straight Connector 8"/>
          <p:cNvCxnSpPr/>
          <p:nvPr/>
        </p:nvCxnSpPr>
        <p:spPr>
          <a:xfrm flipH="1">
            <a:off x="4800601" y="3124200"/>
            <a:ext cx="7619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713514" y="5780314"/>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503714" y="5780314"/>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81600" y="3124200"/>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981200" y="43434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2514600" y="6302829"/>
            <a:ext cx="2198914" cy="1"/>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53000" y="4298721"/>
            <a:ext cx="503664" cy="369332"/>
          </a:xfrm>
          <a:prstGeom prst="rect">
            <a:avLst/>
          </a:prstGeom>
          <a:solidFill>
            <a:schemeClr val="bg1"/>
          </a:solidFill>
        </p:spPr>
        <p:txBody>
          <a:bodyPr wrap="none" rtlCol="0">
            <a:spAutoFit/>
          </a:bodyPr>
          <a:lstStyle/>
          <a:p>
            <a:r>
              <a:rPr lang="en-US" dirty="0">
                <a:solidFill>
                  <a:schemeClr val="accent1"/>
                </a:solidFill>
              </a:rPr>
              <a:t>4m</a:t>
            </a:r>
          </a:p>
        </p:txBody>
      </p:sp>
      <p:sp>
        <p:nvSpPr>
          <p:cNvPr id="16" name="TextBox 15"/>
          <p:cNvSpPr txBox="1"/>
          <p:nvPr/>
        </p:nvSpPr>
        <p:spPr>
          <a:xfrm>
            <a:off x="1698920" y="4812268"/>
            <a:ext cx="564559" cy="369332"/>
          </a:xfrm>
          <a:prstGeom prst="rect">
            <a:avLst/>
          </a:prstGeom>
          <a:solidFill>
            <a:schemeClr val="bg1"/>
          </a:solidFill>
        </p:spPr>
        <p:txBody>
          <a:bodyPr wrap="square" rtlCol="0">
            <a:spAutoFit/>
          </a:bodyPr>
          <a:lstStyle/>
          <a:p>
            <a:pPr algn="ctr"/>
            <a:r>
              <a:rPr lang="en-US" dirty="0">
                <a:solidFill>
                  <a:schemeClr val="accent1"/>
                </a:solidFill>
              </a:rPr>
              <a:t>d</a:t>
            </a:r>
          </a:p>
        </p:txBody>
      </p:sp>
      <p:sp>
        <p:nvSpPr>
          <p:cNvPr id="17" name="TextBox 16"/>
          <p:cNvSpPr txBox="1"/>
          <p:nvPr/>
        </p:nvSpPr>
        <p:spPr>
          <a:xfrm>
            <a:off x="3352800" y="6107668"/>
            <a:ext cx="531902" cy="369332"/>
          </a:xfrm>
          <a:prstGeom prst="rect">
            <a:avLst/>
          </a:prstGeom>
          <a:solidFill>
            <a:schemeClr val="bg1"/>
          </a:solidFill>
        </p:spPr>
        <p:txBody>
          <a:bodyPr wrap="square" rtlCol="0">
            <a:spAutoFit/>
          </a:bodyPr>
          <a:lstStyle/>
          <a:p>
            <a:pPr algn="ctr"/>
            <a:r>
              <a:rPr lang="en-US" dirty="0">
                <a:solidFill>
                  <a:schemeClr val="accent1"/>
                </a:solidFill>
              </a:rPr>
              <a:t>3m</a:t>
            </a:r>
          </a:p>
        </p:txBody>
      </p:sp>
    </p:spTree>
    <p:extLst>
      <p:ext uri="{BB962C8B-B14F-4D97-AF65-F5344CB8AC3E}">
        <p14:creationId xmlns:p14="http://schemas.microsoft.com/office/powerpoint/2010/main" val="107018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Things Tip Over?</a:t>
            </a:r>
          </a:p>
        </p:txBody>
      </p:sp>
      <p:sp>
        <p:nvSpPr>
          <p:cNvPr id="3" name="Content Placeholder 2"/>
          <p:cNvSpPr>
            <a:spLocks noGrp="1"/>
          </p:cNvSpPr>
          <p:nvPr>
            <p:ph idx="1"/>
          </p:nvPr>
        </p:nvSpPr>
        <p:spPr>
          <a:xfrm>
            <a:off x="533400" y="1600200"/>
            <a:ext cx="4419600" cy="4665385"/>
          </a:xfrm>
        </p:spPr>
        <p:txBody>
          <a:bodyPr>
            <a:normAutofit fontScale="92500" lnSpcReduction="20000"/>
          </a:bodyPr>
          <a:lstStyle/>
          <a:p>
            <a:r>
              <a:rPr lang="en-US" dirty="0"/>
              <a:t>When we try to push things along a rough surface, we will often get two couples acting on the body.</a:t>
            </a:r>
          </a:p>
          <a:p>
            <a:pPr lvl="1"/>
            <a:r>
              <a:rPr lang="en-US" dirty="0"/>
              <a:t>The pushing force and the friction force before slipping create one couple.</a:t>
            </a:r>
          </a:p>
          <a:p>
            <a:pPr lvl="1"/>
            <a:r>
              <a:rPr lang="en-US" dirty="0"/>
              <a:t>The gravity force and a shifting normal force create the other  opposing couple</a:t>
            </a:r>
          </a:p>
        </p:txBody>
      </p:sp>
      <p:sp>
        <p:nvSpPr>
          <p:cNvPr id="4" name="Rectangle 3"/>
          <p:cNvSpPr/>
          <p:nvPr/>
        </p:nvSpPr>
        <p:spPr>
          <a:xfrm>
            <a:off x="6477000" y="2592254"/>
            <a:ext cx="1444805" cy="28460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5534837" y="3864317"/>
            <a:ext cx="942163"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5853518" y="5438271"/>
            <a:ext cx="2680882" cy="428172"/>
          </a:xfrm>
          <a:prstGeom prst="rect">
            <a:avLst/>
          </a:prstGeom>
          <a:solidFill>
            <a:schemeClr val="bg2">
              <a:lumMod val="50000"/>
            </a:schemeClr>
          </a:solidFill>
          <a:ln>
            <a:solidFill>
              <a:schemeClr val="bg2">
                <a:lumMod val="2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7" name="Straight Arrow Connector 6"/>
          <p:cNvCxnSpPr/>
          <p:nvPr/>
        </p:nvCxnSpPr>
        <p:spPr>
          <a:xfrm flipV="1">
            <a:off x="7620000" y="5438271"/>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a:off x="6874803" y="5411419"/>
            <a:ext cx="649198"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7306665" y="5087415"/>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306665" y="5087415"/>
                <a:ext cx="434671" cy="369332"/>
              </a:xfrm>
              <a:prstGeom prst="rect">
                <a:avLst/>
              </a:prstGeom>
              <a:blipFill rotWithShape="1">
                <a:blip r:embed="rId2"/>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391400" y="6080919"/>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391400" y="6080919"/>
                <a:ext cx="501996"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10915" y="3354254"/>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10915" y="3354254"/>
                <a:ext cx="780406" cy="394019"/>
              </a:xfrm>
              <a:prstGeom prst="rect">
                <a:avLst/>
              </a:prstGeom>
              <a:blipFill rotWithShape="1">
                <a:blip r:embed="rId4"/>
                <a:stretch>
                  <a:fillRect b="-9231"/>
                </a:stretch>
              </a:blipFill>
            </p:spPr>
            <p:txBody>
              <a:bodyPr/>
              <a:lstStyle/>
              <a:p>
                <a:r>
                  <a:rPr lang="en-US">
                    <a:noFill/>
                  </a:rPr>
                  <a:t> </a:t>
                </a:r>
              </a:p>
            </p:txBody>
          </p:sp>
        </mc:Fallback>
      </mc:AlternateContent>
      <p:cxnSp>
        <p:nvCxnSpPr>
          <p:cNvPr id="12" name="Straight Arrow Connector 11"/>
          <p:cNvCxnSpPr/>
          <p:nvPr/>
        </p:nvCxnSpPr>
        <p:spPr>
          <a:xfrm flipH="1">
            <a:off x="7200625" y="3864317"/>
            <a:ext cx="5443" cy="76900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6958991" y="3334396"/>
                <a:ext cx="4699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g</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6958991" y="3334396"/>
                <a:ext cx="469936" cy="395493"/>
              </a:xfrm>
              <a:prstGeom prst="rect">
                <a:avLst/>
              </a:prstGeom>
              <a:blipFill rotWithShape="1">
                <a:blip r:embed="rId5"/>
                <a:stretch>
                  <a:fillRect b="-4615"/>
                </a:stretch>
              </a:blipFill>
            </p:spPr>
            <p:txBody>
              <a:bodyPr/>
              <a:lstStyle/>
              <a:p>
                <a:r>
                  <a:rPr lang="en-US">
                    <a:noFill/>
                  </a:rPr>
                  <a:t> </a:t>
                </a:r>
              </a:p>
            </p:txBody>
          </p:sp>
        </mc:Fallback>
      </mc:AlternateContent>
    </p:spTree>
    <p:extLst>
      <p:ext uri="{BB962C8B-B14F-4D97-AF65-F5344CB8AC3E}">
        <p14:creationId xmlns:p14="http://schemas.microsoft.com/office/powerpoint/2010/main" val="291679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Non-uniform Normal Forces</a:t>
            </a:r>
          </a:p>
        </p:txBody>
      </p:sp>
      <p:sp>
        <p:nvSpPr>
          <p:cNvPr id="3" name="Content Placeholder 2"/>
          <p:cNvSpPr>
            <a:spLocks noGrp="1"/>
          </p:cNvSpPr>
          <p:nvPr>
            <p:ph idx="1"/>
          </p:nvPr>
        </p:nvSpPr>
        <p:spPr/>
        <p:txBody>
          <a:bodyPr/>
          <a:lstStyle/>
          <a:p>
            <a:r>
              <a:rPr lang="en-US" dirty="0"/>
              <a:t>If we are pushing on an object the distributed normal force will adapt to try and balance the moment of the friction force.</a:t>
            </a:r>
          </a:p>
        </p:txBody>
      </p:sp>
      <p:sp>
        <p:nvSpPr>
          <p:cNvPr id="4" name="Rectangle 3"/>
          <p:cNvSpPr/>
          <p:nvPr/>
        </p:nvSpPr>
        <p:spPr>
          <a:xfrm>
            <a:off x="1600200" y="3657600"/>
            <a:ext cx="1447799" cy="19214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381000" y="4409473"/>
            <a:ext cx="1211636"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381000" y="5579090"/>
            <a:ext cx="8229600" cy="177191"/>
          </a:xfrm>
          <a:prstGeom prst="rect">
            <a:avLst/>
          </a:prstGeom>
          <a:solidFill>
            <a:schemeClr val="bg2">
              <a:lumMod val="50000"/>
            </a:schemeClr>
          </a:solidFill>
          <a:ln>
            <a:solidFill>
              <a:schemeClr val="bg2">
                <a:lumMod val="2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p:cNvSpPr/>
          <p:nvPr/>
        </p:nvSpPr>
        <p:spPr>
          <a:xfrm>
            <a:off x="3771900" y="3657600"/>
            <a:ext cx="1447799" cy="19214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96000" y="3657600"/>
            <a:ext cx="1447799" cy="19214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H="1">
            <a:off x="7565570" y="4408714"/>
            <a:ext cx="1302964" cy="75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grpSp>
        <p:nvGrpSpPr>
          <p:cNvPr id="14" name="Group 13"/>
          <p:cNvGrpSpPr/>
          <p:nvPr/>
        </p:nvGrpSpPr>
        <p:grpSpPr>
          <a:xfrm rot="10800000">
            <a:off x="3771898" y="5579090"/>
            <a:ext cx="1447799" cy="745510"/>
            <a:chOff x="5486400" y="5257800"/>
            <a:chExt cx="1143000" cy="609600"/>
          </a:xfrm>
        </p:grpSpPr>
        <p:cxnSp>
          <p:nvCxnSpPr>
            <p:cNvPr id="15" name="Straight Arrow Connector 14"/>
            <p:cNvCxnSpPr/>
            <p:nvPr/>
          </p:nvCxnSpPr>
          <p:spPr>
            <a:xfrm>
              <a:off x="5486400" y="5257800"/>
              <a:ext cx="0" cy="609600"/>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a:off x="5772150" y="5257800"/>
              <a:ext cx="0" cy="609600"/>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17" name="Straight Arrow Connector 16"/>
            <p:cNvCxnSpPr/>
            <p:nvPr/>
          </p:nvCxnSpPr>
          <p:spPr>
            <a:xfrm>
              <a:off x="6057900" y="5257800"/>
              <a:ext cx="0" cy="609600"/>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18" name="Straight Arrow Connector 17"/>
            <p:cNvCxnSpPr/>
            <p:nvPr/>
          </p:nvCxnSpPr>
          <p:spPr>
            <a:xfrm>
              <a:off x="6343650" y="5257800"/>
              <a:ext cx="0" cy="609600"/>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19" name="Straight Arrow Connector 18"/>
            <p:cNvCxnSpPr/>
            <p:nvPr/>
          </p:nvCxnSpPr>
          <p:spPr>
            <a:xfrm>
              <a:off x="6629400" y="5257800"/>
              <a:ext cx="0" cy="609600"/>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20" name="Straight Connector 19"/>
            <p:cNvCxnSpPr/>
            <p:nvPr/>
          </p:nvCxnSpPr>
          <p:spPr>
            <a:xfrm>
              <a:off x="5486400" y="5257800"/>
              <a:ext cx="1143000" cy="0"/>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grpSp>
      <p:grpSp>
        <p:nvGrpSpPr>
          <p:cNvPr id="21" name="Group 20"/>
          <p:cNvGrpSpPr/>
          <p:nvPr/>
        </p:nvGrpSpPr>
        <p:grpSpPr>
          <a:xfrm rot="10800000">
            <a:off x="1600200" y="5579090"/>
            <a:ext cx="1455367" cy="941453"/>
            <a:chOff x="5480426" y="4925947"/>
            <a:chExt cx="1148974" cy="941453"/>
          </a:xfrm>
        </p:grpSpPr>
        <p:cxnSp>
          <p:nvCxnSpPr>
            <p:cNvPr id="22" name="Straight Arrow Connector 21"/>
            <p:cNvCxnSpPr/>
            <p:nvPr/>
          </p:nvCxnSpPr>
          <p:spPr>
            <a:xfrm rot="10800000" flipH="1" flipV="1">
              <a:off x="5480428" y="4925947"/>
              <a:ext cx="5972" cy="941453"/>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23" name="Straight Arrow Connector 22"/>
            <p:cNvCxnSpPr/>
            <p:nvPr/>
          </p:nvCxnSpPr>
          <p:spPr>
            <a:xfrm rot="10800000" flipV="1">
              <a:off x="5772149" y="5121889"/>
              <a:ext cx="0" cy="745511"/>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a:off x="6057900" y="5257800"/>
              <a:ext cx="0" cy="609600"/>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4"/>
            <p:cNvCxnSpPr/>
            <p:nvPr/>
          </p:nvCxnSpPr>
          <p:spPr>
            <a:xfrm rot="10800000" flipH="1" flipV="1">
              <a:off x="6343649" y="5350491"/>
              <a:ext cx="1" cy="516909"/>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26" name="Straight Arrow Connector 25"/>
            <p:cNvCxnSpPr/>
            <p:nvPr/>
          </p:nvCxnSpPr>
          <p:spPr>
            <a:xfrm rot="10800000" flipH="1" flipV="1">
              <a:off x="6629399" y="5502891"/>
              <a:ext cx="1" cy="364509"/>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27" name="Straight Connector 26"/>
            <p:cNvCxnSpPr/>
            <p:nvPr/>
          </p:nvCxnSpPr>
          <p:spPr>
            <a:xfrm rot="10800000" flipH="1" flipV="1">
              <a:off x="5480426" y="4925947"/>
              <a:ext cx="1148972" cy="576943"/>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grpSp>
      <p:grpSp>
        <p:nvGrpSpPr>
          <p:cNvPr id="36" name="Group 35"/>
          <p:cNvGrpSpPr/>
          <p:nvPr/>
        </p:nvGrpSpPr>
        <p:grpSpPr>
          <a:xfrm rot="10800000" flipH="1">
            <a:off x="6088432" y="5579090"/>
            <a:ext cx="1455367" cy="941453"/>
            <a:chOff x="5480426" y="4925947"/>
            <a:chExt cx="1148974" cy="941453"/>
          </a:xfrm>
        </p:grpSpPr>
        <p:cxnSp>
          <p:nvCxnSpPr>
            <p:cNvPr id="37" name="Straight Arrow Connector 36"/>
            <p:cNvCxnSpPr/>
            <p:nvPr/>
          </p:nvCxnSpPr>
          <p:spPr>
            <a:xfrm rot="10800000" flipH="1" flipV="1">
              <a:off x="5480428" y="4925947"/>
              <a:ext cx="5972" cy="941453"/>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38" name="Straight Arrow Connector 37"/>
            <p:cNvCxnSpPr/>
            <p:nvPr/>
          </p:nvCxnSpPr>
          <p:spPr>
            <a:xfrm rot="10800000" flipV="1">
              <a:off x="5772149" y="5121889"/>
              <a:ext cx="0" cy="745511"/>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39" name="Straight Arrow Connector 38"/>
            <p:cNvCxnSpPr/>
            <p:nvPr/>
          </p:nvCxnSpPr>
          <p:spPr>
            <a:xfrm>
              <a:off x="6057900" y="5257800"/>
              <a:ext cx="0" cy="609600"/>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p:nvPr/>
          </p:nvCxnSpPr>
          <p:spPr>
            <a:xfrm rot="10800000" flipH="1" flipV="1">
              <a:off x="6343649" y="5350491"/>
              <a:ext cx="1" cy="516909"/>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p:nvPr/>
          </p:nvCxnSpPr>
          <p:spPr>
            <a:xfrm rot="10800000" flipH="1" flipV="1">
              <a:off x="6629399" y="5502891"/>
              <a:ext cx="1" cy="364509"/>
            </a:xfrm>
            <a:prstGeom prst="straightConnector1">
              <a:avLst/>
            </a:prstGeom>
            <a:ln>
              <a:solidFill>
                <a:srgbClr val="FF0000"/>
              </a:solidFill>
              <a:tailEnd type="arrow"/>
            </a:ln>
          </p:spPr>
          <p:style>
            <a:lnRef idx="2">
              <a:schemeClr val="accent3"/>
            </a:lnRef>
            <a:fillRef idx="0">
              <a:schemeClr val="accent3"/>
            </a:fillRef>
            <a:effectRef idx="1">
              <a:schemeClr val="accent3"/>
            </a:effectRef>
            <a:fontRef idx="minor">
              <a:schemeClr val="tx1"/>
            </a:fontRef>
          </p:style>
        </p:cxnSp>
        <p:cxnSp>
          <p:nvCxnSpPr>
            <p:cNvPr id="42" name="Straight Connector 41"/>
            <p:cNvCxnSpPr/>
            <p:nvPr/>
          </p:nvCxnSpPr>
          <p:spPr>
            <a:xfrm rot="10800000" flipH="1" flipV="1">
              <a:off x="5480426" y="4925947"/>
              <a:ext cx="1148972" cy="576943"/>
            </a:xfrm>
            <a:prstGeom prst="line">
              <a:avLst/>
            </a:prstGeom>
            <a:ln>
              <a:solidFill>
                <a:srgbClr val="FF0000"/>
              </a:solidFill>
            </a:ln>
          </p:spPr>
          <p:style>
            <a:lnRef idx="2">
              <a:schemeClr val="accent3"/>
            </a:lnRef>
            <a:fillRef idx="0">
              <a:schemeClr val="accent3"/>
            </a:fillRef>
            <a:effectRef idx="1">
              <a:schemeClr val="accent3"/>
            </a:effectRef>
            <a:fontRef idx="minor">
              <a:schemeClr val="tx1"/>
            </a:fontRef>
          </p:style>
        </p:cxnSp>
      </p:grpSp>
      <p:cxnSp>
        <p:nvCxnSpPr>
          <p:cNvPr id="43" name="Straight Arrow Connector 42"/>
          <p:cNvCxnSpPr/>
          <p:nvPr/>
        </p:nvCxnSpPr>
        <p:spPr>
          <a:xfrm flipH="1">
            <a:off x="2282218" y="5579090"/>
            <a:ext cx="1074364"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5875563" y="5579090"/>
            <a:ext cx="1164770"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p:nvPr/>
        </p:nvCxnSpPr>
        <p:spPr>
          <a:xfrm flipH="1" flipV="1">
            <a:off x="4495797" y="5551715"/>
            <a:ext cx="3" cy="914400"/>
          </a:xfrm>
          <a:prstGeom prst="straightConnector1">
            <a:avLst/>
          </a:prstGeom>
          <a:ln w="57150">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flipH="1" flipV="1">
            <a:off x="2686048" y="5568043"/>
            <a:ext cx="13609" cy="914400"/>
          </a:xfrm>
          <a:prstGeom prst="straightConnector1">
            <a:avLst/>
          </a:prstGeom>
          <a:ln w="57150">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p:nvPr/>
        </p:nvCxnSpPr>
        <p:spPr>
          <a:xfrm flipV="1">
            <a:off x="6466110" y="5579091"/>
            <a:ext cx="0" cy="914400"/>
          </a:xfrm>
          <a:prstGeom prst="straightConnector1">
            <a:avLst/>
          </a:prstGeom>
          <a:ln w="57150">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p:nvPr/>
        </p:nvCxnSpPr>
        <p:spPr>
          <a:xfrm>
            <a:off x="2320317" y="4495800"/>
            <a:ext cx="0" cy="9144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p:nvPr/>
        </p:nvCxnSpPr>
        <p:spPr>
          <a:xfrm>
            <a:off x="4475688" y="4495800"/>
            <a:ext cx="0" cy="9144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p:nvPr/>
        </p:nvCxnSpPr>
        <p:spPr>
          <a:xfrm>
            <a:off x="6816114" y="4495800"/>
            <a:ext cx="0" cy="9144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61" name="Rectangle 60"/>
              <p:cNvSpPr/>
              <p:nvPr/>
            </p:nvSpPr>
            <p:spPr>
              <a:xfrm>
                <a:off x="4244802" y="6493491"/>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61" name="Rectangle 60"/>
              <p:cNvSpPr>
                <a:spLocks noRot="1" noChangeAspect="1" noMove="1" noResize="1" noEditPoints="1" noAdjustHandles="1" noChangeArrowheads="1" noChangeShapeType="1" noTextEdit="1"/>
              </p:cNvSpPr>
              <p:nvPr/>
            </p:nvSpPr>
            <p:spPr>
              <a:xfrm>
                <a:off x="4244802" y="6493491"/>
                <a:ext cx="501996"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596615" y="3962400"/>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62" name="Rectangle 61"/>
              <p:cNvSpPr>
                <a:spLocks noRot="1" noChangeAspect="1" noMove="1" noResize="1" noEditPoints="1" noAdjustHandles="1" noChangeArrowheads="1" noChangeShapeType="1" noTextEdit="1"/>
              </p:cNvSpPr>
              <p:nvPr/>
            </p:nvSpPr>
            <p:spPr>
              <a:xfrm>
                <a:off x="596615" y="3962400"/>
                <a:ext cx="780406" cy="394019"/>
              </a:xfrm>
              <a:prstGeom prst="rect">
                <a:avLst/>
              </a:prstGeom>
              <a:blipFill rotWithShape="1">
                <a:blip r:embed="rId3"/>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2092917" y="3960925"/>
                <a:ext cx="4699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g</m:t>
                          </m:r>
                        </m:sub>
                      </m:sSub>
                    </m:oMath>
                  </m:oMathPara>
                </a14:m>
                <a:endParaRPr lang="en-US" dirty="0"/>
              </a:p>
            </p:txBody>
          </p:sp>
        </mc:Choice>
        <mc:Fallback xmlns="">
          <p:sp>
            <p:nvSpPr>
              <p:cNvPr id="63" name="Rectangle 62"/>
              <p:cNvSpPr>
                <a:spLocks noRot="1" noChangeAspect="1" noMove="1" noResize="1" noEditPoints="1" noAdjustHandles="1" noChangeArrowheads="1" noChangeShapeType="1" noTextEdit="1"/>
              </p:cNvSpPr>
              <p:nvPr/>
            </p:nvSpPr>
            <p:spPr>
              <a:xfrm>
                <a:off x="2092917" y="3960925"/>
                <a:ext cx="469936" cy="395493"/>
              </a:xfrm>
              <a:prstGeom prst="rect">
                <a:avLst/>
              </a:prstGeom>
              <a:blipFill rotWithShape="1">
                <a:blip r:embed="rId4"/>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ectangle 63"/>
              <p:cNvSpPr/>
              <p:nvPr/>
            </p:nvSpPr>
            <p:spPr>
              <a:xfrm>
                <a:off x="7830194" y="3962399"/>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64" name="Rectangle 63"/>
              <p:cNvSpPr>
                <a:spLocks noRot="1" noChangeAspect="1" noMove="1" noResize="1" noEditPoints="1" noAdjustHandles="1" noChangeArrowheads="1" noChangeShapeType="1" noTextEdit="1"/>
              </p:cNvSpPr>
              <p:nvPr/>
            </p:nvSpPr>
            <p:spPr>
              <a:xfrm>
                <a:off x="7830194" y="3962399"/>
                <a:ext cx="780406" cy="394019"/>
              </a:xfrm>
              <a:prstGeom prst="rect">
                <a:avLst/>
              </a:prstGeom>
              <a:blipFill rotWithShape="1">
                <a:blip r:embed="rId5"/>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Rectangle 64"/>
              <p:cNvSpPr/>
              <p:nvPr/>
            </p:nvSpPr>
            <p:spPr>
              <a:xfrm>
                <a:off x="4240720" y="3962400"/>
                <a:ext cx="4699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g</m:t>
                          </m:r>
                        </m:sub>
                      </m:sSub>
                    </m:oMath>
                  </m:oMathPara>
                </a14:m>
                <a:endParaRPr lang="en-US" dirty="0"/>
              </a:p>
            </p:txBody>
          </p:sp>
        </mc:Choice>
        <mc:Fallback xmlns="">
          <p:sp>
            <p:nvSpPr>
              <p:cNvPr id="65" name="Rectangle 64"/>
              <p:cNvSpPr>
                <a:spLocks noRot="1" noChangeAspect="1" noMove="1" noResize="1" noEditPoints="1" noAdjustHandles="1" noChangeArrowheads="1" noChangeShapeType="1" noTextEdit="1"/>
              </p:cNvSpPr>
              <p:nvPr/>
            </p:nvSpPr>
            <p:spPr>
              <a:xfrm>
                <a:off x="4240720" y="3962400"/>
                <a:ext cx="469936" cy="395493"/>
              </a:xfrm>
              <a:prstGeom prst="rect">
                <a:avLst/>
              </a:prstGeom>
              <a:blipFill rotWithShape="1">
                <a:blip r:embed="rId6"/>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p:cNvSpPr/>
              <p:nvPr/>
            </p:nvSpPr>
            <p:spPr>
              <a:xfrm>
                <a:off x="6584931" y="3962400"/>
                <a:ext cx="4699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g</m:t>
                          </m:r>
                        </m:sub>
                      </m:sSub>
                    </m:oMath>
                  </m:oMathPara>
                </a14:m>
                <a:endParaRPr lang="en-US" dirty="0"/>
              </a:p>
            </p:txBody>
          </p:sp>
        </mc:Choice>
        <mc:Fallback xmlns="">
          <p:sp>
            <p:nvSpPr>
              <p:cNvPr id="66" name="Rectangle 65"/>
              <p:cNvSpPr>
                <a:spLocks noRot="1" noChangeAspect="1" noMove="1" noResize="1" noEditPoints="1" noAdjustHandles="1" noChangeArrowheads="1" noChangeShapeType="1" noTextEdit="1"/>
              </p:cNvSpPr>
              <p:nvPr/>
            </p:nvSpPr>
            <p:spPr>
              <a:xfrm>
                <a:off x="6584931" y="3962400"/>
                <a:ext cx="469936" cy="395493"/>
              </a:xfrm>
              <a:prstGeom prst="rect">
                <a:avLst/>
              </a:prstGeom>
              <a:blipFill rotWithShape="1">
                <a:blip r:embed="rId7"/>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5661329" y="5102087"/>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67" name="Rectangle 66"/>
              <p:cNvSpPr>
                <a:spLocks noRot="1" noChangeAspect="1" noMove="1" noResize="1" noEditPoints="1" noAdjustHandles="1" noChangeArrowheads="1" noChangeShapeType="1" noTextEdit="1"/>
              </p:cNvSpPr>
              <p:nvPr/>
            </p:nvSpPr>
            <p:spPr>
              <a:xfrm>
                <a:off x="5661329" y="5102087"/>
                <a:ext cx="434671" cy="369332"/>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3047999" y="5102087"/>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68" name="Rectangle 67"/>
              <p:cNvSpPr>
                <a:spLocks noRot="1" noChangeAspect="1" noMove="1" noResize="1" noEditPoints="1" noAdjustHandles="1" noChangeArrowheads="1" noChangeShapeType="1" noTextEdit="1"/>
              </p:cNvSpPr>
              <p:nvPr/>
            </p:nvSpPr>
            <p:spPr>
              <a:xfrm>
                <a:off x="3047999" y="5102087"/>
                <a:ext cx="434671"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2435050" y="6493491"/>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69" name="Rectangle 68"/>
              <p:cNvSpPr>
                <a:spLocks noRot="1" noChangeAspect="1" noMove="1" noResize="1" noEditPoints="1" noAdjustHandles="1" noChangeArrowheads="1" noChangeShapeType="1" noTextEdit="1"/>
              </p:cNvSpPr>
              <p:nvPr/>
            </p:nvSpPr>
            <p:spPr>
              <a:xfrm>
                <a:off x="2435050" y="6493491"/>
                <a:ext cx="501996" cy="369332"/>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a:off x="6206950" y="6520543"/>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70" name="Rectangle 69"/>
              <p:cNvSpPr>
                <a:spLocks noRot="1" noChangeAspect="1" noMove="1" noResize="1" noEditPoints="1" noAdjustHandles="1" noChangeArrowheads="1" noChangeShapeType="1" noTextEdit="1"/>
              </p:cNvSpPr>
              <p:nvPr/>
            </p:nvSpPr>
            <p:spPr>
              <a:xfrm>
                <a:off x="6206950" y="6520543"/>
                <a:ext cx="501996" cy="369332"/>
              </a:xfrm>
              <a:prstGeom prst="rect">
                <a:avLst/>
              </a:prstGeom>
              <a:blipFill rotWithShape="1">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0901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500"/>
                                        <p:tgtEl>
                                          <p:spTgt spid="6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fade">
                                      <p:cBhvr>
                                        <p:cTn id="25" dur="500"/>
                                        <p:tgtEl>
                                          <p:spTgt spid="66"/>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par>
                                <p:cTn id="29" presetID="10"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500"/>
                                        <p:tgtEl>
                                          <p:spTgt spid="5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500"/>
                                        <p:tgtEl>
                                          <p:spTgt spid="6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animEffect transition="in" filter="fade">
                                      <p:cBhvr>
                                        <p:cTn id="58" dur="500"/>
                                        <p:tgtEl>
                                          <p:spTgt spid="62"/>
                                        </p:tgtEl>
                                      </p:cBhvr>
                                    </p:animEffect>
                                  </p:childTnLst>
                                </p:cTn>
                              </p:par>
                              <p:par>
                                <p:cTn id="59" presetID="10"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fade">
                                      <p:cBhvr>
                                        <p:cTn id="64" dur="500"/>
                                        <p:tgtEl>
                                          <p:spTgt spid="6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nodeType="clickEffect">
                                  <p:stCondLst>
                                    <p:cond delay="0"/>
                                  </p:stCondLst>
                                  <p:childTnLst>
                                    <p:animEffect transition="out" filter="fade">
                                      <p:cBhvr>
                                        <p:cTn id="73" dur="500"/>
                                        <p:tgtEl>
                                          <p:spTgt spid="21"/>
                                        </p:tgtEl>
                                      </p:cBhvr>
                                    </p:animEffect>
                                    <p:set>
                                      <p:cBhvr>
                                        <p:cTn id="74" dur="1" fill="hold">
                                          <p:stCondLst>
                                            <p:cond delay="499"/>
                                          </p:stCondLst>
                                        </p:cTn>
                                        <p:tgtEl>
                                          <p:spTgt spid="21"/>
                                        </p:tgtEl>
                                        <p:attrNameLst>
                                          <p:attrName>style.visibility</p:attrName>
                                        </p:attrNameLst>
                                      </p:cBhvr>
                                      <p:to>
                                        <p:strVal val="hidden"/>
                                      </p:to>
                                    </p:set>
                                  </p:childTnLst>
                                </p:cTn>
                              </p:par>
                            </p:childTnLst>
                          </p:cTn>
                        </p:par>
                        <p:par>
                          <p:cTn id="75" fill="hold">
                            <p:stCondLst>
                              <p:cond delay="500"/>
                            </p:stCondLst>
                            <p:childTnLst>
                              <p:par>
                                <p:cTn id="76" presetID="10" presetClass="entr" presetSubtype="0" fill="hold" nodeType="after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childTnLst>
                          </p:cTn>
                        </p:par>
                        <p:par>
                          <p:cTn id="79" fill="hold">
                            <p:stCondLst>
                              <p:cond delay="1000"/>
                            </p:stCondLst>
                            <p:childTnLst>
                              <p:par>
                                <p:cTn id="80" presetID="10" presetClass="entr" presetSubtype="0" fill="hold" grpId="0" nodeType="after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fade">
                                      <p:cBhvr>
                                        <p:cTn id="82" dur="500"/>
                                        <p:tgtEl>
                                          <p:spTgt spid="6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fade">
                                      <p:cBhvr>
                                        <p:cTn id="87" dur="500"/>
                                        <p:tgtEl>
                                          <p:spTgt spid="1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4"/>
                                        </p:tgtEl>
                                        <p:attrNameLst>
                                          <p:attrName>style.visibility</p:attrName>
                                        </p:attrNameLst>
                                      </p:cBhvr>
                                      <p:to>
                                        <p:strVal val="visible"/>
                                      </p:to>
                                    </p:set>
                                    <p:animEffect transition="in" filter="fade">
                                      <p:cBhvr>
                                        <p:cTn id="90" dur="500"/>
                                        <p:tgtEl>
                                          <p:spTgt spid="64"/>
                                        </p:tgtEl>
                                      </p:cBhvr>
                                    </p:animEffect>
                                  </p:childTnLst>
                                </p:cTn>
                              </p:par>
                              <p:par>
                                <p:cTn id="91" presetID="10" presetClass="entr" presetSubtype="0" fill="hold" nodeType="with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fade">
                                      <p:cBhvr>
                                        <p:cTn id="93" dur="500"/>
                                        <p:tgtEl>
                                          <p:spTgt spid="4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fade">
                                      <p:cBhvr>
                                        <p:cTn id="96" dur="500"/>
                                        <p:tgtEl>
                                          <p:spTgt spid="6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nodeType="clickEffect">
                                  <p:stCondLst>
                                    <p:cond delay="0"/>
                                  </p:stCondLst>
                                  <p:childTnLst>
                                    <p:animEffect transition="out" filter="fade">
                                      <p:cBhvr>
                                        <p:cTn id="105" dur="500"/>
                                        <p:tgtEl>
                                          <p:spTgt spid="36"/>
                                        </p:tgtEl>
                                      </p:cBhvr>
                                    </p:animEffect>
                                    <p:set>
                                      <p:cBhvr>
                                        <p:cTn id="106" dur="1" fill="hold">
                                          <p:stCondLst>
                                            <p:cond delay="499"/>
                                          </p:stCondLst>
                                        </p:cTn>
                                        <p:tgtEl>
                                          <p:spTgt spid="36"/>
                                        </p:tgtEl>
                                        <p:attrNameLst>
                                          <p:attrName>style.visibility</p:attrName>
                                        </p:attrNameLst>
                                      </p:cBhvr>
                                      <p:to>
                                        <p:strVal val="hidden"/>
                                      </p:to>
                                    </p:set>
                                  </p:childTnLst>
                                </p:cTn>
                              </p:par>
                              <p:par>
                                <p:cTn id="107" presetID="10" presetClass="entr" presetSubtype="0" fill="hold" nodeType="with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fade">
                                      <p:cBhvr>
                                        <p:cTn id="109" dur="500"/>
                                        <p:tgtEl>
                                          <p:spTgt spid="5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gtEl>
                                        <p:attrNameLst>
                                          <p:attrName>style.visibility</p:attrName>
                                        </p:attrNameLst>
                                      </p:cBhvr>
                                      <p:to>
                                        <p:strVal val="visible"/>
                                      </p:to>
                                    </p:set>
                                    <p:animEffect transition="in" filter="fade">
                                      <p:cBhvr>
                                        <p:cTn id="11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0" grpId="0" animBg="1"/>
      <p:bldP spid="61" grpId="0"/>
      <p:bldP spid="62" grpId="0"/>
      <p:bldP spid="63" grpId="0"/>
      <p:bldP spid="64" grpId="0"/>
      <p:bldP spid="65" grpId="0"/>
      <p:bldP spid="66" grpId="0"/>
      <p:bldP spid="67" grpId="0"/>
      <p:bldP spid="68" grpId="0"/>
      <p:bldP spid="69" grpId="0"/>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Slipping</a:t>
            </a:r>
          </a:p>
        </p:txBody>
      </p:sp>
      <p:sp>
        <p:nvSpPr>
          <p:cNvPr id="3" name="Content Placeholder 2"/>
          <p:cNvSpPr>
            <a:spLocks noGrp="1"/>
          </p:cNvSpPr>
          <p:nvPr>
            <p:ph idx="1"/>
          </p:nvPr>
        </p:nvSpPr>
        <p:spPr>
          <a:xfrm>
            <a:off x="457200" y="1600200"/>
            <a:ext cx="3886200" cy="4525963"/>
          </a:xfrm>
        </p:spPr>
        <p:txBody>
          <a:bodyPr>
            <a:normAutofit fontScale="92500" lnSpcReduction="20000"/>
          </a:bodyPr>
          <a:lstStyle/>
          <a:p>
            <a:r>
              <a:rPr lang="en-US"/>
              <a:t>If the </a:t>
            </a:r>
            <a:r>
              <a:rPr lang="en-US" dirty="0"/>
              <a:t>moments exerted by the two couples can cancel each other out right up to the point where the pushing force is larger than the friction force can be, the object will slide along the surface (slip)</a:t>
            </a:r>
          </a:p>
        </p:txBody>
      </p:sp>
      <p:sp>
        <p:nvSpPr>
          <p:cNvPr id="4" name="Rectangle 3"/>
          <p:cNvSpPr/>
          <p:nvPr/>
        </p:nvSpPr>
        <p:spPr>
          <a:xfrm>
            <a:off x="6477000" y="2619003"/>
            <a:ext cx="1444805" cy="28460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5701118" y="3891066"/>
            <a:ext cx="775882"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5853518" y="5465020"/>
            <a:ext cx="2680882" cy="428172"/>
          </a:xfrm>
          <a:prstGeom prst="rect">
            <a:avLst/>
          </a:prstGeom>
          <a:solidFill>
            <a:schemeClr val="bg2">
              <a:lumMod val="50000"/>
            </a:schemeClr>
          </a:solidFill>
          <a:ln>
            <a:solidFill>
              <a:schemeClr val="bg2">
                <a:lumMod val="2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7" name="Straight Arrow Connector 6"/>
          <p:cNvCxnSpPr/>
          <p:nvPr/>
        </p:nvCxnSpPr>
        <p:spPr>
          <a:xfrm flipV="1">
            <a:off x="7721536" y="5465020"/>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a:off x="6874803" y="5438168"/>
            <a:ext cx="649198"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9" name="Rectangle 8"/>
              <p:cNvSpPr/>
              <p:nvPr/>
            </p:nvSpPr>
            <p:spPr>
              <a:xfrm>
                <a:off x="7306665" y="5114164"/>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p:sp>
            <p:nvSpPr>
              <p:cNvPr id="9" name="Rectangle 8"/>
              <p:cNvSpPr>
                <a:spLocks noRot="1" noChangeAspect="1" noMove="1" noResize="1" noEditPoints="1" noAdjustHandles="1" noChangeArrowheads="1" noChangeShapeType="1" noTextEdit="1"/>
              </p:cNvSpPr>
              <p:nvPr/>
            </p:nvSpPr>
            <p:spPr>
              <a:xfrm>
                <a:off x="7306665" y="5114164"/>
                <a:ext cx="434671"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7495494" y="6107668"/>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7495494" y="6107668"/>
                <a:ext cx="50199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5310915" y="3381003"/>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p:sp>
            <p:nvSpPr>
              <p:cNvPr id="11" name="Rectangle 10"/>
              <p:cNvSpPr>
                <a:spLocks noRot="1" noChangeAspect="1" noMove="1" noResize="1" noEditPoints="1" noAdjustHandles="1" noChangeArrowheads="1" noChangeShapeType="1" noTextEdit="1"/>
              </p:cNvSpPr>
              <p:nvPr/>
            </p:nvSpPr>
            <p:spPr>
              <a:xfrm>
                <a:off x="5310915" y="3381003"/>
                <a:ext cx="780406" cy="394019"/>
              </a:xfrm>
              <a:prstGeom prst="rect">
                <a:avLst/>
              </a:prstGeom>
              <a:blipFill>
                <a:blip r:embed="rId4"/>
                <a:stretch>
                  <a:fillRect b="-10938"/>
                </a:stretch>
              </a:blipFill>
            </p:spPr>
            <p:txBody>
              <a:bodyPr/>
              <a:lstStyle/>
              <a:p>
                <a:r>
                  <a:rPr lang="en-US">
                    <a:noFill/>
                  </a:rPr>
                  <a:t> </a:t>
                </a:r>
              </a:p>
            </p:txBody>
          </p:sp>
        </mc:Fallback>
      </mc:AlternateContent>
      <p:cxnSp>
        <p:nvCxnSpPr>
          <p:cNvPr id="12" name="Straight Arrow Connector 11"/>
          <p:cNvCxnSpPr/>
          <p:nvPr/>
        </p:nvCxnSpPr>
        <p:spPr>
          <a:xfrm flipH="1">
            <a:off x="7200625" y="3891066"/>
            <a:ext cx="5443" cy="76900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13" name="Rectangle 12"/>
              <p:cNvSpPr/>
              <p:nvPr/>
            </p:nvSpPr>
            <p:spPr>
              <a:xfrm>
                <a:off x="6958991" y="3361145"/>
                <a:ext cx="4699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g</m:t>
                          </m:r>
                        </m:sub>
                      </m:sSub>
                    </m:oMath>
                  </m:oMathPara>
                </a14:m>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6958991" y="3361145"/>
                <a:ext cx="469936" cy="395493"/>
              </a:xfrm>
              <a:prstGeom prst="rect">
                <a:avLst/>
              </a:prstGeom>
              <a:blipFill>
                <a:blip r:embed="rId5"/>
                <a:stretch>
                  <a:fillRect b="-4615"/>
                </a:stretch>
              </a:blipFill>
            </p:spPr>
            <p:txBody>
              <a:bodyPr/>
              <a:lstStyle/>
              <a:p>
                <a:r>
                  <a:rPr lang="en-US">
                    <a:noFill/>
                  </a:rPr>
                  <a:t> </a:t>
                </a:r>
              </a:p>
            </p:txBody>
          </p:sp>
        </mc:Fallback>
      </mc:AlternateContent>
      <p:cxnSp>
        <p:nvCxnSpPr>
          <p:cNvPr id="18" name="Straight Arrow Connector 17"/>
          <p:cNvCxnSpPr/>
          <p:nvPr/>
        </p:nvCxnSpPr>
        <p:spPr>
          <a:xfrm>
            <a:off x="7721536" y="3891066"/>
            <a:ext cx="775882" cy="0"/>
          </a:xfrm>
          <a:prstGeom prst="straightConnector1">
            <a:avLst/>
          </a:prstGeom>
          <a:ln>
            <a:solidFill>
              <a:schemeClr val="accent1"/>
            </a:solidFill>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4647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Tipping</a:t>
            </a:r>
          </a:p>
        </p:txBody>
      </p:sp>
      <p:sp>
        <p:nvSpPr>
          <p:cNvPr id="3" name="Content Placeholder 2"/>
          <p:cNvSpPr>
            <a:spLocks noGrp="1"/>
          </p:cNvSpPr>
          <p:nvPr>
            <p:ph idx="1"/>
          </p:nvPr>
        </p:nvSpPr>
        <p:spPr>
          <a:xfrm>
            <a:off x="457200" y="1600200"/>
            <a:ext cx="3886200" cy="4266243"/>
          </a:xfrm>
        </p:spPr>
        <p:txBody>
          <a:bodyPr>
            <a:normAutofit lnSpcReduction="10000"/>
          </a:bodyPr>
          <a:lstStyle/>
          <a:p>
            <a:r>
              <a:rPr lang="en-US" dirty="0"/>
              <a:t>If the normal force would have to exist beyond the base of the object before the pushing force exceeds the static friction limit, the object will tip over before it slips.</a:t>
            </a:r>
          </a:p>
        </p:txBody>
      </p:sp>
      <p:sp>
        <p:nvSpPr>
          <p:cNvPr id="4" name="Rectangle 3"/>
          <p:cNvSpPr/>
          <p:nvPr/>
        </p:nvSpPr>
        <p:spPr>
          <a:xfrm rot="169122">
            <a:off x="6509657" y="2548404"/>
            <a:ext cx="1444805" cy="28460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5701118" y="3864317"/>
            <a:ext cx="775882"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6" name="Rectangle 5"/>
          <p:cNvSpPr/>
          <p:nvPr/>
        </p:nvSpPr>
        <p:spPr>
          <a:xfrm>
            <a:off x="5853518" y="5438271"/>
            <a:ext cx="2680882" cy="428172"/>
          </a:xfrm>
          <a:prstGeom prst="rect">
            <a:avLst/>
          </a:prstGeom>
          <a:solidFill>
            <a:schemeClr val="bg2">
              <a:lumMod val="50000"/>
            </a:schemeClr>
          </a:solidFill>
          <a:ln>
            <a:solidFill>
              <a:schemeClr val="bg2">
                <a:lumMod val="2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7" name="Straight Arrow Connector 6"/>
          <p:cNvCxnSpPr/>
          <p:nvPr/>
        </p:nvCxnSpPr>
        <p:spPr>
          <a:xfrm flipV="1">
            <a:off x="7880631" y="5411419"/>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flipH="1">
            <a:off x="6874803" y="5411419"/>
            <a:ext cx="649198"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7306665" y="5087415"/>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306665" y="5087415"/>
                <a:ext cx="434671" cy="369332"/>
              </a:xfrm>
              <a:prstGeom prst="rect">
                <a:avLst/>
              </a:prstGeom>
              <a:blipFill rotWithShape="1">
                <a:blip r:embed="rId2"/>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651404" y="6080919"/>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651404" y="6080919"/>
                <a:ext cx="501996"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10915" y="3354254"/>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10915" y="3354254"/>
                <a:ext cx="780406" cy="394019"/>
              </a:xfrm>
              <a:prstGeom prst="rect">
                <a:avLst/>
              </a:prstGeom>
              <a:blipFill rotWithShape="1">
                <a:blip r:embed="rId4"/>
                <a:stretch>
                  <a:fillRect b="-9231"/>
                </a:stretch>
              </a:blipFill>
            </p:spPr>
            <p:txBody>
              <a:bodyPr/>
              <a:lstStyle/>
              <a:p>
                <a:r>
                  <a:rPr lang="en-US">
                    <a:noFill/>
                  </a:rPr>
                  <a:t> </a:t>
                </a:r>
              </a:p>
            </p:txBody>
          </p:sp>
        </mc:Fallback>
      </mc:AlternateContent>
      <p:cxnSp>
        <p:nvCxnSpPr>
          <p:cNvPr id="12" name="Straight Arrow Connector 11"/>
          <p:cNvCxnSpPr/>
          <p:nvPr/>
        </p:nvCxnSpPr>
        <p:spPr>
          <a:xfrm flipH="1">
            <a:off x="7200625" y="3864317"/>
            <a:ext cx="5443" cy="76900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6958991" y="3334396"/>
                <a:ext cx="4699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g</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6958991" y="3334396"/>
                <a:ext cx="469936" cy="395493"/>
              </a:xfrm>
              <a:prstGeom prst="rect">
                <a:avLst/>
              </a:prstGeom>
              <a:blipFill rotWithShape="1">
                <a:blip r:embed="rId5"/>
                <a:stretch>
                  <a:fillRect b="-4615"/>
                </a:stretch>
              </a:blipFill>
            </p:spPr>
            <p:txBody>
              <a:bodyPr/>
              <a:lstStyle/>
              <a:p>
                <a:r>
                  <a:rPr lang="en-US">
                    <a:noFill/>
                  </a:rPr>
                  <a:t> </a:t>
                </a:r>
              </a:p>
            </p:txBody>
          </p:sp>
        </mc:Fallback>
      </mc:AlternateContent>
    </p:spTree>
    <p:extLst>
      <p:ext uri="{BB962C8B-B14F-4D97-AF65-F5344CB8AC3E}">
        <p14:creationId xmlns:p14="http://schemas.microsoft.com/office/powerpoint/2010/main" val="383663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Factors That Affect Slipping vs. Tipping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495800" cy="4525963"/>
              </a:xfrm>
            </p:spPr>
            <p:txBody>
              <a:bodyPr/>
              <a:lstStyle/>
              <a:p>
                <a:r>
                  <a:rPr lang="en-US" dirty="0"/>
                  <a:t>The height of the pushing/ pulling force.  </a:t>
                </a:r>
              </a:p>
              <a:p>
                <a:pPr marL="0" indent="0">
                  <a:buNone/>
                </a:pPr>
                <a:endParaRPr lang="en-US" dirty="0"/>
              </a:p>
              <a:p>
                <a:r>
                  <a:rPr lang="en-US" dirty="0"/>
                  <a:t>The width of the base of the object.</a:t>
                </a:r>
              </a:p>
              <a:p>
                <a:endParaRPr lang="en-US" dirty="0"/>
              </a:p>
              <a:p>
                <a:r>
                  <a:rPr lang="en-US" dirty="0"/>
                  <a:t>The roughness of the surfaces (</a:t>
                </a:r>
                <a14:m>
                  <m:oMath xmlns:m="http://schemas.openxmlformats.org/officeDocument/2006/math">
                    <m:sSub>
                      <m:sSubPr>
                        <m:ctrlPr>
                          <a:rPr lang="en-US" i="1">
                            <a:solidFill>
                              <a:schemeClr val="tx2"/>
                            </a:solidFill>
                            <a:latin typeface="Cambria Math" panose="02040503050406030204" pitchFamily="18" charset="0"/>
                          </a:rPr>
                        </m:ctrlPr>
                      </m:sSubPr>
                      <m:e>
                        <m:r>
                          <m:rPr>
                            <m:sty m:val="p"/>
                          </m:rPr>
                          <a:rPr lang="en-US">
                            <a:solidFill>
                              <a:schemeClr val="tx2"/>
                            </a:solidFill>
                            <a:latin typeface="Cambria Math"/>
                            <a:ea typeface="Cambria Math"/>
                          </a:rPr>
                          <m:t>μ</m:t>
                        </m:r>
                      </m:e>
                      <m:sub>
                        <m:r>
                          <m:rPr>
                            <m:sty m:val="p"/>
                          </m:rPr>
                          <a:rPr lang="en-US">
                            <a:solidFill>
                              <a:schemeClr val="tx2"/>
                            </a:solidFill>
                            <a:latin typeface="Cambria Math"/>
                          </a:rPr>
                          <m:t>s</m:t>
                        </m:r>
                      </m:sub>
                    </m:sSub>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495800" cy="4525963"/>
              </a:xfrm>
              <a:blipFill rotWithShape="1">
                <a:blip r:embed="rId2"/>
                <a:stretch>
                  <a:fillRect l="-2981" t="-1752" r="-1762" b="-1348"/>
                </a:stretch>
              </a:blipFill>
            </p:spPr>
            <p:txBody>
              <a:bodyPr/>
              <a:lstStyle/>
              <a:p>
                <a:r>
                  <a:rPr lang="en-US">
                    <a:noFill/>
                  </a:rPr>
                  <a:t> </a:t>
                </a:r>
              </a:p>
            </p:txBody>
          </p:sp>
        </mc:Fallback>
      </mc:AlternateContent>
      <p:sp>
        <p:nvSpPr>
          <p:cNvPr id="5" name="Rectangle 4"/>
          <p:cNvSpPr/>
          <p:nvPr/>
        </p:nvSpPr>
        <p:spPr>
          <a:xfrm>
            <a:off x="6477000" y="2592254"/>
            <a:ext cx="1444805" cy="284601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5701118" y="3864317"/>
            <a:ext cx="775882"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7" name="Rectangle 6"/>
          <p:cNvSpPr/>
          <p:nvPr/>
        </p:nvSpPr>
        <p:spPr>
          <a:xfrm>
            <a:off x="5853518" y="5438271"/>
            <a:ext cx="2680882" cy="428172"/>
          </a:xfrm>
          <a:prstGeom prst="rect">
            <a:avLst/>
          </a:prstGeom>
          <a:solidFill>
            <a:schemeClr val="bg2">
              <a:lumMod val="50000"/>
            </a:schemeClr>
          </a:solidFill>
          <a:ln>
            <a:solidFill>
              <a:schemeClr val="bg2">
                <a:lumMod val="2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8" name="Straight Arrow Connector 7"/>
          <p:cNvCxnSpPr/>
          <p:nvPr/>
        </p:nvCxnSpPr>
        <p:spPr>
          <a:xfrm flipV="1">
            <a:off x="7721536" y="5438271"/>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flipH="1">
            <a:off x="6874803" y="5411419"/>
            <a:ext cx="649198"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7306665" y="5087415"/>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306665" y="5087415"/>
                <a:ext cx="434671" cy="369332"/>
              </a:xfrm>
              <a:prstGeom prst="rect">
                <a:avLst/>
              </a:prstGeom>
              <a:blipFill rotWithShape="1">
                <a:blip r:embed="rId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495494" y="6080919"/>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495494" y="6080919"/>
                <a:ext cx="501996"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310915" y="3354254"/>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310915" y="3354254"/>
                <a:ext cx="780406" cy="394019"/>
              </a:xfrm>
              <a:prstGeom prst="rect">
                <a:avLst/>
              </a:prstGeom>
              <a:blipFill rotWithShape="1">
                <a:blip r:embed="rId5"/>
                <a:stretch>
                  <a:fillRect b="-9231"/>
                </a:stretch>
              </a:blipFill>
            </p:spPr>
            <p:txBody>
              <a:bodyPr/>
              <a:lstStyle/>
              <a:p>
                <a:r>
                  <a:rPr lang="en-US">
                    <a:noFill/>
                  </a:rPr>
                  <a:t> </a:t>
                </a:r>
              </a:p>
            </p:txBody>
          </p:sp>
        </mc:Fallback>
      </mc:AlternateContent>
      <p:cxnSp>
        <p:nvCxnSpPr>
          <p:cNvPr id="13" name="Straight Arrow Connector 12"/>
          <p:cNvCxnSpPr/>
          <p:nvPr/>
        </p:nvCxnSpPr>
        <p:spPr>
          <a:xfrm flipH="1">
            <a:off x="7200625" y="3864317"/>
            <a:ext cx="5443" cy="76900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6958991" y="3334396"/>
                <a:ext cx="469936" cy="3954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g</m:t>
                          </m:r>
                        </m:sub>
                      </m:sSub>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6958991" y="3334396"/>
                <a:ext cx="469936" cy="395493"/>
              </a:xfrm>
              <a:prstGeom prst="rect">
                <a:avLst/>
              </a:prstGeom>
              <a:blipFill rotWithShape="1">
                <a:blip r:embed="rId6"/>
                <a:stretch>
                  <a:fillRect b="-4615"/>
                </a:stretch>
              </a:blipFill>
            </p:spPr>
            <p:txBody>
              <a:bodyPr/>
              <a:lstStyle/>
              <a:p>
                <a:r>
                  <a:rPr lang="en-US">
                    <a:noFill/>
                  </a:rPr>
                  <a:t> </a:t>
                </a:r>
              </a:p>
            </p:txBody>
          </p:sp>
        </mc:Fallback>
      </mc:AlternateContent>
    </p:spTree>
    <p:extLst>
      <p:ext uri="{BB962C8B-B14F-4D97-AF65-F5344CB8AC3E}">
        <p14:creationId xmlns:p14="http://schemas.microsoft.com/office/powerpoint/2010/main" val="107741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if an Object will Tip or Slip First</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t>Find the force that would be required to make the object slide along the surface.</a:t>
            </a:r>
          </a:p>
          <a:p>
            <a:pPr marL="914400" lvl="1" indent="-514350"/>
            <a:r>
              <a:rPr lang="en-US" dirty="0"/>
              <a:t>Assume no tipping.</a:t>
            </a:r>
          </a:p>
          <a:p>
            <a:pPr marL="514350" indent="-514350">
              <a:buFont typeface="+mj-lt"/>
              <a:buAutoNum type="arabicPeriod"/>
            </a:pPr>
            <a:r>
              <a:rPr lang="en-US" dirty="0"/>
              <a:t>Find the force that would be required to make the object tip over</a:t>
            </a:r>
          </a:p>
          <a:p>
            <a:pPr lvl="1"/>
            <a:r>
              <a:rPr lang="en-US" dirty="0"/>
              <a:t>Use the moment from the max counter-couple from the weight and normal forces. Assume no slipping.</a:t>
            </a:r>
          </a:p>
          <a:p>
            <a:pPr marL="514350" indent="-514350">
              <a:buFont typeface="+mj-lt"/>
              <a:buAutoNum type="arabicPeriod"/>
            </a:pPr>
            <a:r>
              <a:rPr lang="en-US" dirty="0"/>
              <a:t>Whichever option requires a smaller force will be the option that happens first.</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dirty="0"/>
          </a:p>
        </p:txBody>
      </p:sp>
    </p:spTree>
    <p:extLst>
      <p:ext uri="{BB962C8B-B14F-4D97-AF65-F5344CB8AC3E}">
        <p14:creationId xmlns:p14="http://schemas.microsoft.com/office/powerpoint/2010/main" val="22792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Slipping vs. Tipping Worked Example</a:t>
            </a:r>
          </a:p>
        </p:txBody>
      </p:sp>
      <p:sp>
        <p:nvSpPr>
          <p:cNvPr id="3" name="Content Placeholder 2"/>
          <p:cNvSpPr>
            <a:spLocks noGrp="1"/>
          </p:cNvSpPr>
          <p:nvPr>
            <p:ph idx="1"/>
          </p:nvPr>
        </p:nvSpPr>
        <p:spPr>
          <a:xfrm>
            <a:off x="457200" y="1697285"/>
            <a:ext cx="8229600" cy="1198316"/>
          </a:xfrm>
        </p:spPr>
        <p:txBody>
          <a:bodyPr>
            <a:normAutofit fontScale="92500" lnSpcReduction="20000"/>
          </a:bodyPr>
          <a:lstStyle/>
          <a:p>
            <a:r>
              <a:rPr lang="en-US" dirty="0"/>
              <a:t>The box below is pushed as shown.  If we keep increasing the value of </a:t>
            </a:r>
            <a:r>
              <a:rPr lang="en-US" dirty="0" err="1"/>
              <a:t>F</a:t>
            </a:r>
            <a:r>
              <a:rPr lang="en-US" baseline="-25000" dirty="0" err="1"/>
              <a:t>push</a:t>
            </a:r>
            <a:r>
              <a:rPr lang="en-US" dirty="0"/>
              <a:t> will the box first tip over or will it slip?</a:t>
            </a:r>
          </a:p>
          <a:p>
            <a:endParaRPr lang="en-US" dirty="0"/>
          </a:p>
        </p:txBody>
      </p:sp>
      <mc:AlternateContent xmlns:mc="http://schemas.openxmlformats.org/markup-compatibility/2006" xmlns:a14="http://schemas.microsoft.com/office/drawing/2010/main">
        <mc:Choice Requires="a14">
          <p:sp>
            <p:nvSpPr>
              <p:cNvPr id="4" name="Rectangle 3"/>
              <p:cNvSpPr/>
              <p:nvPr/>
            </p:nvSpPr>
            <p:spPr>
              <a:xfrm>
                <a:off x="7162800" y="4191000"/>
                <a:ext cx="174900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m:rPr>
                              <m:sty m:val="p"/>
                            </m:rPr>
                            <a:rPr lang="en-US" sz="3200">
                              <a:solidFill>
                                <a:schemeClr val="tx1"/>
                              </a:solidFill>
                              <a:latin typeface="Cambria Math"/>
                              <a:ea typeface="Cambria Math"/>
                            </a:rPr>
                            <m:t>μ</m:t>
                          </m:r>
                        </m:e>
                        <m:sub>
                          <m:r>
                            <m:rPr>
                              <m:sty m:val="p"/>
                            </m:rPr>
                            <a:rPr lang="en-US" sz="3200">
                              <a:solidFill>
                                <a:schemeClr val="tx1"/>
                              </a:solidFill>
                              <a:latin typeface="Cambria Math"/>
                            </a:rPr>
                            <m:t>s</m:t>
                          </m:r>
                        </m:sub>
                      </m:sSub>
                      <m:r>
                        <a:rPr lang="en-US" sz="3200" b="0" i="1" smtClean="0">
                          <a:solidFill>
                            <a:schemeClr val="tx1"/>
                          </a:solidFill>
                          <a:latin typeface="Cambria Math"/>
                        </a:rPr>
                        <m:t>=.62</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7162800" y="4191000"/>
                <a:ext cx="1749005" cy="584775"/>
              </a:xfrm>
              <a:prstGeom prst="rect">
                <a:avLst/>
              </a:prstGeom>
              <a:blipFill rotWithShape="1">
                <a:blip r:embed="rId3"/>
                <a:stretch>
                  <a:fillRect/>
                </a:stretch>
              </a:blipFill>
            </p:spPr>
            <p:txBody>
              <a:bodyPr/>
              <a:lstStyle/>
              <a:p>
                <a:r>
                  <a:rPr lang="en-US">
                    <a:noFill/>
                  </a:rPr>
                  <a:t> </a:t>
                </a:r>
              </a:p>
            </p:txBody>
          </p:sp>
        </mc:Fallback>
      </mc:AlternateContent>
      <p:sp>
        <p:nvSpPr>
          <p:cNvPr id="5" name="Rectangle 4"/>
          <p:cNvSpPr/>
          <p:nvPr/>
        </p:nvSpPr>
        <p:spPr>
          <a:xfrm>
            <a:off x="2514600" y="3124200"/>
            <a:ext cx="22098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 = 60 kg</a:t>
            </a:r>
          </a:p>
        </p:txBody>
      </p:sp>
      <p:sp>
        <p:nvSpPr>
          <p:cNvPr id="6" name="Rectangle 5"/>
          <p:cNvSpPr/>
          <p:nvPr/>
        </p:nvSpPr>
        <p:spPr>
          <a:xfrm>
            <a:off x="609600" y="5638800"/>
            <a:ext cx="5344886" cy="2830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p:nvPr/>
        </p:nvCxnSpPr>
        <p:spPr>
          <a:xfrm>
            <a:off x="962836" y="3962400"/>
            <a:ext cx="1551763"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223950" y="3763257"/>
                <a:ext cx="771300"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223950" y="3763257"/>
                <a:ext cx="771300" cy="394019"/>
              </a:xfrm>
              <a:prstGeom prst="rect">
                <a:avLst/>
              </a:prstGeom>
              <a:blipFill rotWithShape="1">
                <a:blip r:embed="rId4"/>
                <a:stretch>
                  <a:fillRect b="-9231"/>
                </a:stretch>
              </a:blipFill>
            </p:spPr>
            <p:txBody>
              <a:bodyPr/>
              <a:lstStyle/>
              <a:p>
                <a:r>
                  <a:rPr lang="en-US">
                    <a:noFill/>
                  </a:rPr>
                  <a:t> </a:t>
                </a:r>
              </a:p>
            </p:txBody>
          </p:sp>
        </mc:Fallback>
      </mc:AlternateContent>
      <p:cxnSp>
        <p:nvCxnSpPr>
          <p:cNvPr id="12" name="Straight Connector 11"/>
          <p:cNvCxnSpPr/>
          <p:nvPr/>
        </p:nvCxnSpPr>
        <p:spPr>
          <a:xfrm flipH="1">
            <a:off x="4800601" y="3124200"/>
            <a:ext cx="761999"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13514" y="5780314"/>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503714" y="5780314"/>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181600" y="3124200"/>
            <a:ext cx="0" cy="2514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81200" y="3962400"/>
            <a:ext cx="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2514600" y="6302829"/>
            <a:ext cx="2198914"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953000" y="4298721"/>
            <a:ext cx="503664" cy="369332"/>
          </a:xfrm>
          <a:prstGeom prst="rect">
            <a:avLst/>
          </a:prstGeom>
          <a:solidFill>
            <a:schemeClr val="bg1"/>
          </a:solidFill>
        </p:spPr>
        <p:txBody>
          <a:bodyPr wrap="none" rtlCol="0">
            <a:spAutoFit/>
          </a:bodyPr>
          <a:lstStyle/>
          <a:p>
            <a:r>
              <a:rPr lang="en-US" dirty="0">
                <a:solidFill>
                  <a:schemeClr val="accent1"/>
                </a:solidFill>
              </a:rPr>
              <a:t>4m</a:t>
            </a:r>
          </a:p>
        </p:txBody>
      </p:sp>
      <p:sp>
        <p:nvSpPr>
          <p:cNvPr id="28" name="TextBox 27"/>
          <p:cNvSpPr txBox="1"/>
          <p:nvPr/>
        </p:nvSpPr>
        <p:spPr>
          <a:xfrm>
            <a:off x="1721441" y="4566166"/>
            <a:ext cx="564559" cy="369332"/>
          </a:xfrm>
          <a:prstGeom prst="rect">
            <a:avLst/>
          </a:prstGeom>
          <a:solidFill>
            <a:schemeClr val="bg1"/>
          </a:solidFill>
        </p:spPr>
        <p:txBody>
          <a:bodyPr wrap="square" rtlCol="0">
            <a:spAutoFit/>
          </a:bodyPr>
          <a:lstStyle/>
          <a:p>
            <a:pPr algn="ctr"/>
            <a:r>
              <a:rPr lang="en-US" dirty="0">
                <a:solidFill>
                  <a:schemeClr val="accent1"/>
                </a:solidFill>
              </a:rPr>
              <a:t>3m</a:t>
            </a:r>
          </a:p>
        </p:txBody>
      </p:sp>
      <p:sp>
        <p:nvSpPr>
          <p:cNvPr id="29" name="TextBox 28"/>
          <p:cNvSpPr txBox="1"/>
          <p:nvPr/>
        </p:nvSpPr>
        <p:spPr>
          <a:xfrm>
            <a:off x="3352800" y="6107668"/>
            <a:ext cx="531902" cy="369332"/>
          </a:xfrm>
          <a:prstGeom prst="rect">
            <a:avLst/>
          </a:prstGeom>
          <a:solidFill>
            <a:schemeClr val="bg1"/>
          </a:solidFill>
        </p:spPr>
        <p:txBody>
          <a:bodyPr wrap="square" rtlCol="0">
            <a:spAutoFit/>
          </a:bodyPr>
          <a:lstStyle/>
          <a:p>
            <a:pPr algn="ctr"/>
            <a:r>
              <a:rPr lang="en-US" dirty="0">
                <a:solidFill>
                  <a:schemeClr val="accent1"/>
                </a:solidFill>
              </a:rPr>
              <a:t>3m</a:t>
            </a:r>
          </a:p>
        </p:txBody>
      </p:sp>
    </p:spTree>
    <p:extLst>
      <p:ext uri="{BB962C8B-B14F-4D97-AF65-F5344CB8AC3E}">
        <p14:creationId xmlns:p14="http://schemas.microsoft.com/office/powerpoint/2010/main" val="1742454699"/>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1182</TotalTime>
  <Words>407</Words>
  <Application>Microsoft Office PowerPoint</Application>
  <PresentationFormat>On-screen Show (4:3)</PresentationFormat>
  <Paragraphs>73</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MA_Template</vt:lpstr>
      <vt:lpstr>Slipping vs. Tipping</vt:lpstr>
      <vt:lpstr>Why Do Things Tip Over?</vt:lpstr>
      <vt:lpstr>Non-uniform Normal Forces</vt:lpstr>
      <vt:lpstr>Slipping</vt:lpstr>
      <vt:lpstr>Tipping</vt:lpstr>
      <vt:lpstr>Factors That Affect Slipping vs. Tipping</vt:lpstr>
      <vt:lpstr>Determining if an Object will Tip or Slip First</vt:lpstr>
      <vt:lpstr>Thanks for Watching</vt:lpstr>
      <vt:lpstr>Slipping vs. Tipping Worked Example</vt:lpstr>
      <vt:lpstr>Slipping vs. Tipping Practice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cp:revision>
  <dcterms:created xsi:type="dcterms:W3CDTF">2020-08-21T15:23:22Z</dcterms:created>
  <dcterms:modified xsi:type="dcterms:W3CDTF">2020-11-30T14:34:01Z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