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67" r:id="rId6"/>
    <p:sldId id="268" r:id="rId7"/>
    <p:sldId id="269" r:id="rId8"/>
    <p:sldId id="270" r:id="rId9"/>
    <p:sldId id="271" r:id="rId10"/>
    <p:sldId id="273" r:id="rId11"/>
    <p:sldId id="274" r:id="rId12"/>
    <p:sldId id="275" r:id="rId13"/>
    <p:sldId id="287" r:id="rId14"/>
    <p:sldId id="272" r:id="rId15"/>
    <p:sldId id="28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8A3AD9-107B-4A29-990E-A73552862781}" v="146" dt="2020-12-04T18:06:40.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498A3AD9-107B-4A29-990E-A73552862781}"/>
    <pc:docChg chg="custSel modSld">
      <pc:chgData name="Moore, Jacob Preston" userId="fdd3fd0f-c483-48c9-988d-7deb216763fd" providerId="ADAL" clId="{498A3AD9-107B-4A29-990E-A73552862781}" dt="2020-12-04T18:06:43.423" v="154" actId="27636"/>
      <pc:docMkLst>
        <pc:docMk/>
      </pc:docMkLst>
      <pc:sldChg chg="addSp delSp modSp modAnim">
        <pc:chgData name="Moore, Jacob Preston" userId="fdd3fd0f-c483-48c9-988d-7deb216763fd" providerId="ADAL" clId="{498A3AD9-107B-4A29-990E-A73552862781}" dt="2020-12-03T19:58:01.385" v="132" actId="20577"/>
        <pc:sldMkLst>
          <pc:docMk/>
          <pc:sldMk cId="1606962106" sldId="267"/>
        </pc:sldMkLst>
        <pc:spChg chg="del">
          <ac:chgData name="Moore, Jacob Preston" userId="fdd3fd0f-c483-48c9-988d-7deb216763fd" providerId="ADAL" clId="{498A3AD9-107B-4A29-990E-A73552862781}" dt="2020-12-03T19:06:00.521" v="6" actId="478"/>
          <ac:spMkLst>
            <pc:docMk/>
            <pc:sldMk cId="1606962106" sldId="267"/>
            <ac:spMk id="4" creationId="{00000000-0000-0000-0000-000000000000}"/>
          </ac:spMkLst>
        </pc:spChg>
        <pc:spChg chg="add mod">
          <ac:chgData name="Moore, Jacob Preston" userId="fdd3fd0f-c483-48c9-988d-7deb216763fd" providerId="ADAL" clId="{498A3AD9-107B-4A29-990E-A73552862781}" dt="2020-12-03T19:58:01.385" v="132" actId="20577"/>
          <ac:spMkLst>
            <pc:docMk/>
            <pc:sldMk cId="1606962106" sldId="267"/>
            <ac:spMk id="5" creationId="{8F1B043E-6F1F-4D4A-BB7D-2B14A2AFB7CF}"/>
          </ac:spMkLst>
        </pc:spChg>
        <pc:picChg chg="mod">
          <ac:chgData name="Moore, Jacob Preston" userId="fdd3fd0f-c483-48c9-988d-7deb216763fd" providerId="ADAL" clId="{498A3AD9-107B-4A29-990E-A73552862781}" dt="2020-12-03T19:05:41.736" v="4" actId="1076"/>
          <ac:picMkLst>
            <pc:docMk/>
            <pc:sldMk cId="1606962106" sldId="267"/>
            <ac:picMk id="1026" creationId="{00000000-0000-0000-0000-000000000000}"/>
          </ac:picMkLst>
        </pc:picChg>
      </pc:sldChg>
      <pc:sldChg chg="addSp delSp modSp modAnim">
        <pc:chgData name="Moore, Jacob Preston" userId="fdd3fd0f-c483-48c9-988d-7deb216763fd" providerId="ADAL" clId="{498A3AD9-107B-4A29-990E-A73552862781}" dt="2020-12-03T19:11:00.067" v="28"/>
        <pc:sldMkLst>
          <pc:docMk/>
          <pc:sldMk cId="3342844349" sldId="272"/>
        </pc:sldMkLst>
        <pc:spChg chg="add mod">
          <ac:chgData name="Moore, Jacob Preston" userId="fdd3fd0f-c483-48c9-988d-7deb216763fd" providerId="ADAL" clId="{498A3AD9-107B-4A29-990E-A73552862781}" dt="2020-12-03T19:10:58.544" v="27" actId="1076"/>
          <ac:spMkLst>
            <pc:docMk/>
            <pc:sldMk cId="3342844349" sldId="272"/>
            <ac:spMk id="6" creationId="{91060BB1-3195-4EEB-8BC6-1179B477730F}"/>
          </ac:spMkLst>
        </pc:spChg>
        <pc:picChg chg="add mod">
          <ac:chgData name="Moore, Jacob Preston" userId="fdd3fd0f-c483-48c9-988d-7deb216763fd" providerId="ADAL" clId="{498A3AD9-107B-4A29-990E-A73552862781}" dt="2020-12-03T19:07:48.016" v="13" actId="1076"/>
          <ac:picMkLst>
            <pc:docMk/>
            <pc:sldMk cId="3342844349" sldId="272"/>
            <ac:picMk id="4" creationId="{4ABE9F5A-D589-4583-9DC1-68FBF31DCDBD}"/>
          </ac:picMkLst>
        </pc:picChg>
        <pc:picChg chg="del">
          <ac:chgData name="Moore, Jacob Preston" userId="fdd3fd0f-c483-48c9-988d-7deb216763fd" providerId="ADAL" clId="{498A3AD9-107B-4A29-990E-A73552862781}" dt="2020-12-03T19:07:41.777" v="11" actId="478"/>
          <ac:picMkLst>
            <pc:docMk/>
            <pc:sldMk cId="3342844349" sldId="272"/>
            <ac:picMk id="1026" creationId="{00000000-0000-0000-0000-000000000000}"/>
          </ac:picMkLst>
        </pc:picChg>
      </pc:sldChg>
      <pc:sldChg chg="addSp delSp modSp modAnim">
        <pc:chgData name="Moore, Jacob Preston" userId="fdd3fd0f-c483-48c9-988d-7deb216763fd" providerId="ADAL" clId="{498A3AD9-107B-4A29-990E-A73552862781}" dt="2020-12-03T19:10:37.450" v="25" actId="1076"/>
        <pc:sldMkLst>
          <pc:docMk/>
          <pc:sldMk cId="610710458" sldId="273"/>
        </pc:sldMkLst>
        <pc:spChg chg="del">
          <ac:chgData name="Moore, Jacob Preston" userId="fdd3fd0f-c483-48c9-988d-7deb216763fd" providerId="ADAL" clId="{498A3AD9-107B-4A29-990E-A73552862781}" dt="2020-12-03T19:09:21.177" v="16" actId="478"/>
          <ac:spMkLst>
            <pc:docMk/>
            <pc:sldMk cId="610710458" sldId="273"/>
            <ac:spMk id="7" creationId="{00000000-0000-0000-0000-000000000000}"/>
          </ac:spMkLst>
        </pc:spChg>
        <pc:spChg chg="del">
          <ac:chgData name="Moore, Jacob Preston" userId="fdd3fd0f-c483-48c9-988d-7deb216763fd" providerId="ADAL" clId="{498A3AD9-107B-4A29-990E-A73552862781}" dt="2020-12-03T19:09:21.177" v="16" actId="478"/>
          <ac:spMkLst>
            <pc:docMk/>
            <pc:sldMk cId="610710458" sldId="273"/>
            <ac:spMk id="9" creationId="{00000000-0000-0000-0000-000000000000}"/>
          </ac:spMkLst>
        </pc:spChg>
        <pc:spChg chg="add mod">
          <ac:chgData name="Moore, Jacob Preston" userId="fdd3fd0f-c483-48c9-988d-7deb216763fd" providerId="ADAL" clId="{498A3AD9-107B-4A29-990E-A73552862781}" dt="2020-12-03T19:10:37.450" v="25" actId="1076"/>
          <ac:spMkLst>
            <pc:docMk/>
            <pc:sldMk cId="610710458" sldId="273"/>
            <ac:spMk id="10" creationId="{792E338C-EEA9-43B5-9DC0-DB22A70B764E}"/>
          </ac:spMkLst>
        </pc:spChg>
        <pc:picChg chg="del">
          <ac:chgData name="Moore, Jacob Preston" userId="fdd3fd0f-c483-48c9-988d-7deb216763fd" providerId="ADAL" clId="{498A3AD9-107B-4A29-990E-A73552862781}" dt="2020-12-03T19:07:13.939" v="10" actId="478"/>
          <ac:picMkLst>
            <pc:docMk/>
            <pc:sldMk cId="610710458" sldId="273"/>
            <ac:picMk id="1027" creationId="{00000000-0000-0000-0000-000000000000}"/>
          </ac:picMkLst>
        </pc:picChg>
        <pc:picChg chg="add mod">
          <ac:chgData name="Moore, Jacob Preston" userId="fdd3fd0f-c483-48c9-988d-7deb216763fd" providerId="ADAL" clId="{498A3AD9-107B-4A29-990E-A73552862781}" dt="2020-12-03T19:10:37.450" v="25" actId="1076"/>
          <ac:picMkLst>
            <pc:docMk/>
            <pc:sldMk cId="610710458" sldId="273"/>
            <ac:picMk id="2050" creationId="{FCEE1FC6-5520-4C51-98D3-595D29109B17}"/>
          </ac:picMkLst>
        </pc:picChg>
        <pc:cxnChg chg="del">
          <ac:chgData name="Moore, Jacob Preston" userId="fdd3fd0f-c483-48c9-988d-7deb216763fd" providerId="ADAL" clId="{498A3AD9-107B-4A29-990E-A73552862781}" dt="2020-12-03T19:09:21.177" v="16" actId="478"/>
          <ac:cxnSpMkLst>
            <pc:docMk/>
            <pc:sldMk cId="610710458" sldId="273"/>
            <ac:cxnSpMk id="6" creationId="{00000000-0000-0000-0000-000000000000}"/>
          </ac:cxnSpMkLst>
        </pc:cxnChg>
        <pc:cxnChg chg="del">
          <ac:chgData name="Moore, Jacob Preston" userId="fdd3fd0f-c483-48c9-988d-7deb216763fd" providerId="ADAL" clId="{498A3AD9-107B-4A29-990E-A73552862781}" dt="2020-12-03T19:09:21.177" v="16" actId="478"/>
          <ac:cxnSpMkLst>
            <pc:docMk/>
            <pc:sldMk cId="610710458" sldId="273"/>
            <ac:cxnSpMk id="12" creationId="{00000000-0000-0000-0000-000000000000}"/>
          </ac:cxnSpMkLst>
        </pc:cxnChg>
      </pc:sldChg>
      <pc:sldChg chg="modSp">
        <pc:chgData name="Moore, Jacob Preston" userId="fdd3fd0f-c483-48c9-988d-7deb216763fd" providerId="ADAL" clId="{498A3AD9-107B-4A29-990E-A73552862781}" dt="2020-12-04T18:06:43.423" v="154" actId="27636"/>
        <pc:sldMkLst>
          <pc:docMk/>
          <pc:sldMk cId="2950746192" sldId="274"/>
        </pc:sldMkLst>
        <pc:spChg chg="mod">
          <ac:chgData name="Moore, Jacob Preston" userId="fdd3fd0f-c483-48c9-988d-7deb216763fd" providerId="ADAL" clId="{498A3AD9-107B-4A29-990E-A73552862781}" dt="2020-12-04T18:06:43.423" v="154" actId="27636"/>
          <ac:spMkLst>
            <pc:docMk/>
            <pc:sldMk cId="2950746192" sldId="274"/>
            <ac:spMk id="3" creationId="{00000000-0000-0000-0000-000000000000}"/>
          </ac:spMkLst>
        </pc:spChg>
      </pc:sldChg>
    </pc:docChg>
  </pc:docChgLst>
  <pc:docChgLst>
    <pc:chgData name="Moore, Jacob Preston" userId="fdd3fd0f-c483-48c9-988d-7deb216763fd" providerId="ADAL" clId="{A6B10E8D-745C-4FBF-B6DE-E1DF8B2741B8}"/>
    <pc:docChg chg="custSel addSld delSld modSld">
      <pc:chgData name="Moore, Jacob Preston" userId="fdd3fd0f-c483-48c9-988d-7deb216763fd" providerId="ADAL" clId="{A6B10E8D-745C-4FBF-B6DE-E1DF8B2741B8}" dt="2020-12-03T16:30:52.549" v="49" actId="20577"/>
      <pc:docMkLst>
        <pc:docMk/>
      </pc:docMkLst>
      <pc:sldChg chg="modSp">
        <pc:chgData name="Moore, Jacob Preston" userId="fdd3fd0f-c483-48c9-988d-7deb216763fd" providerId="ADAL" clId="{A6B10E8D-745C-4FBF-B6DE-E1DF8B2741B8}" dt="2020-12-03T16:29:14.120" v="23" actId="20577"/>
        <pc:sldMkLst>
          <pc:docMk/>
          <pc:sldMk cId="3080430471" sldId="256"/>
        </pc:sldMkLst>
        <pc:spChg chg="mod">
          <ac:chgData name="Moore, Jacob Preston" userId="fdd3fd0f-c483-48c9-988d-7deb216763fd" providerId="ADAL" clId="{A6B10E8D-745C-4FBF-B6DE-E1DF8B2741B8}" dt="2020-12-03T16:29:14.120" v="23" actId="20577"/>
          <ac:spMkLst>
            <pc:docMk/>
            <pc:sldMk cId="3080430471" sldId="256"/>
            <ac:spMk id="2" creationId="{00000000-0000-0000-0000-000000000000}"/>
          </ac:spMkLst>
        </pc:spChg>
      </pc:sldChg>
      <pc:sldChg chg="del">
        <pc:chgData name="Moore, Jacob Preston" userId="fdd3fd0f-c483-48c9-988d-7deb216763fd" providerId="ADAL" clId="{A6B10E8D-745C-4FBF-B6DE-E1DF8B2741B8}" dt="2020-12-03T16:29:35.219" v="24" actId="2696"/>
        <pc:sldMkLst>
          <pc:docMk/>
          <pc:sldMk cId="1587712310" sldId="262"/>
        </pc:sldMkLst>
      </pc:sldChg>
      <pc:sldChg chg="del">
        <pc:chgData name="Moore, Jacob Preston" userId="fdd3fd0f-c483-48c9-988d-7deb216763fd" providerId="ADAL" clId="{A6B10E8D-745C-4FBF-B6DE-E1DF8B2741B8}" dt="2020-12-03T16:29:35.266" v="25" actId="2696"/>
        <pc:sldMkLst>
          <pc:docMk/>
          <pc:sldMk cId="1105034320" sldId="263"/>
        </pc:sldMkLst>
      </pc:sldChg>
      <pc:sldChg chg="del">
        <pc:chgData name="Moore, Jacob Preston" userId="fdd3fd0f-c483-48c9-988d-7deb216763fd" providerId="ADAL" clId="{A6B10E8D-745C-4FBF-B6DE-E1DF8B2741B8}" dt="2020-12-03T16:29:35.422" v="26" actId="2696"/>
        <pc:sldMkLst>
          <pc:docMk/>
          <pc:sldMk cId="3790622690" sldId="264"/>
        </pc:sldMkLst>
      </pc:sldChg>
      <pc:sldChg chg="del">
        <pc:chgData name="Moore, Jacob Preston" userId="fdd3fd0f-c483-48c9-988d-7deb216763fd" providerId="ADAL" clId="{A6B10E8D-745C-4FBF-B6DE-E1DF8B2741B8}" dt="2020-12-03T16:29:35.625" v="27" actId="2696"/>
        <pc:sldMkLst>
          <pc:docMk/>
          <pc:sldMk cId="2652442410" sldId="265"/>
        </pc:sldMkLst>
      </pc:sldChg>
      <pc:sldChg chg="del">
        <pc:chgData name="Moore, Jacob Preston" userId="fdd3fd0f-c483-48c9-988d-7deb216763fd" providerId="ADAL" clId="{A6B10E8D-745C-4FBF-B6DE-E1DF8B2741B8}" dt="2020-12-03T16:29:37.368" v="28" actId="2696"/>
        <pc:sldMkLst>
          <pc:docMk/>
          <pc:sldMk cId="644377182" sldId="266"/>
        </pc:sldMkLst>
      </pc:sldChg>
      <pc:sldChg chg="add">
        <pc:chgData name="Moore, Jacob Preston" userId="fdd3fd0f-c483-48c9-988d-7deb216763fd" providerId="ADAL" clId="{A6B10E8D-745C-4FBF-B6DE-E1DF8B2741B8}" dt="2020-12-03T16:29:39.714" v="29"/>
        <pc:sldMkLst>
          <pc:docMk/>
          <pc:sldMk cId="1606962106" sldId="267"/>
        </pc:sldMkLst>
      </pc:sldChg>
      <pc:sldChg chg="add">
        <pc:chgData name="Moore, Jacob Preston" userId="fdd3fd0f-c483-48c9-988d-7deb216763fd" providerId="ADAL" clId="{A6B10E8D-745C-4FBF-B6DE-E1DF8B2741B8}" dt="2020-12-03T16:29:39.714" v="29"/>
        <pc:sldMkLst>
          <pc:docMk/>
          <pc:sldMk cId="1584706315" sldId="268"/>
        </pc:sldMkLst>
      </pc:sldChg>
      <pc:sldChg chg="add">
        <pc:chgData name="Moore, Jacob Preston" userId="fdd3fd0f-c483-48c9-988d-7deb216763fd" providerId="ADAL" clId="{A6B10E8D-745C-4FBF-B6DE-E1DF8B2741B8}" dt="2020-12-03T16:29:39.714" v="29"/>
        <pc:sldMkLst>
          <pc:docMk/>
          <pc:sldMk cId="1769370037" sldId="269"/>
        </pc:sldMkLst>
      </pc:sldChg>
      <pc:sldChg chg="add">
        <pc:chgData name="Moore, Jacob Preston" userId="fdd3fd0f-c483-48c9-988d-7deb216763fd" providerId="ADAL" clId="{A6B10E8D-745C-4FBF-B6DE-E1DF8B2741B8}" dt="2020-12-03T16:29:39.714" v="29"/>
        <pc:sldMkLst>
          <pc:docMk/>
          <pc:sldMk cId="1846775322" sldId="270"/>
        </pc:sldMkLst>
      </pc:sldChg>
      <pc:sldChg chg="add">
        <pc:chgData name="Moore, Jacob Preston" userId="fdd3fd0f-c483-48c9-988d-7deb216763fd" providerId="ADAL" clId="{A6B10E8D-745C-4FBF-B6DE-E1DF8B2741B8}" dt="2020-12-03T16:29:39.714" v="29"/>
        <pc:sldMkLst>
          <pc:docMk/>
          <pc:sldMk cId="2448213872" sldId="271"/>
        </pc:sldMkLst>
      </pc:sldChg>
      <pc:sldChg chg="add">
        <pc:chgData name="Moore, Jacob Preston" userId="fdd3fd0f-c483-48c9-988d-7deb216763fd" providerId="ADAL" clId="{A6B10E8D-745C-4FBF-B6DE-E1DF8B2741B8}" dt="2020-12-03T16:30:33.169" v="31"/>
        <pc:sldMkLst>
          <pc:docMk/>
          <pc:sldMk cId="3342844349" sldId="272"/>
        </pc:sldMkLst>
      </pc:sldChg>
      <pc:sldChg chg="add del">
        <pc:chgData name="Moore, Jacob Preston" userId="fdd3fd0f-c483-48c9-988d-7deb216763fd" providerId="ADAL" clId="{A6B10E8D-745C-4FBF-B6DE-E1DF8B2741B8}" dt="2020-12-03T16:30:29.429" v="30" actId="2696"/>
        <pc:sldMkLst>
          <pc:docMk/>
          <pc:sldMk cId="3584754283" sldId="272"/>
        </pc:sldMkLst>
      </pc:sldChg>
      <pc:sldChg chg="add">
        <pc:chgData name="Moore, Jacob Preston" userId="fdd3fd0f-c483-48c9-988d-7deb216763fd" providerId="ADAL" clId="{A6B10E8D-745C-4FBF-B6DE-E1DF8B2741B8}" dt="2020-12-03T16:29:39.714" v="29"/>
        <pc:sldMkLst>
          <pc:docMk/>
          <pc:sldMk cId="610710458" sldId="273"/>
        </pc:sldMkLst>
      </pc:sldChg>
      <pc:sldChg chg="add">
        <pc:chgData name="Moore, Jacob Preston" userId="fdd3fd0f-c483-48c9-988d-7deb216763fd" providerId="ADAL" clId="{A6B10E8D-745C-4FBF-B6DE-E1DF8B2741B8}" dt="2020-12-03T16:29:39.714" v="29"/>
        <pc:sldMkLst>
          <pc:docMk/>
          <pc:sldMk cId="2950746192" sldId="274"/>
        </pc:sldMkLst>
      </pc:sldChg>
      <pc:sldChg chg="add">
        <pc:chgData name="Moore, Jacob Preston" userId="fdd3fd0f-c483-48c9-988d-7deb216763fd" providerId="ADAL" clId="{A6B10E8D-745C-4FBF-B6DE-E1DF8B2741B8}" dt="2020-12-03T16:29:39.714" v="29"/>
        <pc:sldMkLst>
          <pc:docMk/>
          <pc:sldMk cId="2520769866" sldId="275"/>
        </pc:sldMkLst>
      </pc:sldChg>
      <pc:sldChg chg="add del">
        <pc:chgData name="Moore, Jacob Preston" userId="fdd3fd0f-c483-48c9-988d-7deb216763fd" providerId="ADAL" clId="{A6B10E8D-745C-4FBF-B6DE-E1DF8B2741B8}" dt="2020-12-03T16:30:39.021" v="32" actId="2696"/>
        <pc:sldMkLst>
          <pc:docMk/>
          <pc:sldMk cId="968278735" sldId="276"/>
        </pc:sldMkLst>
      </pc:sldChg>
      <pc:sldChg chg="modSp add">
        <pc:chgData name="Moore, Jacob Preston" userId="fdd3fd0f-c483-48c9-988d-7deb216763fd" providerId="ADAL" clId="{A6B10E8D-745C-4FBF-B6DE-E1DF8B2741B8}" dt="2020-12-03T16:30:52.549" v="49" actId="20577"/>
        <pc:sldMkLst>
          <pc:docMk/>
          <pc:sldMk cId="3012122307" sldId="276"/>
        </pc:sldMkLst>
        <pc:spChg chg="mod">
          <ac:chgData name="Moore, Jacob Preston" userId="fdd3fd0f-c483-48c9-988d-7deb216763fd" providerId="ADAL" clId="{A6B10E8D-745C-4FBF-B6DE-E1DF8B2741B8}" dt="2020-12-03T16:30:52.549" v="49" actId="20577"/>
          <ac:spMkLst>
            <pc:docMk/>
            <pc:sldMk cId="3012122307" sldId="27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5</a:t>
            </a:fld>
            <a:endParaRPr lang="en-US"/>
          </a:p>
        </p:txBody>
      </p:sp>
    </p:spTree>
    <p:extLst>
      <p:ext uri="{BB962C8B-B14F-4D97-AF65-F5344CB8AC3E}">
        <p14:creationId xmlns:p14="http://schemas.microsoft.com/office/powerpoint/2010/main" val="3049779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Disc Friction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Friction Worked Example</a:t>
            </a:r>
          </a:p>
        </p:txBody>
      </p:sp>
      <p:sp>
        <p:nvSpPr>
          <p:cNvPr id="3" name="Content Placeholder 2"/>
          <p:cNvSpPr>
            <a:spLocks noGrp="1"/>
          </p:cNvSpPr>
          <p:nvPr>
            <p:ph idx="1"/>
          </p:nvPr>
        </p:nvSpPr>
        <p:spPr>
          <a:xfrm>
            <a:off x="457200" y="1600200"/>
            <a:ext cx="4114800" cy="4525963"/>
          </a:xfrm>
        </p:spPr>
        <p:txBody>
          <a:bodyPr>
            <a:normAutofit fontScale="85000" lnSpcReduction="20000"/>
          </a:bodyPr>
          <a:lstStyle/>
          <a:p>
            <a:r>
              <a:rPr lang="en-US" dirty="0"/>
              <a:t>A disc sander is pressed against a surface with a force of 50 N.  Assuming the kinetic coefficient of friction between the sandpaper and the wood is .6 and the diameter of the sanding disc is .2 meters, determine the torque the motor must produce to keep the disc spinning at a constant rate.</a:t>
            </a:r>
          </a:p>
        </p:txBody>
      </p:sp>
      <p:pic>
        <p:nvPicPr>
          <p:cNvPr id="4" name="Picture 2" descr="An Orbital Sander">
            <a:extLst>
              <a:ext uri="{FF2B5EF4-FFF2-40B4-BE49-F238E27FC236}">
                <a16:creationId xmlns:a16="http://schemas.microsoft.com/office/drawing/2014/main" id="{4ABE9F5A-D589-4583-9DC1-68FBF31DC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2362200"/>
            <a:ext cx="3810000" cy="2247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060BB1-3195-4EEB-8BC6-1179B477730F}"/>
              </a:ext>
            </a:extLst>
          </p:cNvPr>
          <p:cNvSpPr txBox="1"/>
          <p:nvPr/>
        </p:nvSpPr>
        <p:spPr>
          <a:xfrm>
            <a:off x="4953000" y="4610100"/>
            <a:ext cx="3354893" cy="338554"/>
          </a:xfrm>
          <a:prstGeom prst="rect">
            <a:avLst/>
          </a:prstGeom>
          <a:noFill/>
        </p:spPr>
        <p:txBody>
          <a:bodyPr wrap="none" rtlCol="0">
            <a:spAutoFit/>
          </a:bodyPr>
          <a:lstStyle/>
          <a:p>
            <a:r>
              <a:rPr lang="en-US" sz="1600" dirty="0"/>
              <a:t> Image by Hedwig Storch CC-BY-SA 3.0</a:t>
            </a:r>
            <a:endParaRPr lang="en-US" sz="1600" b="1" dirty="0"/>
          </a:p>
        </p:txBody>
      </p:sp>
    </p:spTree>
    <p:extLst>
      <p:ext uri="{BB962C8B-B14F-4D97-AF65-F5344CB8AC3E}">
        <p14:creationId xmlns:p14="http://schemas.microsoft.com/office/powerpoint/2010/main" val="334284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Brake Worked Example</a:t>
            </a:r>
          </a:p>
        </p:txBody>
      </p:sp>
      <p:sp>
        <p:nvSpPr>
          <p:cNvPr id="3" name="Content Placeholder 2"/>
          <p:cNvSpPr>
            <a:spLocks noGrp="1"/>
          </p:cNvSpPr>
          <p:nvPr>
            <p:ph idx="1"/>
          </p:nvPr>
        </p:nvSpPr>
        <p:spPr>
          <a:xfrm>
            <a:off x="762000" y="1600201"/>
            <a:ext cx="7924800" cy="1828800"/>
          </a:xfrm>
        </p:spPr>
        <p:txBody>
          <a:bodyPr>
            <a:normAutofit fontScale="85000" lnSpcReduction="20000"/>
          </a:bodyPr>
          <a:lstStyle/>
          <a:p>
            <a:r>
              <a:rPr lang="en-US" dirty="0"/>
              <a:t>In the disc brake setup shown below, a pair of brake pads is pressed into the rotor with a force of 300 lbs. If the kinetic coefficient of friction between the brake pads and the rotor is .4, find the stopping torque exerted by the brake pads.</a:t>
            </a:r>
          </a:p>
        </p:txBody>
      </p:sp>
      <p:sp>
        <p:nvSpPr>
          <p:cNvPr id="5" name="Oval 4">
            <a:extLst>
              <a:ext uri="{FF2B5EF4-FFF2-40B4-BE49-F238E27FC236}">
                <a16:creationId xmlns:a16="http://schemas.microsoft.com/office/drawing/2014/main" id="{271DDF32-FDF8-4346-A80B-8D51B89E18E9}"/>
              </a:ext>
            </a:extLst>
          </p:cNvPr>
          <p:cNvSpPr/>
          <p:nvPr/>
        </p:nvSpPr>
        <p:spPr>
          <a:xfrm>
            <a:off x="4658017" y="3877835"/>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Block Arc 5">
            <a:extLst>
              <a:ext uri="{FF2B5EF4-FFF2-40B4-BE49-F238E27FC236}">
                <a16:creationId xmlns:a16="http://schemas.microsoft.com/office/drawing/2014/main" id="{D07FB092-CC80-4CC9-B7A6-12AE420C3032}"/>
              </a:ext>
            </a:extLst>
          </p:cNvPr>
          <p:cNvSpPr/>
          <p:nvPr/>
        </p:nvSpPr>
        <p:spPr>
          <a:xfrm rot="5400000">
            <a:off x="4886617" y="4106435"/>
            <a:ext cx="2286000" cy="2286000"/>
          </a:xfrm>
          <a:prstGeom prst="blockArc">
            <a:avLst>
              <a:gd name="adj1" fmla="val 13918015"/>
              <a:gd name="adj2" fmla="val 18471134"/>
              <a:gd name="adj3" fmla="val 19213"/>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cxnSp>
        <p:nvCxnSpPr>
          <p:cNvPr id="8" name="Straight Connector 7">
            <a:extLst>
              <a:ext uri="{FF2B5EF4-FFF2-40B4-BE49-F238E27FC236}">
                <a16:creationId xmlns:a16="http://schemas.microsoft.com/office/drawing/2014/main" id="{2148AA82-3BB8-477E-A458-BE49563612B0}"/>
              </a:ext>
            </a:extLst>
          </p:cNvPr>
          <p:cNvCxnSpPr>
            <a:cxnSpLocks/>
          </p:cNvCxnSpPr>
          <p:nvPr/>
        </p:nvCxnSpPr>
        <p:spPr>
          <a:xfrm>
            <a:off x="6583782" y="5683461"/>
            <a:ext cx="1002690" cy="708974"/>
          </a:xfrm>
          <a:prstGeom prst="line">
            <a:avLst/>
          </a:prstGeom>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A29D499D-16E1-42B3-B757-BE7CA1C62F99}"/>
              </a:ext>
            </a:extLst>
          </p:cNvPr>
          <p:cNvSpPr/>
          <p:nvPr/>
        </p:nvSpPr>
        <p:spPr>
          <a:xfrm>
            <a:off x="3605609" y="3069154"/>
            <a:ext cx="4114800" cy="4114800"/>
          </a:xfrm>
          <a:prstGeom prst="arc">
            <a:avLst>
              <a:gd name="adj1" fmla="val 19899831"/>
              <a:gd name="adj2" fmla="val 19641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5D19369-558B-49AA-86C2-3B8EF624C13C}"/>
              </a:ext>
            </a:extLst>
          </p:cNvPr>
          <p:cNvSpPr txBox="1"/>
          <p:nvPr/>
        </p:nvSpPr>
        <p:spPr>
          <a:xfrm>
            <a:off x="7498725" y="5040992"/>
            <a:ext cx="533400" cy="369332"/>
          </a:xfrm>
          <a:prstGeom prst="rect">
            <a:avLst/>
          </a:prstGeom>
          <a:solidFill>
            <a:schemeClr val="bg1"/>
          </a:solidFill>
        </p:spPr>
        <p:txBody>
          <a:bodyPr wrap="square" rtlCol="0">
            <a:spAutoFit/>
          </a:bodyPr>
          <a:lstStyle/>
          <a:p>
            <a:pPr algn="ctr"/>
            <a:r>
              <a:rPr lang="en-US" dirty="0">
                <a:solidFill>
                  <a:schemeClr val="accent1"/>
                </a:solidFill>
              </a:rPr>
              <a:t>60</a:t>
            </a:r>
            <a:r>
              <a:rPr lang="en-US" baseline="30000" dirty="0">
                <a:solidFill>
                  <a:schemeClr val="accent1"/>
                </a:solidFill>
              </a:rPr>
              <a:t>o</a:t>
            </a:r>
          </a:p>
        </p:txBody>
      </p:sp>
      <p:pic>
        <p:nvPicPr>
          <p:cNvPr id="15" name="Picture 2">
            <a:extLst>
              <a:ext uri="{FF2B5EF4-FFF2-40B4-BE49-F238E27FC236}">
                <a16:creationId xmlns:a16="http://schemas.microsoft.com/office/drawing/2014/main" id="{4398D99C-9865-4C36-8BF7-5BF8CB8946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13170" y="4114800"/>
            <a:ext cx="2735247" cy="205143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06C0D1EA-A4AB-4ED5-9EE3-9AA98A9C744A}"/>
              </a:ext>
            </a:extLst>
          </p:cNvPr>
          <p:cNvSpPr txBox="1"/>
          <p:nvPr/>
        </p:nvSpPr>
        <p:spPr>
          <a:xfrm>
            <a:off x="860536" y="6200489"/>
            <a:ext cx="3769128" cy="338554"/>
          </a:xfrm>
          <a:prstGeom prst="rect">
            <a:avLst/>
          </a:prstGeom>
          <a:noFill/>
        </p:spPr>
        <p:txBody>
          <a:bodyPr wrap="square" rtlCol="0">
            <a:spAutoFit/>
          </a:bodyPr>
          <a:lstStyle/>
          <a:p>
            <a:r>
              <a:rPr lang="en-US" sz="1600" dirty="0"/>
              <a:t> Image by David Monniaux CC-BY-SA 3.0</a:t>
            </a:r>
            <a:endParaRPr lang="en-US" sz="1600" b="1" dirty="0"/>
          </a:p>
        </p:txBody>
      </p:sp>
      <p:cxnSp>
        <p:nvCxnSpPr>
          <p:cNvPr id="19" name="Straight Connector 18">
            <a:extLst>
              <a:ext uri="{FF2B5EF4-FFF2-40B4-BE49-F238E27FC236}">
                <a16:creationId xmlns:a16="http://schemas.microsoft.com/office/drawing/2014/main" id="{48FEA84A-7FEF-4636-8187-4D2AD6233B1C}"/>
              </a:ext>
            </a:extLst>
          </p:cNvPr>
          <p:cNvCxnSpPr>
            <a:cxnSpLocks/>
          </p:cNvCxnSpPr>
          <p:nvPr/>
        </p:nvCxnSpPr>
        <p:spPr>
          <a:xfrm flipV="1">
            <a:off x="6579487" y="4061206"/>
            <a:ext cx="1017475" cy="7304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F99C15-355D-47C6-B6EA-8F2F3B6BC25D}"/>
              </a:ext>
            </a:extLst>
          </p:cNvPr>
          <p:cNvCxnSpPr>
            <a:cxnSpLocks/>
          </p:cNvCxnSpPr>
          <p:nvPr/>
        </p:nvCxnSpPr>
        <p:spPr>
          <a:xfrm>
            <a:off x="6025006" y="5276711"/>
            <a:ext cx="689738" cy="1471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9238355-8903-42FC-ADA1-F0E9E32D0EC1}"/>
              </a:ext>
            </a:extLst>
          </p:cNvPr>
          <p:cNvCxnSpPr>
            <a:cxnSpLocks/>
          </p:cNvCxnSpPr>
          <p:nvPr/>
        </p:nvCxnSpPr>
        <p:spPr>
          <a:xfrm flipV="1">
            <a:off x="6024393" y="4791633"/>
            <a:ext cx="1027807" cy="466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F72C8536-B816-4510-9A32-B56962B27B89}"/>
                  </a:ext>
                </a:extLst>
              </p:cNvPr>
              <p:cNvSpPr/>
              <p:nvPr/>
            </p:nvSpPr>
            <p:spPr>
              <a:xfrm>
                <a:off x="5975499" y="5423637"/>
                <a:ext cx="7470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6</m:t>
                      </m:r>
                      <m:r>
                        <a:rPr lang="en-US" b="0" i="1" dirty="0" smtClean="0">
                          <a:solidFill>
                            <a:schemeClr val="accent1"/>
                          </a:solidFill>
                          <a:latin typeface="Cambria Math" panose="02040503050406030204" pitchFamily="18" charset="0"/>
                        </a:rPr>
                        <m:t> </m:t>
                      </m:r>
                      <m:r>
                        <a:rPr lang="en-US" b="0" i="1" dirty="0" smtClean="0">
                          <a:solidFill>
                            <a:schemeClr val="accent1"/>
                          </a:solidFill>
                          <a:latin typeface="Cambria Math" panose="02040503050406030204" pitchFamily="18" charset="0"/>
                        </a:rPr>
                        <m:t>𝑖𝑛</m:t>
                      </m:r>
                    </m:oMath>
                  </m:oMathPara>
                </a14:m>
                <a:endParaRPr lang="en-US" dirty="0">
                  <a:solidFill>
                    <a:schemeClr val="accent1"/>
                  </a:solidFill>
                </a:endParaRPr>
              </a:p>
            </p:txBody>
          </p:sp>
        </mc:Choice>
        <mc:Fallback>
          <p:sp>
            <p:nvSpPr>
              <p:cNvPr id="13" name="Rectangle 12">
                <a:extLst>
                  <a:ext uri="{FF2B5EF4-FFF2-40B4-BE49-F238E27FC236}">
                    <a16:creationId xmlns:a16="http://schemas.microsoft.com/office/drawing/2014/main" id="{F72C8536-B816-4510-9A32-B56962B27B89}"/>
                  </a:ext>
                </a:extLst>
              </p:cNvPr>
              <p:cNvSpPr>
                <a:spLocks noRot="1" noChangeAspect="1" noMove="1" noResize="1" noEditPoints="1" noAdjustHandles="1" noChangeArrowheads="1" noChangeShapeType="1" noTextEdit="1"/>
              </p:cNvSpPr>
              <p:nvPr/>
            </p:nvSpPr>
            <p:spPr>
              <a:xfrm>
                <a:off x="5975499" y="5423637"/>
                <a:ext cx="74701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EE9A8532-3A21-4575-82A5-6529E3C26B20}"/>
                  </a:ext>
                </a:extLst>
              </p:cNvPr>
              <p:cNvSpPr/>
              <p:nvPr/>
            </p:nvSpPr>
            <p:spPr>
              <a:xfrm>
                <a:off x="6024393" y="4703759"/>
                <a:ext cx="6278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8</m:t>
                      </m:r>
                      <m:r>
                        <a:rPr lang="en-US" b="0" i="1" dirty="0" smtClean="0">
                          <a:solidFill>
                            <a:schemeClr val="accent1"/>
                          </a:solidFill>
                          <a:latin typeface="Cambria Math" panose="02040503050406030204" pitchFamily="18" charset="0"/>
                        </a:rPr>
                        <m:t> </m:t>
                      </m:r>
                      <m:r>
                        <a:rPr lang="en-US" b="0" i="1" dirty="0" smtClean="0">
                          <a:solidFill>
                            <a:schemeClr val="accent1"/>
                          </a:solidFill>
                          <a:latin typeface="Cambria Math" panose="02040503050406030204" pitchFamily="18" charset="0"/>
                        </a:rPr>
                        <m:t>𝑖𝑛</m:t>
                      </m:r>
                    </m:oMath>
                  </m:oMathPara>
                </a14:m>
                <a:endParaRPr lang="en-US" dirty="0"/>
              </a:p>
            </p:txBody>
          </p:sp>
        </mc:Choice>
        <mc:Fallback>
          <p:sp>
            <p:nvSpPr>
              <p:cNvPr id="14" name="Rectangle 13">
                <a:extLst>
                  <a:ext uri="{FF2B5EF4-FFF2-40B4-BE49-F238E27FC236}">
                    <a16:creationId xmlns:a16="http://schemas.microsoft.com/office/drawing/2014/main" id="{EE9A8532-3A21-4575-82A5-6529E3C26B20}"/>
                  </a:ext>
                </a:extLst>
              </p:cNvPr>
              <p:cNvSpPr>
                <a:spLocks noRot="1" noChangeAspect="1" noMove="1" noResize="1" noEditPoints="1" noAdjustHandles="1" noChangeArrowheads="1" noChangeShapeType="1" noTextEdit="1"/>
              </p:cNvSpPr>
              <p:nvPr/>
            </p:nvSpPr>
            <p:spPr>
              <a:xfrm>
                <a:off x="6024393" y="4703759"/>
                <a:ext cx="627864"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296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Friction</a:t>
            </a:r>
          </a:p>
        </p:txBody>
      </p:sp>
      <p:sp>
        <p:nvSpPr>
          <p:cNvPr id="3" name="Content Placeholder 2"/>
          <p:cNvSpPr>
            <a:spLocks noGrp="1"/>
          </p:cNvSpPr>
          <p:nvPr>
            <p:ph idx="1"/>
          </p:nvPr>
        </p:nvSpPr>
        <p:spPr>
          <a:xfrm>
            <a:off x="457200" y="1600200"/>
            <a:ext cx="4800600" cy="4525963"/>
          </a:xfrm>
        </p:spPr>
        <p:txBody>
          <a:bodyPr/>
          <a:lstStyle/>
          <a:p>
            <a:r>
              <a:rPr lang="en-US" dirty="0"/>
              <a:t>Disc friction is the friction that exists between rotating circular surface and the surface it is rotating against.</a:t>
            </a:r>
          </a:p>
          <a:p>
            <a:r>
              <a:rPr lang="en-US" dirty="0"/>
              <a:t>Occurs whenever there is relative motion. </a:t>
            </a:r>
          </a:p>
        </p:txBody>
      </p:sp>
      <p:pic>
        <p:nvPicPr>
          <p:cNvPr id="1026" name="Picture 2" descr="An Orbital Sander (Exzenterschleifer by Hedwig Storch - Own work. Licensed under CC BY-SA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693" y="2490201"/>
            <a:ext cx="3810000" cy="22479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1B043E-6F1F-4D4A-BB7D-2B14A2AFB7CF}"/>
              </a:ext>
            </a:extLst>
          </p:cNvPr>
          <p:cNvSpPr txBox="1"/>
          <p:nvPr/>
        </p:nvSpPr>
        <p:spPr>
          <a:xfrm>
            <a:off x="5448300" y="4738102"/>
            <a:ext cx="3354893" cy="338554"/>
          </a:xfrm>
          <a:prstGeom prst="rect">
            <a:avLst/>
          </a:prstGeom>
          <a:noFill/>
        </p:spPr>
        <p:txBody>
          <a:bodyPr wrap="none" rtlCol="0">
            <a:spAutoFit/>
          </a:bodyPr>
          <a:lstStyle/>
          <a:p>
            <a:r>
              <a:rPr lang="en-US" sz="1600" dirty="0"/>
              <a:t> Image by Hedwig Storch CC-BY-SA 3.0</a:t>
            </a:r>
            <a:endParaRPr lang="en-US" sz="1600" b="1" dirty="0"/>
          </a:p>
        </p:txBody>
      </p:sp>
    </p:spTree>
    <p:extLst>
      <p:ext uri="{BB962C8B-B14F-4D97-AF65-F5344CB8AC3E}">
        <p14:creationId xmlns:p14="http://schemas.microsoft.com/office/powerpoint/2010/main" val="160696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Thrust Bearing</a:t>
            </a:r>
          </a:p>
        </p:txBody>
      </p:sp>
      <p:sp>
        <p:nvSpPr>
          <p:cNvPr id="5" name="L-Shape 4"/>
          <p:cNvSpPr/>
          <p:nvPr/>
        </p:nvSpPr>
        <p:spPr>
          <a:xfrm>
            <a:off x="2819400" y="4943215"/>
            <a:ext cx="838200" cy="914400"/>
          </a:xfrm>
          <a:prstGeom prst="corner">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5"/>
          <p:cNvSpPr/>
          <p:nvPr/>
        </p:nvSpPr>
        <p:spPr>
          <a:xfrm>
            <a:off x="838200" y="5846729"/>
            <a:ext cx="3505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L-Shape 6"/>
          <p:cNvSpPr/>
          <p:nvPr/>
        </p:nvSpPr>
        <p:spPr>
          <a:xfrm flipH="1">
            <a:off x="1295400" y="4932329"/>
            <a:ext cx="838200" cy="914400"/>
          </a:xfrm>
          <a:prstGeom prst="corner">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ectangle 3"/>
          <p:cNvSpPr/>
          <p:nvPr/>
        </p:nvSpPr>
        <p:spPr>
          <a:xfrm>
            <a:off x="2133600" y="2733415"/>
            <a:ext cx="685800" cy="3124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p:cNvSpPr txBox="1"/>
          <p:nvPr/>
        </p:nvSpPr>
        <p:spPr>
          <a:xfrm>
            <a:off x="647700" y="6412468"/>
            <a:ext cx="3657599" cy="369332"/>
          </a:xfrm>
          <a:prstGeom prst="rect">
            <a:avLst/>
          </a:prstGeom>
          <a:noFill/>
        </p:spPr>
        <p:txBody>
          <a:bodyPr wrap="square" rtlCol="0">
            <a:spAutoFit/>
          </a:bodyPr>
          <a:lstStyle/>
          <a:p>
            <a:pPr algn="ctr"/>
            <a:r>
              <a:rPr lang="en-US" dirty="0"/>
              <a:t> End Bearing</a:t>
            </a:r>
          </a:p>
        </p:txBody>
      </p:sp>
      <p:cxnSp>
        <p:nvCxnSpPr>
          <p:cNvPr id="9" name="Straight Arrow Connector 8"/>
          <p:cNvCxnSpPr/>
          <p:nvPr/>
        </p:nvCxnSpPr>
        <p:spPr>
          <a:xfrm>
            <a:off x="2476500" y="2543991"/>
            <a:ext cx="0" cy="164700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2044893" y="1828800"/>
                <a:ext cx="774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2044893" y="1828800"/>
                <a:ext cx="774507" cy="369332"/>
              </a:xfrm>
              <a:prstGeom prst="rect">
                <a:avLst/>
              </a:prstGeom>
              <a:blipFill rotWithShape="1">
                <a:blip r:embed="rId2"/>
                <a:stretch>
                  <a:fillRect/>
                </a:stretch>
              </a:blipFill>
            </p:spPr>
            <p:txBody>
              <a:bodyPr/>
              <a:lstStyle/>
              <a:p>
                <a:r>
                  <a:rPr lang="en-US">
                    <a:noFill/>
                  </a:rPr>
                  <a:t> </a:t>
                </a:r>
              </a:p>
            </p:txBody>
          </p:sp>
        </mc:Fallback>
      </mc:AlternateContent>
      <p:sp>
        <p:nvSpPr>
          <p:cNvPr id="11" name="Arc 10"/>
          <p:cNvSpPr/>
          <p:nvPr/>
        </p:nvSpPr>
        <p:spPr>
          <a:xfrm flipH="1">
            <a:off x="1600199" y="2438400"/>
            <a:ext cx="1795257" cy="445213"/>
          </a:xfrm>
          <a:prstGeom prst="arc">
            <a:avLst>
              <a:gd name="adj1" fmla="val 266519"/>
              <a:gd name="adj2" fmla="val 21329793"/>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Rectangle 14"/>
          <p:cNvSpPr/>
          <p:nvPr/>
        </p:nvSpPr>
        <p:spPr>
          <a:xfrm>
            <a:off x="5105400" y="4876800"/>
            <a:ext cx="3505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6400800" y="3200400"/>
            <a:ext cx="685800" cy="3124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4914900" y="6412468"/>
            <a:ext cx="3657599" cy="369332"/>
          </a:xfrm>
          <a:prstGeom prst="rect">
            <a:avLst/>
          </a:prstGeom>
          <a:noFill/>
        </p:spPr>
        <p:txBody>
          <a:bodyPr wrap="square" rtlCol="0">
            <a:spAutoFit/>
          </a:bodyPr>
          <a:lstStyle/>
          <a:p>
            <a:pPr algn="ctr"/>
            <a:r>
              <a:rPr lang="en-US" dirty="0"/>
              <a:t>Collar Bearing</a:t>
            </a:r>
          </a:p>
        </p:txBody>
      </p:sp>
      <p:cxnSp>
        <p:nvCxnSpPr>
          <p:cNvPr id="18" name="Straight Arrow Connector 17"/>
          <p:cNvCxnSpPr/>
          <p:nvPr/>
        </p:nvCxnSpPr>
        <p:spPr>
          <a:xfrm>
            <a:off x="6743700" y="2543991"/>
            <a:ext cx="0" cy="164700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6312093" y="1828800"/>
                <a:ext cx="774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312093" y="1828800"/>
                <a:ext cx="774507" cy="369332"/>
              </a:xfrm>
              <a:prstGeom prst="rect">
                <a:avLst/>
              </a:prstGeom>
              <a:blipFill rotWithShape="1">
                <a:blip r:embed="rId2"/>
                <a:stretch>
                  <a:fillRect/>
                </a:stretch>
              </a:blipFill>
            </p:spPr>
            <p:txBody>
              <a:bodyPr/>
              <a:lstStyle/>
              <a:p>
                <a:r>
                  <a:rPr lang="en-US">
                    <a:noFill/>
                  </a:rPr>
                  <a:t> </a:t>
                </a:r>
              </a:p>
            </p:txBody>
          </p:sp>
        </mc:Fallback>
      </mc:AlternateContent>
      <p:sp>
        <p:nvSpPr>
          <p:cNvPr id="20" name="Arc 19"/>
          <p:cNvSpPr/>
          <p:nvPr/>
        </p:nvSpPr>
        <p:spPr>
          <a:xfrm flipH="1">
            <a:off x="5867399" y="2438400"/>
            <a:ext cx="1795257" cy="445213"/>
          </a:xfrm>
          <a:prstGeom prst="arc">
            <a:avLst>
              <a:gd name="adj1" fmla="val 266519"/>
              <a:gd name="adj2" fmla="val 21329793"/>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Rectangle 21"/>
          <p:cNvSpPr/>
          <p:nvPr/>
        </p:nvSpPr>
        <p:spPr>
          <a:xfrm>
            <a:off x="5940760" y="4511028"/>
            <a:ext cx="1605877" cy="365772"/>
          </a:xfrm>
          <a:prstGeom prst="rect">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70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9"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Friction</a:t>
            </a:r>
          </a:p>
        </p:txBody>
      </p:sp>
      <p:sp>
        <p:nvSpPr>
          <p:cNvPr id="3" name="Content Placeholder 2"/>
          <p:cNvSpPr>
            <a:spLocks noGrp="1"/>
          </p:cNvSpPr>
          <p:nvPr>
            <p:ph idx="1"/>
          </p:nvPr>
        </p:nvSpPr>
        <p:spPr>
          <a:xfrm>
            <a:off x="457200" y="1600201"/>
            <a:ext cx="8229600" cy="1219200"/>
          </a:xfrm>
        </p:spPr>
        <p:txBody>
          <a:bodyPr>
            <a:normAutofit fontScale="85000" lnSpcReduction="10000"/>
          </a:bodyPr>
          <a:lstStyle/>
          <a:p>
            <a:r>
              <a:rPr lang="en-US" dirty="0"/>
              <a:t>For the surfaces in contact, the friction force will be the same at all locations, but the moment exerted by the friction forces will not be the same.</a:t>
            </a:r>
          </a:p>
        </p:txBody>
      </p:sp>
      <p:sp>
        <p:nvSpPr>
          <p:cNvPr id="4" name="Donut 3"/>
          <p:cNvSpPr/>
          <p:nvPr/>
        </p:nvSpPr>
        <p:spPr>
          <a:xfrm>
            <a:off x="1524000" y="3429000"/>
            <a:ext cx="2743200" cy="2743200"/>
          </a:xfrm>
          <a:prstGeom prst="don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5" name="Arc 4"/>
          <p:cNvSpPr/>
          <p:nvPr/>
        </p:nvSpPr>
        <p:spPr>
          <a:xfrm flipH="1">
            <a:off x="1219200" y="3200400"/>
            <a:ext cx="3352800" cy="3200399"/>
          </a:xfrm>
          <a:prstGeom prst="arc">
            <a:avLst>
              <a:gd name="adj1" fmla="val 14268317"/>
              <a:gd name="adj2" fmla="val 7585441"/>
            </a:avLst>
          </a:prstGeom>
          <a:ln>
            <a:solidFill>
              <a:schemeClr val="accent1"/>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0070C0"/>
              </a:solidFill>
            </a:endParaRPr>
          </a:p>
        </p:txBody>
      </p:sp>
      <p:cxnSp>
        <p:nvCxnSpPr>
          <p:cNvPr id="6" name="Straight Arrow Connector 5"/>
          <p:cNvCxnSpPr/>
          <p:nvPr/>
        </p:nvCxnSpPr>
        <p:spPr>
          <a:xfrm flipV="1">
            <a:off x="3581400" y="4252504"/>
            <a:ext cx="0" cy="54809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flipV="1">
            <a:off x="4267200" y="4267200"/>
            <a:ext cx="0" cy="54809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3505200" y="4541248"/>
                <a:ext cx="4250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i</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505200" y="4541248"/>
                <a:ext cx="425053" cy="369332"/>
              </a:xfrm>
              <a:prstGeom prst="rect">
                <a:avLst/>
              </a:prstGeom>
              <a:blipFill rotWithShape="1">
                <a:blip r:embed="rId2"/>
                <a:stretch>
                  <a:fillRect/>
                </a:stretch>
              </a:blipFill>
            </p:spPr>
            <p:txBody>
              <a:bodyPr/>
              <a:lstStyle/>
              <a:p>
                <a:r>
                  <a:rPr lang="en-US">
                    <a:noFill/>
                  </a:rPr>
                  <a:t> </a:t>
                </a:r>
              </a:p>
            </p:txBody>
          </p:sp>
        </mc:Fallback>
      </mc:AlternateContent>
      <p:sp>
        <p:nvSpPr>
          <p:cNvPr id="11" name="Arc 10"/>
          <p:cNvSpPr/>
          <p:nvPr/>
        </p:nvSpPr>
        <p:spPr>
          <a:xfrm flipH="1" flipV="1">
            <a:off x="2438400" y="4343399"/>
            <a:ext cx="914400" cy="914400"/>
          </a:xfrm>
          <a:prstGeom prst="arc">
            <a:avLst>
              <a:gd name="adj1" fmla="val 2599932"/>
              <a:gd name="adj2" fmla="val 19058418"/>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4251257" y="459535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o</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251257" y="4595358"/>
                <a:ext cx="471539"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286000" y="4526552"/>
                <a:ext cx="48917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a:rPr>
                            <m:t>M</m:t>
                          </m:r>
                        </m:e>
                        <m:sub>
                          <m:r>
                            <m:rPr>
                              <m:sty m:val="p"/>
                            </m:rPr>
                            <a:rPr lang="en-US" b="0" i="0" smtClean="0">
                              <a:solidFill>
                                <a:srgbClr val="7030A0"/>
                              </a:solidFill>
                              <a:latin typeface="Cambria Math"/>
                            </a:rPr>
                            <m:t>i</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2286000" y="4526552"/>
                <a:ext cx="489173" cy="369332"/>
              </a:xfrm>
              <a:prstGeom prst="rect">
                <a:avLst/>
              </a:prstGeom>
              <a:blipFill rotWithShape="1">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752600" y="3974067"/>
                <a:ext cx="5356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7030A0"/>
                              </a:solidFill>
                              <a:latin typeface="Cambria Math" panose="02040503050406030204" pitchFamily="18" charset="0"/>
                            </a:rPr>
                          </m:ctrlPr>
                        </m:sSubPr>
                        <m:e>
                          <m:r>
                            <m:rPr>
                              <m:sty m:val="p"/>
                            </m:rPr>
                            <a:rPr lang="en-US" b="0" i="0" smtClean="0">
                              <a:solidFill>
                                <a:srgbClr val="7030A0"/>
                              </a:solidFill>
                              <a:latin typeface="Cambria Math"/>
                            </a:rPr>
                            <m:t>M</m:t>
                          </m:r>
                        </m:e>
                        <m:sub>
                          <m:r>
                            <m:rPr>
                              <m:sty m:val="p"/>
                            </m:rPr>
                            <a:rPr lang="en-US" b="0" i="0" smtClean="0">
                              <a:solidFill>
                                <a:srgbClr val="7030A0"/>
                              </a:solidFill>
                              <a:latin typeface="Cambria Math"/>
                            </a:rPr>
                            <m:t>o</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1752600" y="3974067"/>
                <a:ext cx="535659" cy="369332"/>
              </a:xfrm>
              <a:prstGeom prst="rect">
                <a:avLst/>
              </a:prstGeom>
              <a:blipFill rotWithShape="1">
                <a:blip r:embed="rId5"/>
                <a:stretch>
                  <a:fillRect/>
                </a:stretch>
              </a:blipFill>
            </p:spPr>
            <p:txBody>
              <a:bodyPr/>
              <a:lstStyle/>
              <a:p>
                <a:r>
                  <a:rPr lang="en-US">
                    <a:noFill/>
                  </a:rPr>
                  <a:t> </a:t>
                </a:r>
              </a:p>
            </p:txBody>
          </p:sp>
        </mc:Fallback>
      </mc:AlternateContent>
      <p:sp>
        <p:nvSpPr>
          <p:cNvPr id="16" name="Arc 15"/>
          <p:cNvSpPr/>
          <p:nvPr/>
        </p:nvSpPr>
        <p:spPr>
          <a:xfrm flipH="1" flipV="1">
            <a:off x="1752600" y="3658795"/>
            <a:ext cx="2286000" cy="2286000"/>
          </a:xfrm>
          <a:prstGeom prst="arc">
            <a:avLst>
              <a:gd name="adj1" fmla="val 2599932"/>
              <a:gd name="adj2" fmla="val 19058418"/>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Rectangle 16"/>
              <p:cNvSpPr/>
              <p:nvPr/>
            </p:nvSpPr>
            <p:spPr>
              <a:xfrm>
                <a:off x="6284454" y="4734580"/>
                <a:ext cx="139018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m:rPr>
                              <m:sty m:val="p"/>
                            </m:rPr>
                            <a:rPr lang="en-US" sz="2800">
                              <a:solidFill>
                                <a:srgbClr val="FF0000"/>
                              </a:solidFill>
                              <a:latin typeface="Cambria Math"/>
                            </a:rPr>
                            <m:t>F</m:t>
                          </m:r>
                        </m:e>
                        <m:sub>
                          <m:r>
                            <m:rPr>
                              <m:sty m:val="p"/>
                            </m:rPr>
                            <a:rPr lang="en-US" sz="2800" b="0" i="0" smtClean="0">
                              <a:solidFill>
                                <a:srgbClr val="FF0000"/>
                              </a:solidFill>
                              <a:latin typeface="Cambria Math"/>
                            </a:rPr>
                            <m:t>i</m:t>
                          </m:r>
                        </m:sub>
                      </m:sSub>
                      <m:r>
                        <a:rPr lang="en-US" sz="2800" b="0" i="1" smtClean="0">
                          <a:solidFill>
                            <a:srgbClr val="FF0000"/>
                          </a:solidFill>
                          <a:latin typeface="Cambria Math"/>
                        </a:rPr>
                        <m:t>=</m:t>
                      </m:r>
                      <m:sSub>
                        <m:sSubPr>
                          <m:ctrlPr>
                            <a:rPr lang="en-US" sz="2800" i="1">
                              <a:solidFill>
                                <a:srgbClr val="FF0000"/>
                              </a:solidFill>
                              <a:latin typeface="Cambria Math" panose="02040503050406030204" pitchFamily="18" charset="0"/>
                            </a:rPr>
                          </m:ctrlPr>
                        </m:sSubPr>
                        <m:e>
                          <m:r>
                            <m:rPr>
                              <m:sty m:val="p"/>
                            </m:rPr>
                            <a:rPr lang="en-US" sz="2800">
                              <a:solidFill>
                                <a:srgbClr val="FF0000"/>
                              </a:solidFill>
                              <a:latin typeface="Cambria Math"/>
                            </a:rPr>
                            <m:t>F</m:t>
                          </m:r>
                        </m:e>
                        <m:sub>
                          <m:r>
                            <m:rPr>
                              <m:sty m:val="p"/>
                            </m:rPr>
                            <a:rPr lang="en-US" sz="2800" b="0" i="0" smtClean="0">
                              <a:solidFill>
                                <a:srgbClr val="FF0000"/>
                              </a:solidFill>
                              <a:latin typeface="Cambria Math"/>
                            </a:rPr>
                            <m:t>o</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6284454" y="4734580"/>
                <a:ext cx="1390188"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6144192" y="5496580"/>
                <a:ext cx="16707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7030A0"/>
                              </a:solidFill>
                              <a:latin typeface="Cambria Math" panose="02040503050406030204" pitchFamily="18" charset="0"/>
                            </a:rPr>
                          </m:ctrlPr>
                        </m:sSubPr>
                        <m:e>
                          <m:r>
                            <m:rPr>
                              <m:sty m:val="p"/>
                            </m:rPr>
                            <a:rPr lang="en-US" sz="2800" b="0" i="0" smtClean="0">
                              <a:solidFill>
                                <a:srgbClr val="7030A0"/>
                              </a:solidFill>
                              <a:latin typeface="Cambria Math"/>
                            </a:rPr>
                            <m:t>M</m:t>
                          </m:r>
                        </m:e>
                        <m:sub>
                          <m:r>
                            <m:rPr>
                              <m:sty m:val="p"/>
                            </m:rPr>
                            <a:rPr lang="en-US" sz="2800" b="0" i="0" smtClean="0">
                              <a:solidFill>
                                <a:srgbClr val="7030A0"/>
                              </a:solidFill>
                              <a:latin typeface="Cambria Math"/>
                            </a:rPr>
                            <m:t>i</m:t>
                          </m:r>
                        </m:sub>
                      </m:sSub>
                      <m:r>
                        <a:rPr lang="en-US" sz="2800" b="0" i="1" smtClean="0">
                          <a:solidFill>
                            <a:srgbClr val="7030A0"/>
                          </a:solidFill>
                          <a:latin typeface="Cambria Math"/>
                        </a:rPr>
                        <m:t> </m:t>
                      </m:r>
                      <m:r>
                        <a:rPr lang="en-US" sz="2800" b="0" i="1" smtClean="0">
                          <a:solidFill>
                            <a:srgbClr val="7030A0"/>
                          </a:solidFill>
                          <a:latin typeface="Cambria Math"/>
                          <a:ea typeface="Cambria Math"/>
                        </a:rPr>
                        <m:t>≠</m:t>
                      </m:r>
                      <m:sSub>
                        <m:sSubPr>
                          <m:ctrlPr>
                            <a:rPr lang="en-US" sz="2800" i="1">
                              <a:solidFill>
                                <a:srgbClr val="7030A0"/>
                              </a:solidFill>
                              <a:latin typeface="Cambria Math" panose="02040503050406030204" pitchFamily="18" charset="0"/>
                            </a:rPr>
                          </m:ctrlPr>
                        </m:sSubPr>
                        <m:e>
                          <m:r>
                            <m:rPr>
                              <m:sty m:val="p"/>
                            </m:rPr>
                            <a:rPr lang="en-US" sz="2800">
                              <a:solidFill>
                                <a:srgbClr val="7030A0"/>
                              </a:solidFill>
                              <a:latin typeface="Cambria Math"/>
                            </a:rPr>
                            <m:t>M</m:t>
                          </m:r>
                        </m:e>
                        <m:sub>
                          <m:r>
                            <m:rPr>
                              <m:sty m:val="p"/>
                            </m:rPr>
                            <a:rPr lang="en-US" sz="2800" b="0" i="0" smtClean="0">
                              <a:solidFill>
                                <a:srgbClr val="7030A0"/>
                              </a:solidFill>
                              <a:latin typeface="Cambria Math"/>
                            </a:rPr>
                            <m:t>o</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6144192" y="5496580"/>
                <a:ext cx="1670714" cy="52322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038169" y="3505200"/>
                <a:ext cx="188276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f</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ea typeface="Cambria Math"/>
                            </a:rPr>
                            <m:t>μ</m:t>
                          </m:r>
                        </m:e>
                        <m:sub>
                          <m:r>
                            <m:rPr>
                              <m:sty m:val="p"/>
                            </m:rPr>
                            <a:rPr lang="en-US" sz="2800" b="0" i="0" smtClean="0">
                              <a:latin typeface="Cambria Math"/>
                            </a:rPr>
                            <m:t>k</m:t>
                          </m:r>
                        </m:sub>
                      </m:sSub>
                      <m:r>
                        <a:rPr lang="en-US" sz="2800" b="0" i="0" smtClean="0">
                          <a:latin typeface="Cambria Math"/>
                        </a:rPr>
                        <m:t> </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oMath>
                  </m:oMathPara>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038169" y="3505200"/>
                <a:ext cx="1882760" cy="523220"/>
              </a:xfrm>
              <a:prstGeom prst="rect">
                <a:avLst/>
              </a:prstGeom>
              <a:blipFill rotWithShape="1">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937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3" grpId="0"/>
      <p:bldP spid="14" grpId="0"/>
      <p:bldP spid="15" grpId="0"/>
      <p:bldP spid="16" grpId="0" animBg="1"/>
      <p:bldP spid="17" grpId="0"/>
      <p:bldP spid="19"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Friction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2438400"/>
                <a:ext cx="5410200" cy="3810000"/>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rPr>
                        <m:t>M</m:t>
                      </m:r>
                      <m:r>
                        <a:rPr lang="en-US">
                          <a:latin typeface="Cambria Math"/>
                        </a:rPr>
                        <m:t>= </m:t>
                      </m:r>
                      <m:nary>
                        <m:naryPr>
                          <m:ctrlPr>
                            <a:rPr lang="en-US" i="1">
                              <a:latin typeface="Cambria Math" panose="02040503050406030204" pitchFamily="18" charset="0"/>
                            </a:rPr>
                          </m:ctrlPr>
                        </m:naryPr>
                        <m:sub>
                          <m:r>
                            <m:rPr>
                              <m:sty m:val="p"/>
                              <m:brk m:alnAt="23"/>
                            </m:rPr>
                            <a:rPr lang="en-US">
                              <a:latin typeface="Cambria Math"/>
                            </a:rPr>
                            <m:t>A</m:t>
                          </m:r>
                        </m:sub>
                        <m:sup>
                          <m:r>
                            <a:rPr lang="en-US" i="1">
                              <a:latin typeface="Cambria Math"/>
                            </a:rPr>
                            <m:t> </m:t>
                          </m:r>
                        </m:sup>
                        <m:e>
                          <m:r>
                            <m:rPr>
                              <m:sty m:val="p"/>
                            </m:rPr>
                            <a:rPr lang="en-US">
                              <a:latin typeface="Cambria Math"/>
                            </a:rPr>
                            <m:t>dM</m:t>
                          </m:r>
                        </m:e>
                      </m:nary>
                      <m:r>
                        <a:rPr lang="en-US">
                          <a:latin typeface="Cambria Math"/>
                        </a:rPr>
                        <m:t>=</m:t>
                      </m:r>
                      <m:nary>
                        <m:naryPr>
                          <m:ctrlPr>
                            <a:rPr lang="en-US" i="1">
                              <a:latin typeface="Cambria Math" panose="02040503050406030204" pitchFamily="18" charset="0"/>
                            </a:rPr>
                          </m:ctrlPr>
                        </m:naryPr>
                        <m:sub>
                          <m:r>
                            <m:rPr>
                              <m:sty m:val="p"/>
                              <m:brk m:alnAt="23"/>
                            </m:rPr>
                            <a:rPr lang="en-US">
                              <a:latin typeface="Cambria Math"/>
                            </a:rPr>
                            <m:t>A</m:t>
                          </m:r>
                        </m:sub>
                        <m:sup>
                          <m:r>
                            <a:rPr lang="en-US" i="1">
                              <a:latin typeface="Cambria Math"/>
                            </a:rPr>
                            <m:t> </m:t>
                          </m:r>
                        </m:sup>
                        <m:e>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a:latin typeface="Cambria Math"/>
                            </a:rPr>
                            <m:t>∗ </m:t>
                          </m:r>
                          <m:r>
                            <m:rPr>
                              <m:sty m:val="p"/>
                            </m:rPr>
                            <a:rPr lang="en-US">
                              <a:latin typeface="Cambria Math"/>
                            </a:rPr>
                            <m:t>p</m:t>
                          </m:r>
                          <m:r>
                            <a:rPr lang="en-US">
                              <a:latin typeface="Cambria Math"/>
                            </a:rPr>
                            <m:t>∗ </m:t>
                          </m:r>
                          <m:r>
                            <m:rPr>
                              <m:sty m:val="p"/>
                            </m:rPr>
                            <a:rPr lang="en-US">
                              <a:latin typeface="Cambria Math"/>
                            </a:rPr>
                            <m:t>r</m:t>
                          </m:r>
                          <m:r>
                            <a:rPr lang="en-US">
                              <a:latin typeface="Cambria Math"/>
                            </a:rPr>
                            <m:t> ∗</m:t>
                          </m:r>
                          <m:r>
                            <m:rPr>
                              <m:sty m:val="p"/>
                            </m:rPr>
                            <a:rPr lang="en-US">
                              <a:latin typeface="Cambria Math"/>
                            </a:rPr>
                            <m:t>dA</m:t>
                          </m:r>
                        </m:e>
                      </m:nary>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rPr>
                        <m:t>M</m:t>
                      </m:r>
                      <m:r>
                        <a:rPr lang="en-US">
                          <a:latin typeface="Cambria Math"/>
                        </a:rPr>
                        <m:t>=</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r>
                            <a:rPr lang="en-US">
                              <a:latin typeface="Cambria Math"/>
                            </a:rPr>
                            <m:t> </m:t>
                          </m:r>
                        </m:sub>
                      </m:sSub>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𝐹</m:t>
                              </m:r>
                            </m:e>
                            <m:sub>
                              <m:r>
                                <a:rPr lang="en-US" i="1">
                                  <a:latin typeface="Cambria Math"/>
                                </a:rPr>
                                <m:t>𝑙𝑜𝑎𝑑</m:t>
                              </m:r>
                            </m:sub>
                          </m:sSub>
                        </m:num>
                        <m:den>
                          <m:r>
                            <a:rPr lang="en-US" i="1">
                              <a:latin typeface="Cambria Math"/>
                              <a:ea typeface="Cambria Math"/>
                            </a:rPr>
                            <m:t>𝜋</m:t>
                          </m:r>
                          <m:r>
                            <a:rPr lang="en-US" i="1">
                              <a:latin typeface="Cambria Math"/>
                              <a:ea typeface="Cambria Math"/>
                            </a:rPr>
                            <m:t>(</m:t>
                          </m:r>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2</m:t>
                              </m:r>
                            </m:sup>
                          </m:sSubSup>
                          <m:r>
                            <a:rPr lang="en-US" i="1">
                              <a:latin typeface="Cambria Math"/>
                            </a:rPr>
                            <m:t>)</m:t>
                          </m:r>
                        </m:den>
                      </m:f>
                      <m:nary>
                        <m:naryPr>
                          <m:ctrlPr>
                            <a:rPr lang="en-US" i="1">
                              <a:latin typeface="Cambria Math" panose="02040503050406030204" pitchFamily="18" charset="0"/>
                            </a:rPr>
                          </m:ctrlPr>
                        </m:naryPr>
                        <m:sub>
                          <m:sSub>
                            <m:sSubPr>
                              <m:ctrlPr>
                                <a:rPr lang="en-US" i="1">
                                  <a:latin typeface="Cambria Math" panose="02040503050406030204" pitchFamily="18" charset="0"/>
                                </a:rPr>
                              </m:ctrlPr>
                            </m:sSubPr>
                            <m:e>
                              <m:r>
                                <a:rPr lang="en-US" i="1">
                                  <a:latin typeface="Cambria Math"/>
                                </a:rPr>
                                <m:t>𝑅</m:t>
                              </m:r>
                            </m:e>
                            <m:sub>
                              <m:r>
                                <a:rPr lang="en-US" i="1">
                                  <a:latin typeface="Cambria Math"/>
                                </a:rPr>
                                <m:t>𝑖</m:t>
                              </m:r>
                            </m:sub>
                          </m:sSub>
                        </m:sub>
                        <m:sup>
                          <m:sSub>
                            <m:sSubPr>
                              <m:ctrlPr>
                                <a:rPr lang="en-US" i="1">
                                  <a:latin typeface="Cambria Math" panose="02040503050406030204" pitchFamily="18" charset="0"/>
                                </a:rPr>
                              </m:ctrlPr>
                            </m:sSubPr>
                            <m:e>
                              <m:r>
                                <a:rPr lang="en-US" i="1">
                                  <a:latin typeface="Cambria Math"/>
                                </a:rPr>
                                <m:t>𝑅</m:t>
                              </m:r>
                            </m:e>
                            <m:sub>
                              <m:r>
                                <a:rPr lang="en-US" i="1">
                                  <a:latin typeface="Cambria Math"/>
                                </a:rPr>
                                <m:t>𝑜</m:t>
                              </m:r>
                            </m:sub>
                          </m:sSub>
                        </m:sup>
                        <m:e>
                          <m:r>
                            <a:rPr lang="en-US" i="1">
                              <a:latin typeface="Cambria Math"/>
                            </a:rPr>
                            <m:t>𝑟</m:t>
                          </m:r>
                          <m:r>
                            <a:rPr lang="en-US" i="1">
                              <a:latin typeface="Cambria Math"/>
                            </a:rPr>
                            <m:t>∗</m:t>
                          </m:r>
                          <m:d>
                            <m:dPr>
                              <m:ctrlPr>
                                <a:rPr lang="en-US" i="1">
                                  <a:latin typeface="Cambria Math" panose="02040503050406030204" pitchFamily="18" charset="0"/>
                                </a:rPr>
                              </m:ctrlPr>
                            </m:dPr>
                            <m:e>
                              <m:r>
                                <a:rPr lang="en-US">
                                  <a:latin typeface="Cambria Math"/>
                                </a:rPr>
                                <m:t>2</m:t>
                              </m:r>
                              <m:r>
                                <m:rPr>
                                  <m:sty m:val="p"/>
                                </m:rPr>
                                <a:rPr lang="en-US">
                                  <a:latin typeface="Cambria Math"/>
                                  <a:ea typeface="Cambria Math"/>
                                </a:rPr>
                                <m:t>πr</m:t>
                              </m:r>
                            </m:e>
                          </m:d>
                          <m:r>
                            <a:rPr lang="en-US">
                              <a:latin typeface="Cambria Math"/>
                              <a:ea typeface="Cambria Math"/>
                            </a:rPr>
                            <m:t> </m:t>
                          </m:r>
                          <m:r>
                            <m:rPr>
                              <m:sty m:val="p"/>
                            </m:rPr>
                            <a:rPr lang="en-US">
                              <a:latin typeface="Cambria Math"/>
                              <a:ea typeface="Cambria Math"/>
                            </a:rPr>
                            <m:t>dr</m:t>
                          </m:r>
                        </m:e>
                      </m:nary>
                    </m:oMath>
                  </m:oMathPara>
                </a14:m>
                <a:endParaRPr lang="en-US" dirty="0"/>
              </a:p>
              <a:p>
                <a:pPr marL="0" indent="0" algn="ctr">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M</m:t>
                      </m:r>
                      <m:r>
                        <a:rPr lang="en-US">
                          <a:latin typeface="Cambria Math"/>
                        </a:rPr>
                        <m:t>=</m:t>
                      </m:r>
                      <m:f>
                        <m:fPr>
                          <m:ctrlPr>
                            <a:rPr lang="en-US" i="1">
                              <a:latin typeface="Cambria Math" panose="02040503050406030204" pitchFamily="18" charset="0"/>
                            </a:rPr>
                          </m:ctrlPr>
                        </m:fPr>
                        <m:num>
                          <m:r>
                            <a:rPr lang="en-US">
                              <a:latin typeface="Cambria Math"/>
                            </a:rPr>
                            <m:t>2</m:t>
                          </m:r>
                        </m:num>
                        <m:den>
                          <m:r>
                            <a:rPr lang="en-US">
                              <a:latin typeface="Cambria Math"/>
                            </a:rPr>
                            <m:t>3</m:t>
                          </m:r>
                        </m:den>
                      </m:f>
                      <m:r>
                        <a:rPr lang="en-US" i="1">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i="1">
                          <a:latin typeface="Cambria Math"/>
                        </a:rPr>
                        <m:t> </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Load</m:t>
                          </m:r>
                        </m:sub>
                      </m:sSub>
                      <m:r>
                        <a:rPr lang="en-US">
                          <a:latin typeface="Cambria Math"/>
                        </a:rPr>
                        <m:t> </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3</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3</m:t>
                                  </m:r>
                                </m:sup>
                              </m:sSubSup>
                            </m:num>
                            <m:den>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2</m:t>
                                  </m:r>
                                </m:sup>
                              </m:sSubSup>
                            </m:den>
                          </m:f>
                        </m:e>
                      </m:d>
                    </m:oMath>
                  </m:oMathPara>
                </a14:m>
                <a:endParaRPr lang="en-US" dirty="0"/>
              </a:p>
              <a:p>
                <a:pPr marL="0" indent="0" algn="ctr">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2438400"/>
                <a:ext cx="5410200" cy="3810000"/>
              </a:xfrm>
              <a:blipFill rotWithShape="1">
                <a:blip r:embed="rId3"/>
                <a:stretch>
                  <a:fillRect/>
                </a:stretch>
              </a:blipFill>
            </p:spPr>
            <p:txBody>
              <a:bodyPr/>
              <a:lstStyle/>
              <a:p>
                <a:r>
                  <a:rPr lang="en-US">
                    <a:noFill/>
                  </a:rPr>
                  <a:t> </a:t>
                </a:r>
              </a:p>
            </p:txBody>
          </p:sp>
        </mc:Fallback>
      </mc:AlternateContent>
      <p:grpSp>
        <p:nvGrpSpPr>
          <p:cNvPr id="21" name="Group 20"/>
          <p:cNvGrpSpPr/>
          <p:nvPr/>
        </p:nvGrpSpPr>
        <p:grpSpPr>
          <a:xfrm>
            <a:off x="6627033" y="914400"/>
            <a:ext cx="1983567" cy="2535980"/>
            <a:chOff x="5105400" y="1498057"/>
            <a:chExt cx="5069115" cy="4826543"/>
          </a:xfrm>
        </p:grpSpPr>
        <p:sp>
          <p:nvSpPr>
            <p:cNvPr id="14" name="Rectangle 13"/>
            <p:cNvSpPr/>
            <p:nvPr/>
          </p:nvSpPr>
          <p:spPr>
            <a:xfrm>
              <a:off x="5105400" y="4876800"/>
              <a:ext cx="3505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ectangle 14"/>
            <p:cNvSpPr/>
            <p:nvPr/>
          </p:nvSpPr>
          <p:spPr>
            <a:xfrm>
              <a:off x="6400800" y="3200400"/>
              <a:ext cx="685800" cy="3124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6" name="Straight Arrow Connector 15"/>
            <p:cNvCxnSpPr/>
            <p:nvPr/>
          </p:nvCxnSpPr>
          <p:spPr>
            <a:xfrm>
              <a:off x="6743700" y="2543991"/>
              <a:ext cx="0" cy="164700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6596015" y="1498057"/>
                  <a:ext cx="1909041" cy="7029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6596015" y="1498057"/>
                  <a:ext cx="1909041" cy="702922"/>
                </a:xfrm>
                <a:prstGeom prst="rect">
                  <a:avLst/>
                </a:prstGeom>
                <a:blipFill rotWithShape="1">
                  <a:blip r:embed="rId4"/>
                  <a:stretch>
                    <a:fillRect/>
                  </a:stretch>
                </a:blipFill>
              </p:spPr>
              <p:txBody>
                <a:bodyPr/>
                <a:lstStyle/>
                <a:p>
                  <a:r>
                    <a:rPr lang="en-US">
                      <a:noFill/>
                    </a:rPr>
                    <a:t> </a:t>
                  </a:r>
                </a:p>
              </p:txBody>
            </p:sp>
          </mc:Fallback>
        </mc:AlternateContent>
        <p:sp>
          <p:nvSpPr>
            <p:cNvPr id="18" name="Arc 17"/>
            <p:cNvSpPr/>
            <p:nvPr/>
          </p:nvSpPr>
          <p:spPr>
            <a:xfrm>
              <a:off x="5304215" y="2438399"/>
              <a:ext cx="2861279" cy="445212"/>
            </a:xfrm>
            <a:prstGeom prst="arc">
              <a:avLst>
                <a:gd name="adj1" fmla="val 266519"/>
                <a:gd name="adj2" fmla="val 21329793"/>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Rectangle 18"/>
            <p:cNvSpPr/>
            <p:nvPr/>
          </p:nvSpPr>
          <p:spPr>
            <a:xfrm>
              <a:off x="9286291" y="2394931"/>
              <a:ext cx="888224" cy="702922"/>
            </a:xfrm>
            <a:prstGeom prst="rect">
              <a:avLst/>
            </a:prstGeom>
          </p:spPr>
          <p:txBody>
            <a:bodyPr wrap="square">
              <a:spAutoFit/>
            </a:bodyPr>
            <a:lstStyle/>
            <a:p>
              <a:r>
                <a:rPr lang="en-US" b="1" dirty="0">
                  <a:solidFill>
                    <a:srgbClr val="7030A0"/>
                  </a:solidFill>
                </a:rPr>
                <a:t>M</a:t>
              </a:r>
              <a:endParaRPr lang="en-US" dirty="0"/>
            </a:p>
          </p:txBody>
        </p:sp>
        <p:sp>
          <p:nvSpPr>
            <p:cNvPr id="20" name="Rectangle 19"/>
            <p:cNvSpPr/>
            <p:nvPr/>
          </p:nvSpPr>
          <p:spPr>
            <a:xfrm>
              <a:off x="5940760" y="4511028"/>
              <a:ext cx="1605877" cy="365772"/>
            </a:xfrm>
            <a:prstGeom prst="rect">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2" name="Donut 21"/>
          <p:cNvSpPr/>
          <p:nvPr/>
        </p:nvSpPr>
        <p:spPr>
          <a:xfrm>
            <a:off x="5880653" y="3962400"/>
            <a:ext cx="2743200" cy="2743200"/>
          </a:xfrm>
          <a:prstGeom prst="donu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cxnSp>
        <p:nvCxnSpPr>
          <p:cNvPr id="24" name="Straight Arrow Connector 23"/>
          <p:cNvCxnSpPr/>
          <p:nvPr/>
        </p:nvCxnSpPr>
        <p:spPr>
          <a:xfrm>
            <a:off x="7252253" y="5334000"/>
            <a:ext cx="67254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252253" y="4114800"/>
            <a:ext cx="596347"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7088967" y="4212771"/>
                <a:ext cx="7470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i="1" dirty="0">
                              <a:solidFill>
                                <a:schemeClr val="accent1"/>
                              </a:solidFill>
                              <a:latin typeface="Cambria Math"/>
                            </a:rPr>
                            <m:t>𝑅</m:t>
                          </m:r>
                        </m:e>
                        <m:sub>
                          <m:r>
                            <a:rPr lang="en-US" b="0" i="1" dirty="0" smtClean="0">
                              <a:solidFill>
                                <a:schemeClr val="accent1"/>
                              </a:solidFill>
                              <a:latin typeface="Cambria Math"/>
                            </a:rPr>
                            <m:t>𝑜</m:t>
                          </m:r>
                        </m:sub>
                      </m:sSub>
                    </m:oMath>
                  </m:oMathPara>
                </a14:m>
                <a:endParaRPr lang="en-US" dirty="0">
                  <a:solidFill>
                    <a:schemeClr val="accent1"/>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7088967" y="4212771"/>
                <a:ext cx="747016" cy="369332"/>
              </a:xfrm>
              <a:prstGeom prst="rect">
                <a:avLst/>
              </a:prstGeom>
              <a:blipFill rotWithShape="1">
                <a:blip r:embed="rId5"/>
                <a:stretch>
                  <a:fillRect/>
                </a:stretch>
              </a:blipFill>
            </p:spPr>
            <p:txBody>
              <a:bodyPr/>
              <a:lstStyle/>
              <a:p>
                <a:r>
                  <a:rPr lang="en-US">
                    <a:noFill/>
                  </a:rPr>
                  <a:t> </a:t>
                </a:r>
              </a:p>
            </p:txBody>
          </p:sp>
        </mc:Fallback>
      </mc:AlternateContent>
      <p:sp>
        <p:nvSpPr>
          <p:cNvPr id="23" name="Arc 22"/>
          <p:cNvSpPr/>
          <p:nvPr/>
        </p:nvSpPr>
        <p:spPr>
          <a:xfrm flipH="1">
            <a:off x="6377548" y="1316780"/>
            <a:ext cx="1795257" cy="445213"/>
          </a:xfrm>
          <a:prstGeom prst="arc">
            <a:avLst>
              <a:gd name="adj1" fmla="val 266519"/>
              <a:gd name="adj2" fmla="val 21329793"/>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Rectangle 33"/>
              <p:cNvSpPr/>
              <p:nvPr/>
            </p:nvSpPr>
            <p:spPr>
              <a:xfrm>
                <a:off x="7241367" y="5345668"/>
                <a:ext cx="7470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a:rPr lang="en-US" i="1" dirty="0">
                              <a:solidFill>
                                <a:schemeClr val="accent1"/>
                              </a:solidFill>
                              <a:latin typeface="Cambria Math"/>
                            </a:rPr>
                            <m:t>𝑅</m:t>
                          </m:r>
                        </m:e>
                        <m:sub>
                          <m:r>
                            <a:rPr lang="en-US" b="0" i="1" dirty="0" smtClean="0">
                              <a:solidFill>
                                <a:schemeClr val="accent1"/>
                              </a:solidFill>
                              <a:latin typeface="Cambria Math"/>
                            </a:rPr>
                            <m:t>𝑖</m:t>
                          </m:r>
                        </m:sub>
                      </m:sSub>
                    </m:oMath>
                  </m:oMathPara>
                </a14:m>
                <a:endParaRPr lang="en-US" dirty="0">
                  <a:solidFill>
                    <a:schemeClr val="accent1"/>
                  </a:solidFill>
                </a:endParaRPr>
              </a:p>
            </p:txBody>
          </p:sp>
        </mc:Choice>
        <mc:Fallback xmlns="">
          <p:sp>
            <p:nvSpPr>
              <p:cNvPr id="34" name="Rectangle 33"/>
              <p:cNvSpPr>
                <a:spLocks noRot="1" noChangeAspect="1" noMove="1" noResize="1" noEditPoints="1" noAdjustHandles="1" noChangeArrowheads="1" noChangeShapeType="1" noTextEdit="1"/>
              </p:cNvSpPr>
              <p:nvPr/>
            </p:nvSpPr>
            <p:spPr>
              <a:xfrm>
                <a:off x="7241367" y="5345668"/>
                <a:ext cx="747016"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467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Friction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419600" cy="4525963"/>
              </a:xfrm>
            </p:spPr>
            <p:txBody>
              <a:bodyPr/>
              <a:lstStyle/>
              <a:p>
                <a:r>
                  <a:rPr lang="en-US" dirty="0"/>
                  <a:t>For instances where we have a solid circular contact area, we can set the inner radius to zero, leaving us with...</a:t>
                </a:r>
              </a:p>
              <a:p>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M</m:t>
                      </m:r>
                      <m:r>
                        <a:rPr lang="en-US">
                          <a:latin typeface="Cambria Math"/>
                        </a:rPr>
                        <m:t>=</m:t>
                      </m:r>
                      <m:f>
                        <m:fPr>
                          <m:ctrlPr>
                            <a:rPr lang="en-US" i="1">
                              <a:latin typeface="Cambria Math" panose="02040503050406030204" pitchFamily="18" charset="0"/>
                            </a:rPr>
                          </m:ctrlPr>
                        </m:fPr>
                        <m:num>
                          <m:r>
                            <a:rPr lang="en-US">
                              <a:latin typeface="Cambria Math"/>
                            </a:rPr>
                            <m:t>2</m:t>
                          </m:r>
                        </m:num>
                        <m:den>
                          <m:r>
                            <a:rPr lang="en-US">
                              <a:latin typeface="Cambria Math"/>
                            </a:rPr>
                            <m:t>3</m:t>
                          </m:r>
                        </m:den>
                      </m:f>
                      <m:r>
                        <a:rPr lang="en-US" i="1">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i="1">
                          <a:latin typeface="Cambria Math"/>
                        </a:rPr>
                        <m:t> </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Load</m:t>
                          </m:r>
                        </m:sub>
                      </m:sSub>
                      <m:sSubSup>
                        <m:sSubSupPr>
                          <m:ctrlPr>
                            <a:rPr lang="en-US" i="1">
                              <a:latin typeface="Cambria Math" panose="02040503050406030204" pitchFamily="18" charset="0"/>
                              <a:ea typeface="Cambria Math"/>
                            </a:rPr>
                          </m:ctrlPr>
                        </m:sSubSupPr>
                        <m:e>
                          <m:r>
                            <a:rPr lang="en-US">
                              <a:latin typeface="Cambria Math"/>
                              <a:ea typeface="Cambria Math"/>
                            </a:rPr>
                            <m:t> </m:t>
                          </m:r>
                          <m:r>
                            <m:rPr>
                              <m:sty m:val="p"/>
                            </m:rPr>
                            <a:rPr lang="en-US">
                              <a:latin typeface="Cambria Math"/>
                            </a:rPr>
                            <m:t>R</m:t>
                          </m:r>
                        </m:e>
                        <m:sub>
                          <m:r>
                            <m:rPr>
                              <m:sty m:val="p"/>
                            </m:rPr>
                            <a:rPr lang="en-US">
                              <a:latin typeface="Cambria Math"/>
                            </a:rPr>
                            <m:t>o</m:t>
                          </m:r>
                        </m:sub>
                        <m:sup/>
                      </m:sSubSup>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419600" cy="4525963"/>
              </a:xfrm>
              <a:blipFill rotWithShape="1">
                <a:blip r:embed="rId2"/>
                <a:stretch>
                  <a:fillRect l="-3034" t="-1752" r="-5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Oval 4"/>
          <p:cNvSpPr/>
          <p:nvPr/>
        </p:nvSpPr>
        <p:spPr>
          <a:xfrm>
            <a:off x="5823858" y="3233840"/>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17" name="Group 16"/>
          <p:cNvGrpSpPr/>
          <p:nvPr/>
        </p:nvGrpSpPr>
        <p:grpSpPr>
          <a:xfrm>
            <a:off x="6857109" y="1566004"/>
            <a:ext cx="1172281" cy="1337063"/>
            <a:chOff x="6273566" y="762000"/>
            <a:chExt cx="3505200" cy="3494314"/>
          </a:xfrm>
        </p:grpSpPr>
        <p:sp>
          <p:nvSpPr>
            <p:cNvPr id="6" name="L-Shape 5"/>
            <p:cNvSpPr/>
            <p:nvPr/>
          </p:nvSpPr>
          <p:spPr>
            <a:xfrm>
              <a:off x="8254766" y="2971800"/>
              <a:ext cx="838200" cy="914400"/>
            </a:xfrm>
            <a:prstGeom prst="corner">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6"/>
            <p:cNvSpPr/>
            <p:nvPr/>
          </p:nvSpPr>
          <p:spPr>
            <a:xfrm>
              <a:off x="6273566" y="3875314"/>
              <a:ext cx="3505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L-Shape 7"/>
            <p:cNvSpPr/>
            <p:nvPr/>
          </p:nvSpPr>
          <p:spPr>
            <a:xfrm flipH="1">
              <a:off x="6730766" y="2960914"/>
              <a:ext cx="838200" cy="914400"/>
            </a:xfrm>
            <a:prstGeom prst="corner">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ectangle 8"/>
            <p:cNvSpPr/>
            <p:nvPr/>
          </p:nvSpPr>
          <p:spPr>
            <a:xfrm>
              <a:off x="7568966" y="762000"/>
              <a:ext cx="685800" cy="3124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cxnSp>
        <p:nvCxnSpPr>
          <p:cNvPr id="14" name="Straight Arrow Connector 13"/>
          <p:cNvCxnSpPr/>
          <p:nvPr/>
        </p:nvCxnSpPr>
        <p:spPr>
          <a:xfrm flipV="1">
            <a:off x="7184572" y="3364468"/>
            <a:ext cx="596347"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55772" y="6107668"/>
            <a:ext cx="3657599" cy="369332"/>
          </a:xfrm>
          <a:prstGeom prst="rect">
            <a:avLst/>
          </a:prstGeom>
          <a:noFill/>
        </p:spPr>
        <p:txBody>
          <a:bodyPr wrap="square" rtlCol="0">
            <a:spAutoFit/>
          </a:bodyPr>
          <a:lstStyle/>
          <a:p>
            <a:pPr algn="ctr"/>
            <a:r>
              <a:rPr lang="en-US" dirty="0"/>
              <a:t>Contact Area</a:t>
            </a:r>
          </a:p>
        </p:txBody>
      </p:sp>
      <mc:AlternateContent xmlns:mc="http://schemas.openxmlformats.org/markup-compatibility/2006" xmlns:a14="http://schemas.microsoft.com/office/drawing/2010/main">
        <mc:Choice Requires="a14">
          <p:sp>
            <p:nvSpPr>
              <p:cNvPr id="16" name="Rectangle 15"/>
              <p:cNvSpPr/>
              <p:nvPr/>
            </p:nvSpPr>
            <p:spPr>
              <a:xfrm>
                <a:off x="7069150" y="3440668"/>
                <a:ext cx="4998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dirty="0">
                              <a:solidFill>
                                <a:schemeClr val="accent1"/>
                              </a:solidFill>
                              <a:latin typeface="Cambria Math"/>
                            </a:rPr>
                            <m:t>R</m:t>
                          </m:r>
                        </m:e>
                        <m:sub>
                          <m:r>
                            <m:rPr>
                              <m:sty m:val="p"/>
                            </m:rPr>
                            <a:rPr lang="en-US" b="0" i="0" dirty="0" smtClean="0">
                              <a:solidFill>
                                <a:schemeClr val="accent1"/>
                              </a:solidFill>
                              <a:latin typeface="Cambria Math"/>
                            </a:rPr>
                            <m:t>o</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069150" y="3440668"/>
                <a:ext cx="499816" cy="369332"/>
              </a:xfrm>
              <a:prstGeom prst="rect">
                <a:avLst/>
              </a:prstGeom>
              <a:blipFill rotWithShape="1">
                <a:blip r:embed="rId3"/>
                <a:stretch>
                  <a:fillRect/>
                </a:stretch>
              </a:blipFill>
            </p:spPr>
            <p:txBody>
              <a:bodyPr/>
              <a:lstStyle/>
              <a:p>
                <a:r>
                  <a:rPr lang="en-US">
                    <a:noFill/>
                  </a:rPr>
                  <a:t> </a:t>
                </a:r>
              </a:p>
            </p:txBody>
          </p:sp>
        </mc:Fallback>
      </mc:AlternateContent>
      <p:grpSp>
        <p:nvGrpSpPr>
          <p:cNvPr id="18" name="Group 17"/>
          <p:cNvGrpSpPr/>
          <p:nvPr/>
        </p:nvGrpSpPr>
        <p:grpSpPr>
          <a:xfrm>
            <a:off x="6835458" y="914400"/>
            <a:ext cx="1905770" cy="1414936"/>
            <a:chOff x="5304215" y="1498057"/>
            <a:chExt cx="4870300" cy="2692943"/>
          </a:xfrm>
        </p:grpSpPr>
        <p:cxnSp>
          <p:nvCxnSpPr>
            <p:cNvPr id="21" name="Straight Arrow Connector 20"/>
            <p:cNvCxnSpPr/>
            <p:nvPr/>
          </p:nvCxnSpPr>
          <p:spPr>
            <a:xfrm>
              <a:off x="6743700" y="2543991"/>
              <a:ext cx="0" cy="164700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2" name="Rectangle 21"/>
                <p:cNvSpPr/>
                <p:nvPr/>
              </p:nvSpPr>
              <p:spPr>
                <a:xfrm>
                  <a:off x="6596015" y="1498057"/>
                  <a:ext cx="1909041" cy="70292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6596015" y="1498057"/>
                  <a:ext cx="1909041" cy="702922"/>
                </a:xfrm>
                <a:prstGeom prst="rect">
                  <a:avLst/>
                </a:prstGeom>
                <a:blipFill rotWithShape="1">
                  <a:blip r:embed="rId4"/>
                  <a:stretch>
                    <a:fillRect/>
                  </a:stretch>
                </a:blipFill>
              </p:spPr>
              <p:txBody>
                <a:bodyPr/>
                <a:lstStyle/>
                <a:p>
                  <a:r>
                    <a:rPr lang="en-US">
                      <a:noFill/>
                    </a:rPr>
                    <a:t> </a:t>
                  </a:r>
                </a:p>
              </p:txBody>
            </p:sp>
          </mc:Fallback>
        </mc:AlternateContent>
        <p:sp>
          <p:nvSpPr>
            <p:cNvPr id="23" name="Arc 22"/>
            <p:cNvSpPr/>
            <p:nvPr/>
          </p:nvSpPr>
          <p:spPr>
            <a:xfrm>
              <a:off x="5304215" y="2438399"/>
              <a:ext cx="2861279" cy="445212"/>
            </a:xfrm>
            <a:prstGeom prst="arc">
              <a:avLst>
                <a:gd name="adj1" fmla="val 266519"/>
                <a:gd name="adj2" fmla="val 21329793"/>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Rectangle 23"/>
            <p:cNvSpPr/>
            <p:nvPr/>
          </p:nvSpPr>
          <p:spPr>
            <a:xfrm>
              <a:off x="9286291" y="2394931"/>
              <a:ext cx="888224" cy="702922"/>
            </a:xfrm>
            <a:prstGeom prst="rect">
              <a:avLst/>
            </a:prstGeom>
          </p:spPr>
          <p:txBody>
            <a:bodyPr wrap="square">
              <a:spAutoFit/>
            </a:bodyPr>
            <a:lstStyle/>
            <a:p>
              <a:r>
                <a:rPr lang="en-US" b="1" dirty="0">
                  <a:solidFill>
                    <a:srgbClr val="7030A0"/>
                  </a:solidFill>
                </a:rPr>
                <a:t>M</a:t>
              </a:r>
              <a:endParaRPr lang="en-US" dirty="0"/>
            </a:p>
          </p:txBody>
        </p:sp>
      </p:grpSp>
      <p:sp>
        <p:nvSpPr>
          <p:cNvPr id="26" name="Arc 25"/>
          <p:cNvSpPr/>
          <p:nvPr/>
        </p:nvSpPr>
        <p:spPr>
          <a:xfrm flipH="1">
            <a:off x="6508176" y="1316780"/>
            <a:ext cx="1795257" cy="445213"/>
          </a:xfrm>
          <a:prstGeom prst="arc">
            <a:avLst>
              <a:gd name="adj1" fmla="val 266519"/>
              <a:gd name="adj2" fmla="val 21329793"/>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8213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Brakes</a:t>
            </a:r>
          </a:p>
        </p:txBody>
      </p:sp>
      <p:sp>
        <p:nvSpPr>
          <p:cNvPr id="3" name="Content Placeholder 2"/>
          <p:cNvSpPr>
            <a:spLocks noGrp="1"/>
          </p:cNvSpPr>
          <p:nvPr>
            <p:ph idx="1"/>
          </p:nvPr>
        </p:nvSpPr>
        <p:spPr>
          <a:xfrm>
            <a:off x="304800" y="1905000"/>
            <a:ext cx="3733800" cy="4648200"/>
          </a:xfrm>
        </p:spPr>
        <p:txBody>
          <a:bodyPr/>
          <a:lstStyle/>
          <a:p>
            <a:r>
              <a:rPr lang="en-US" dirty="0"/>
              <a:t>Disc brakes are similar in many ways to thrust bearings, and we will analyze them in a very similar way.</a:t>
            </a:r>
          </a:p>
        </p:txBody>
      </p:sp>
      <p:pic>
        <p:nvPicPr>
          <p:cNvPr id="2050" name="Picture 2">
            <a:extLst>
              <a:ext uri="{FF2B5EF4-FFF2-40B4-BE49-F238E27FC236}">
                <a16:creationId xmlns:a16="http://schemas.microsoft.com/office/drawing/2014/main" id="{FCEE1FC6-5520-4C51-98D3-595D29109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209800"/>
            <a:ext cx="3810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92E338C-EEA9-43B5-9DC0-DB22A70B764E}"/>
              </a:ext>
            </a:extLst>
          </p:cNvPr>
          <p:cNvSpPr txBox="1"/>
          <p:nvPr/>
        </p:nvSpPr>
        <p:spPr>
          <a:xfrm>
            <a:off x="4570953" y="5095875"/>
            <a:ext cx="3499163" cy="338554"/>
          </a:xfrm>
          <a:prstGeom prst="rect">
            <a:avLst/>
          </a:prstGeom>
          <a:noFill/>
        </p:spPr>
        <p:txBody>
          <a:bodyPr wrap="none" rtlCol="0">
            <a:spAutoFit/>
          </a:bodyPr>
          <a:lstStyle/>
          <a:p>
            <a:r>
              <a:rPr lang="en-US" sz="1600" dirty="0"/>
              <a:t> Image by David Monniaux CC-BY-SA 3.0</a:t>
            </a:r>
            <a:endParaRPr lang="en-US" sz="1600" b="1" dirty="0"/>
          </a:p>
        </p:txBody>
      </p:sp>
    </p:spTree>
    <p:extLst>
      <p:ext uri="{BB962C8B-B14F-4D97-AF65-F5344CB8AC3E}">
        <p14:creationId xmlns:p14="http://schemas.microsoft.com/office/powerpoint/2010/main" val="610710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rc 25"/>
          <p:cNvSpPr/>
          <p:nvPr/>
        </p:nvSpPr>
        <p:spPr>
          <a:xfrm>
            <a:off x="-42672" y="1861412"/>
            <a:ext cx="4504944" cy="4332426"/>
          </a:xfrm>
          <a:prstGeom prst="arc">
            <a:avLst>
              <a:gd name="adj1" fmla="val 14026781"/>
              <a:gd name="adj2" fmla="val 184654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Disc Brakes</a:t>
            </a:r>
          </a:p>
        </p:txBody>
      </p:sp>
      <p:sp>
        <p:nvSpPr>
          <p:cNvPr id="14" name="Oval 13"/>
          <p:cNvSpPr/>
          <p:nvPr/>
        </p:nvSpPr>
        <p:spPr>
          <a:xfrm>
            <a:off x="371856" y="2189681"/>
            <a:ext cx="3675888" cy="36758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Block Arc 14"/>
          <p:cNvSpPr/>
          <p:nvPr/>
        </p:nvSpPr>
        <p:spPr>
          <a:xfrm>
            <a:off x="609600" y="2427425"/>
            <a:ext cx="3200400" cy="3200400"/>
          </a:xfrm>
          <a:prstGeom prst="blockArc">
            <a:avLst>
              <a:gd name="adj1" fmla="val 13918015"/>
              <a:gd name="adj2" fmla="val 18471134"/>
              <a:gd name="adj3" fmla="val 19213"/>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cxnSp>
        <p:nvCxnSpPr>
          <p:cNvPr id="16" name="Straight Connector 15"/>
          <p:cNvCxnSpPr/>
          <p:nvPr/>
        </p:nvCxnSpPr>
        <p:spPr>
          <a:xfrm flipH="1" flipV="1">
            <a:off x="609600" y="1905000"/>
            <a:ext cx="990600" cy="1366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819400" y="1905000"/>
            <a:ext cx="990600" cy="1366112"/>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87808" y="1688068"/>
            <a:ext cx="533400" cy="369332"/>
          </a:xfrm>
          <a:prstGeom prst="rect">
            <a:avLst/>
          </a:prstGeom>
          <a:solidFill>
            <a:schemeClr val="bg1"/>
          </a:solidFill>
        </p:spPr>
        <p:txBody>
          <a:bodyPr wrap="square" rtlCol="0">
            <a:spAutoFit/>
          </a:bodyPr>
          <a:lstStyle/>
          <a:p>
            <a:pPr algn="ctr"/>
            <a:r>
              <a:rPr lang="el-GR" dirty="0">
                <a:solidFill>
                  <a:schemeClr val="accent1"/>
                </a:solidFill>
              </a:rPr>
              <a:t>Θ</a:t>
            </a:r>
            <a:endParaRPr lang="en-US" dirty="0">
              <a:solidFill>
                <a:schemeClr val="accent1"/>
              </a:solidFill>
            </a:endParaRPr>
          </a:p>
        </p:txBody>
      </p:sp>
      <p:cxnSp>
        <p:nvCxnSpPr>
          <p:cNvPr id="19" name="Straight Arrow Connector 18"/>
          <p:cNvCxnSpPr/>
          <p:nvPr/>
        </p:nvCxnSpPr>
        <p:spPr>
          <a:xfrm flipH="1" flipV="1">
            <a:off x="1981200" y="3091934"/>
            <a:ext cx="228600" cy="958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231108" y="2427425"/>
            <a:ext cx="23400" cy="1622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1571640" y="3386435"/>
                <a:ext cx="7470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R</m:t>
                          </m:r>
                        </m:e>
                        <m:sub>
                          <m:r>
                            <m:rPr>
                              <m:sty m:val="p"/>
                            </m:rPr>
                            <a:rPr lang="en-US" b="0" i="0" dirty="0" smtClean="0">
                              <a:solidFill>
                                <a:schemeClr val="accent1"/>
                              </a:solidFill>
                              <a:latin typeface="Cambria Math"/>
                            </a:rPr>
                            <m:t>i</m:t>
                          </m:r>
                        </m:sub>
                      </m:sSub>
                    </m:oMath>
                  </m:oMathPara>
                </a14:m>
                <a:endParaRPr lang="en-US" dirty="0">
                  <a:solidFill>
                    <a:schemeClr val="accent1"/>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1571640" y="3386435"/>
                <a:ext cx="747016" cy="369332"/>
              </a:xfrm>
              <a:prstGeom prst="rect">
                <a:avLst/>
              </a:prstGeom>
              <a:blipFill rotWithShape="1">
                <a:blip r:embed="rId2"/>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2209800" y="3114488"/>
                <a:ext cx="4998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dirty="0">
                              <a:solidFill>
                                <a:schemeClr val="accent1"/>
                              </a:solidFill>
                              <a:latin typeface="Cambria Math"/>
                            </a:rPr>
                            <m:t>R</m:t>
                          </m:r>
                        </m:e>
                        <m:sub>
                          <m:r>
                            <m:rPr>
                              <m:sty m:val="p"/>
                            </m:rPr>
                            <a:rPr lang="en-US" b="0" i="0" dirty="0" smtClean="0">
                              <a:solidFill>
                                <a:schemeClr val="accent1"/>
                              </a:solidFill>
                              <a:latin typeface="Cambria Math"/>
                            </a:rPr>
                            <m:t>o</m:t>
                          </m:r>
                        </m:sub>
                      </m:sSub>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2209800" y="3114488"/>
                <a:ext cx="499816" cy="369332"/>
              </a:xfrm>
              <a:prstGeom prst="rect">
                <a:avLst/>
              </a:prstGeom>
              <a:blipFill rotWithShape="1">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495800" y="1600200"/>
            <a:ext cx="4419600" cy="4953000"/>
          </a:xfrm>
        </p:spPr>
        <p:txBody>
          <a:bodyPr>
            <a:normAutofit fontScale="77500" lnSpcReduction="20000"/>
          </a:bodyPr>
          <a:lstStyle/>
          <a:p>
            <a:r>
              <a:rPr lang="en-US" dirty="0"/>
              <a:t>The diagram contact area between the stationary brake pad and the rotating disc will be a section of what we had for the collar bearing.</a:t>
            </a:r>
          </a:p>
          <a:p>
            <a:r>
              <a:rPr lang="en-US" dirty="0"/>
              <a:t>This </a:t>
            </a:r>
            <a:r>
              <a:rPr lang="en-US" b="1" dirty="0"/>
              <a:t>decreases the area </a:t>
            </a:r>
            <a:r>
              <a:rPr lang="en-US" dirty="0"/>
              <a:t>exerting the friction force.</a:t>
            </a:r>
          </a:p>
          <a:p>
            <a:r>
              <a:rPr lang="en-US" dirty="0"/>
              <a:t>However, this </a:t>
            </a:r>
            <a:r>
              <a:rPr lang="en-US" b="1" dirty="0"/>
              <a:t>increases the pressure</a:t>
            </a:r>
            <a:r>
              <a:rPr lang="en-US" dirty="0"/>
              <a:t> in the contact area.</a:t>
            </a:r>
          </a:p>
          <a:p>
            <a:r>
              <a:rPr lang="en-US" dirty="0"/>
              <a:t>In the end, these two factors cancel each other out, leading to the same friction force as in the original scenario</a:t>
            </a:r>
          </a:p>
        </p:txBody>
      </p:sp>
    </p:spTree>
    <p:extLst>
      <p:ext uri="{BB962C8B-B14F-4D97-AF65-F5344CB8AC3E}">
        <p14:creationId xmlns:p14="http://schemas.microsoft.com/office/powerpoint/2010/main" val="295074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 Brakes</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mc:AlternateContent xmlns:mc="http://schemas.openxmlformats.org/markup-compatibility/2006" xmlns:a14="http://schemas.microsoft.com/office/drawing/2010/main">
        <mc:Choice Requires="a14">
          <p:sp>
            <p:nvSpPr>
              <p:cNvPr id="5" name="Content Placeholder 10"/>
              <p:cNvSpPr txBox="1">
                <a:spLocks/>
              </p:cNvSpPr>
              <p:nvPr/>
            </p:nvSpPr>
            <p:spPr>
              <a:xfrm>
                <a:off x="4267200" y="2438400"/>
                <a:ext cx="4765230" cy="99060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M</m:t>
                      </m:r>
                      <m:r>
                        <a:rPr lang="en-US">
                          <a:latin typeface="Cambria Math"/>
                        </a:rPr>
                        <m:t>=</m:t>
                      </m:r>
                      <m:f>
                        <m:fPr>
                          <m:ctrlPr>
                            <a:rPr lang="en-US" i="1">
                              <a:latin typeface="Cambria Math" panose="02040503050406030204" pitchFamily="18" charset="0"/>
                            </a:rPr>
                          </m:ctrlPr>
                        </m:fPr>
                        <m:num>
                          <m:r>
                            <a:rPr lang="en-US">
                              <a:latin typeface="Cambria Math"/>
                            </a:rPr>
                            <m:t>2</m:t>
                          </m:r>
                        </m:num>
                        <m:den>
                          <m:r>
                            <a:rPr lang="en-US">
                              <a:latin typeface="Cambria Math"/>
                            </a:rPr>
                            <m:t>3</m:t>
                          </m:r>
                        </m:den>
                      </m:f>
                      <m:r>
                        <a:rPr lang="en-US" i="1">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i="1">
                          <a:latin typeface="Cambria Math"/>
                        </a:rPr>
                        <m:t> </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Load</m:t>
                          </m:r>
                        </m:sub>
                      </m:sSub>
                      <m:r>
                        <a:rPr lang="en-US">
                          <a:latin typeface="Cambria Math"/>
                        </a:rPr>
                        <m:t> </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3</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3</m:t>
                                  </m:r>
                                </m:sup>
                              </m:sSubSup>
                            </m:num>
                            <m:den>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2</m:t>
                                  </m:r>
                                </m:sup>
                              </m:sSubSup>
                            </m:den>
                          </m:f>
                        </m:e>
                      </m:d>
                    </m:oMath>
                  </m:oMathPara>
                </a14:m>
                <a:endParaRPr lang="en-US" dirty="0"/>
              </a:p>
              <a:p>
                <a:pPr marL="0" indent="0">
                  <a:buFont typeface="Arial" panose="020B0604020202020204" pitchFamily="34" charset="0"/>
                  <a:buNone/>
                </a:pPr>
                <a:endParaRPr lang="en-US" dirty="0"/>
              </a:p>
            </p:txBody>
          </p:sp>
        </mc:Choice>
        <mc:Fallback xmlns="">
          <p:sp>
            <p:nvSpPr>
              <p:cNvPr id="5" name="Content Placeholder 10"/>
              <p:cNvSpPr txBox="1">
                <a:spLocks noRot="1" noChangeAspect="1" noMove="1" noResize="1" noEditPoints="1" noAdjustHandles="1" noChangeArrowheads="1" noChangeShapeType="1" noTextEdit="1"/>
              </p:cNvSpPr>
              <p:nvPr/>
            </p:nvSpPr>
            <p:spPr>
              <a:xfrm>
                <a:off x="4267200" y="2438400"/>
                <a:ext cx="4765230" cy="990600"/>
              </a:xfrm>
              <a:prstGeom prst="rect">
                <a:avLst/>
              </a:prstGeom>
              <a:blipFill rotWithShape="1">
                <a:blip r:embed="rId2"/>
                <a:stretch>
                  <a:fillRect/>
                </a:stretch>
              </a:blipFill>
            </p:spPr>
            <p:txBody>
              <a:bodyPr/>
              <a:lstStyle/>
              <a:p>
                <a:r>
                  <a:rPr lang="en-US">
                    <a:noFill/>
                  </a:rPr>
                  <a:t> </a:t>
                </a:r>
              </a:p>
            </p:txBody>
          </p:sp>
        </mc:Fallback>
      </mc:AlternateContent>
      <p:sp>
        <p:nvSpPr>
          <p:cNvPr id="6" name="Oval 5"/>
          <p:cNvSpPr/>
          <p:nvPr/>
        </p:nvSpPr>
        <p:spPr>
          <a:xfrm>
            <a:off x="371856" y="2189681"/>
            <a:ext cx="3675888" cy="3675888"/>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Block Arc 6"/>
          <p:cNvSpPr/>
          <p:nvPr/>
        </p:nvSpPr>
        <p:spPr>
          <a:xfrm>
            <a:off x="609600" y="2427425"/>
            <a:ext cx="3200400" cy="3200400"/>
          </a:xfrm>
          <a:prstGeom prst="blockArc">
            <a:avLst>
              <a:gd name="adj1" fmla="val 13918015"/>
              <a:gd name="adj2" fmla="val 18471134"/>
              <a:gd name="adj3" fmla="val 19213"/>
            </a:avLst>
          </a:prstGeom>
          <a:solidFill>
            <a:schemeClr val="bg1">
              <a:lumMod val="6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cxnSp>
        <p:nvCxnSpPr>
          <p:cNvPr id="8" name="Straight Connector 7"/>
          <p:cNvCxnSpPr/>
          <p:nvPr/>
        </p:nvCxnSpPr>
        <p:spPr>
          <a:xfrm flipH="1" flipV="1">
            <a:off x="609600" y="1905000"/>
            <a:ext cx="990600" cy="1366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819400" y="1905000"/>
            <a:ext cx="990600" cy="13661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Arc 9"/>
          <p:cNvSpPr/>
          <p:nvPr/>
        </p:nvSpPr>
        <p:spPr>
          <a:xfrm>
            <a:off x="-42672" y="1861412"/>
            <a:ext cx="4504944" cy="4332426"/>
          </a:xfrm>
          <a:prstGeom prst="arc">
            <a:avLst>
              <a:gd name="adj1" fmla="val 14026781"/>
              <a:gd name="adj2" fmla="val 1846546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1987808" y="1688068"/>
            <a:ext cx="533400" cy="369332"/>
          </a:xfrm>
          <a:prstGeom prst="rect">
            <a:avLst/>
          </a:prstGeom>
          <a:solidFill>
            <a:schemeClr val="bg1"/>
          </a:solidFill>
        </p:spPr>
        <p:txBody>
          <a:bodyPr wrap="square" rtlCol="0">
            <a:spAutoFit/>
          </a:bodyPr>
          <a:lstStyle/>
          <a:p>
            <a:pPr algn="ctr"/>
            <a:r>
              <a:rPr lang="el-GR" dirty="0">
                <a:solidFill>
                  <a:schemeClr val="accent1"/>
                </a:solidFill>
              </a:rPr>
              <a:t>Θ</a:t>
            </a:r>
            <a:endParaRPr lang="en-US" dirty="0">
              <a:solidFill>
                <a:schemeClr val="accent1"/>
              </a:solidFill>
            </a:endParaRPr>
          </a:p>
        </p:txBody>
      </p:sp>
      <p:cxnSp>
        <p:nvCxnSpPr>
          <p:cNvPr id="12" name="Straight Arrow Connector 11"/>
          <p:cNvCxnSpPr/>
          <p:nvPr/>
        </p:nvCxnSpPr>
        <p:spPr>
          <a:xfrm flipH="1" flipV="1">
            <a:off x="1981200" y="3091934"/>
            <a:ext cx="228600" cy="958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231108" y="2427425"/>
            <a:ext cx="23400" cy="16228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1571640" y="3386435"/>
                <a:ext cx="7470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R</m:t>
                          </m:r>
                        </m:e>
                        <m:sub>
                          <m:r>
                            <m:rPr>
                              <m:sty m:val="p"/>
                            </m:rPr>
                            <a:rPr lang="en-US" b="0" i="0" dirty="0" smtClean="0">
                              <a:solidFill>
                                <a:schemeClr val="accent1"/>
                              </a:solidFill>
                              <a:latin typeface="Cambria Math"/>
                            </a:rPr>
                            <m:t>i</m:t>
                          </m:r>
                        </m:sub>
                      </m:sSub>
                    </m:oMath>
                  </m:oMathPara>
                </a14:m>
                <a:endParaRPr lang="en-US" dirty="0">
                  <a:solidFill>
                    <a:schemeClr val="accent1"/>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1571640" y="3386435"/>
                <a:ext cx="747016" cy="369332"/>
              </a:xfrm>
              <a:prstGeom prst="rect">
                <a:avLst/>
              </a:prstGeom>
              <a:blipFill rotWithShape="1">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2209800" y="3114488"/>
                <a:ext cx="4998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dirty="0">
                              <a:solidFill>
                                <a:schemeClr val="accent1"/>
                              </a:solidFill>
                              <a:latin typeface="Cambria Math"/>
                            </a:rPr>
                            <m:t>R</m:t>
                          </m:r>
                        </m:e>
                        <m:sub>
                          <m:r>
                            <m:rPr>
                              <m:sty m:val="p"/>
                            </m:rPr>
                            <a:rPr lang="en-US" b="0" i="0" dirty="0" smtClean="0">
                              <a:solidFill>
                                <a:schemeClr val="accent1"/>
                              </a:solidFill>
                              <a:latin typeface="Cambria Math"/>
                            </a:rPr>
                            <m:t>o</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2209800" y="3114488"/>
                <a:ext cx="499816"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10"/>
              <p:cNvSpPr txBox="1">
                <a:spLocks/>
              </p:cNvSpPr>
              <p:nvPr/>
            </p:nvSpPr>
            <p:spPr>
              <a:xfrm>
                <a:off x="4267200" y="4343400"/>
                <a:ext cx="4765230" cy="990600"/>
              </a:xfrm>
              <a:prstGeom prst="rect">
                <a:avLst/>
              </a:prstGeom>
            </p:spPr>
            <p:txBody>
              <a:bodyPr>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mtClean="0">
                          <a:latin typeface="Cambria Math"/>
                        </a:rPr>
                        <m:t>M</m:t>
                      </m:r>
                      <m:r>
                        <a:rPr lang="en-US" smtClean="0">
                          <a:latin typeface="Cambria Math"/>
                        </a:rPr>
                        <m:t>=</m:t>
                      </m:r>
                      <m:f>
                        <m:fPr>
                          <m:ctrlPr>
                            <a:rPr lang="en-US" i="1">
                              <a:latin typeface="Cambria Math" panose="02040503050406030204" pitchFamily="18" charset="0"/>
                            </a:rPr>
                          </m:ctrlPr>
                        </m:fPr>
                        <m:num>
                          <m:r>
                            <a:rPr lang="en-US" b="0" i="0" smtClean="0">
                              <a:latin typeface="Cambria Math"/>
                            </a:rPr>
                            <m:t>4</m:t>
                          </m:r>
                        </m:num>
                        <m:den>
                          <m:r>
                            <a:rPr lang="en-US">
                              <a:latin typeface="Cambria Math"/>
                            </a:rPr>
                            <m:t>3</m:t>
                          </m:r>
                        </m:den>
                      </m:f>
                      <m:r>
                        <a:rPr lang="en-US" i="1">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i="1">
                          <a:latin typeface="Cambria Math"/>
                        </a:rPr>
                        <m:t> </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Load</m:t>
                          </m:r>
                        </m:sub>
                      </m:sSub>
                      <m:r>
                        <a:rPr lang="en-US">
                          <a:latin typeface="Cambria Math"/>
                        </a:rPr>
                        <m:t> </m:t>
                      </m:r>
                      <m:d>
                        <m:dPr>
                          <m:ctrlPr>
                            <a:rPr lang="en-US" i="1">
                              <a:latin typeface="Cambria Math" panose="02040503050406030204" pitchFamily="18" charset="0"/>
                            </a:rPr>
                          </m:ctrlPr>
                        </m:dPr>
                        <m:e>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3</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3</m:t>
                                  </m:r>
                                </m:sup>
                              </m:sSubSup>
                            </m:num>
                            <m:den>
                              <m:sSubSup>
                                <m:sSubSupPr>
                                  <m:ctrlPr>
                                    <a:rPr lang="en-US" i="1">
                                      <a:latin typeface="Cambria Math" panose="02040503050406030204" pitchFamily="18" charset="0"/>
                                      <a:ea typeface="Cambria Math"/>
                                    </a:rPr>
                                  </m:ctrlPr>
                                </m:sSubSupPr>
                                <m:e>
                                  <m:r>
                                    <a:rPr lang="en-US" i="1">
                                      <a:latin typeface="Cambria Math"/>
                                    </a:rPr>
                                    <m:t>𝑅</m:t>
                                  </m:r>
                                </m:e>
                                <m:sub>
                                  <m:r>
                                    <a:rPr lang="en-US" i="1">
                                      <a:latin typeface="Cambria Math"/>
                                    </a:rPr>
                                    <m:t>𝑜</m:t>
                                  </m:r>
                                </m:sub>
                                <m:sup>
                                  <m:r>
                                    <a:rPr lang="en-US" i="1">
                                      <a:latin typeface="Cambria Math"/>
                                    </a:rPr>
                                    <m:t>2</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𝑅</m:t>
                                  </m:r>
                                </m:e>
                                <m:sub>
                                  <m:r>
                                    <a:rPr lang="en-US" i="1">
                                      <a:latin typeface="Cambria Math"/>
                                    </a:rPr>
                                    <m:t>𝑖</m:t>
                                  </m:r>
                                </m:sub>
                                <m:sup>
                                  <m:r>
                                    <a:rPr lang="en-US" i="1">
                                      <a:latin typeface="Cambria Math"/>
                                    </a:rPr>
                                    <m:t>2</m:t>
                                  </m:r>
                                </m:sup>
                              </m:sSubSup>
                            </m:den>
                          </m:f>
                        </m:e>
                      </m:d>
                    </m:oMath>
                  </m:oMathPara>
                </a14:m>
                <a:endParaRPr lang="en-US" dirty="0"/>
              </a:p>
              <a:p>
                <a:pPr marL="0" indent="0">
                  <a:buFont typeface="Arial" panose="020B0604020202020204" pitchFamily="34" charset="0"/>
                  <a:buNone/>
                </a:pPr>
                <a:endParaRPr lang="en-US" dirty="0"/>
              </a:p>
            </p:txBody>
          </p:sp>
        </mc:Choice>
        <mc:Fallback xmlns="">
          <p:sp>
            <p:nvSpPr>
              <p:cNvPr id="16" name="Content Placeholder 10"/>
              <p:cNvSpPr txBox="1">
                <a:spLocks noRot="1" noChangeAspect="1" noMove="1" noResize="1" noEditPoints="1" noAdjustHandles="1" noChangeArrowheads="1" noChangeShapeType="1" noTextEdit="1"/>
              </p:cNvSpPr>
              <p:nvPr/>
            </p:nvSpPr>
            <p:spPr>
              <a:xfrm>
                <a:off x="4267200" y="4343400"/>
                <a:ext cx="4765230" cy="990600"/>
              </a:xfrm>
              <a:prstGeom prst="rect">
                <a:avLst/>
              </a:prstGeom>
              <a:blipFill rotWithShape="1">
                <a:blip r:embed="rId5"/>
                <a:stretch>
                  <a:fillRect/>
                </a:stretch>
              </a:blipFill>
            </p:spPr>
            <p:txBody>
              <a:bodyPr/>
              <a:lstStyle/>
              <a:p>
                <a:r>
                  <a:rPr lang="en-US">
                    <a:noFill/>
                  </a:rPr>
                  <a:t> </a:t>
                </a:r>
              </a:p>
            </p:txBody>
          </p:sp>
        </mc:Fallback>
      </mc:AlternateContent>
      <p:sp>
        <p:nvSpPr>
          <p:cNvPr id="17" name="TextBox 16"/>
          <p:cNvSpPr txBox="1"/>
          <p:nvPr/>
        </p:nvSpPr>
        <p:spPr>
          <a:xfrm>
            <a:off x="5334000" y="1905000"/>
            <a:ext cx="2819400" cy="369332"/>
          </a:xfrm>
          <a:prstGeom prst="rect">
            <a:avLst/>
          </a:prstGeom>
          <a:noFill/>
        </p:spPr>
        <p:txBody>
          <a:bodyPr wrap="square" rtlCol="0">
            <a:spAutoFit/>
          </a:bodyPr>
          <a:lstStyle/>
          <a:p>
            <a:pPr algn="ctr"/>
            <a:r>
              <a:rPr lang="en-US" dirty="0"/>
              <a:t>Single Brake Pad</a:t>
            </a:r>
          </a:p>
        </p:txBody>
      </p:sp>
      <p:sp>
        <p:nvSpPr>
          <p:cNvPr id="18" name="TextBox 17"/>
          <p:cNvSpPr txBox="1"/>
          <p:nvPr/>
        </p:nvSpPr>
        <p:spPr>
          <a:xfrm>
            <a:off x="5334000" y="3974068"/>
            <a:ext cx="2819400" cy="369332"/>
          </a:xfrm>
          <a:prstGeom prst="rect">
            <a:avLst/>
          </a:prstGeom>
          <a:noFill/>
        </p:spPr>
        <p:txBody>
          <a:bodyPr wrap="square" rtlCol="0">
            <a:spAutoFit/>
          </a:bodyPr>
          <a:lstStyle/>
          <a:p>
            <a:pPr algn="ctr"/>
            <a:r>
              <a:rPr lang="en-US" dirty="0"/>
              <a:t>Brake Pad on Each Side</a:t>
            </a:r>
          </a:p>
        </p:txBody>
      </p:sp>
    </p:spTree>
    <p:extLst>
      <p:ext uri="{BB962C8B-B14F-4D97-AF65-F5344CB8AC3E}">
        <p14:creationId xmlns:p14="http://schemas.microsoft.com/office/powerpoint/2010/main" val="2520769866"/>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1333</TotalTime>
  <Words>450</Words>
  <Application>Microsoft Office PowerPoint</Application>
  <PresentationFormat>On-screen Show (4:3)</PresentationFormat>
  <Paragraphs>73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Disc Friction</vt:lpstr>
      <vt:lpstr>Disc Friction</vt:lpstr>
      <vt:lpstr>Thrust Bearing</vt:lpstr>
      <vt:lpstr>Disc Friction</vt:lpstr>
      <vt:lpstr>Disc Friction</vt:lpstr>
      <vt:lpstr>Disc Friction</vt:lpstr>
      <vt:lpstr>Disc Brakes</vt:lpstr>
      <vt:lpstr>Disc Brakes</vt:lpstr>
      <vt:lpstr>Disc Brakes</vt:lpstr>
      <vt:lpstr>Thanks for Watching</vt:lpstr>
      <vt:lpstr>Disc Friction Worked Example</vt:lpstr>
      <vt:lpstr>Disc Brake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cp:revision>
  <dcterms:created xsi:type="dcterms:W3CDTF">2020-08-21T15:23:22Z</dcterms:created>
  <dcterms:modified xsi:type="dcterms:W3CDTF">2020-12-28T19:06:54Z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