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2"/>
  </p:notesMasterIdLst>
  <p:sldIdLst>
    <p:sldId id="256" r:id="rId5"/>
    <p:sldId id="262" r:id="rId6"/>
    <p:sldId id="263" r:id="rId7"/>
    <p:sldId id="288" r:id="rId8"/>
    <p:sldId id="264" r:id="rId9"/>
    <p:sldId id="265" r:id="rId10"/>
    <p:sldId id="266" r:id="rId11"/>
    <p:sldId id="269" r:id="rId12"/>
    <p:sldId id="270" r:id="rId13"/>
    <p:sldId id="271" r:id="rId14"/>
    <p:sldId id="273" r:id="rId15"/>
    <p:sldId id="274" r:id="rId16"/>
    <p:sldId id="275" r:id="rId17"/>
    <p:sldId id="287" r:id="rId18"/>
    <p:sldId id="267" r:id="rId19"/>
    <p:sldId id="272" r:id="rId20"/>
    <p:sldId id="276"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7FABA9A-F7A5-49AA-8BD2-3B08D1D0525F}" v="784" dt="2020-12-04T18:17:37.12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488" autoAdjust="0"/>
    <p:restoredTop sz="54101" autoAdjust="0"/>
  </p:normalViewPr>
  <p:slideViewPr>
    <p:cSldViewPr>
      <p:cViewPr varScale="1">
        <p:scale>
          <a:sx n="90" d="100"/>
          <a:sy n="90" d="100"/>
        </p:scale>
        <p:origin x="1218" y="7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A6B10E8D-745C-4FBF-B6DE-E1DF8B2741B8}"/>
    <pc:docChg chg="undo custSel addSld delSld modSld">
      <pc:chgData name="Moore, Jacob Preston" userId="fdd3fd0f-c483-48c9-988d-7deb216763fd" providerId="ADAL" clId="{A6B10E8D-745C-4FBF-B6DE-E1DF8B2741B8}" dt="2020-12-03T18:41:44.853" v="1756"/>
      <pc:docMkLst>
        <pc:docMk/>
      </pc:docMkLst>
      <pc:sldChg chg="modSp">
        <pc:chgData name="Moore, Jacob Preston" userId="fdd3fd0f-c483-48c9-988d-7deb216763fd" providerId="ADAL" clId="{A6B10E8D-745C-4FBF-B6DE-E1DF8B2741B8}" dt="2020-12-03T16:32:54.997" v="16" actId="20577"/>
        <pc:sldMkLst>
          <pc:docMk/>
          <pc:sldMk cId="3080430471" sldId="256"/>
        </pc:sldMkLst>
        <pc:spChg chg="mod">
          <ac:chgData name="Moore, Jacob Preston" userId="fdd3fd0f-c483-48c9-988d-7deb216763fd" providerId="ADAL" clId="{A6B10E8D-745C-4FBF-B6DE-E1DF8B2741B8}" dt="2020-12-03T16:32:54.997" v="16" actId="20577"/>
          <ac:spMkLst>
            <pc:docMk/>
            <pc:sldMk cId="3080430471" sldId="256"/>
            <ac:spMk id="2" creationId="{00000000-0000-0000-0000-000000000000}"/>
          </ac:spMkLst>
        </pc:spChg>
      </pc:sldChg>
      <pc:sldChg chg="addSp delSp modSp add modAnim">
        <pc:chgData name="Moore, Jacob Preston" userId="fdd3fd0f-c483-48c9-988d-7deb216763fd" providerId="ADAL" clId="{A6B10E8D-745C-4FBF-B6DE-E1DF8B2741B8}" dt="2020-12-03T18:22:07.556" v="1420"/>
        <pc:sldMkLst>
          <pc:docMk/>
          <pc:sldMk cId="186114734" sldId="262"/>
        </pc:sldMkLst>
        <pc:spChg chg="mod">
          <ac:chgData name="Moore, Jacob Preston" userId="fdd3fd0f-c483-48c9-988d-7deb216763fd" providerId="ADAL" clId="{A6B10E8D-745C-4FBF-B6DE-E1DF8B2741B8}" dt="2020-12-03T16:58:52.823" v="544" actId="27636"/>
          <ac:spMkLst>
            <pc:docMk/>
            <pc:sldMk cId="186114734" sldId="262"/>
            <ac:spMk id="3" creationId="{00000000-0000-0000-0000-000000000000}"/>
          </ac:spMkLst>
        </pc:spChg>
        <pc:spChg chg="add mod">
          <ac:chgData name="Moore, Jacob Preston" userId="fdd3fd0f-c483-48c9-988d-7deb216763fd" providerId="ADAL" clId="{A6B10E8D-745C-4FBF-B6DE-E1DF8B2741B8}" dt="2020-12-03T16:59:48.365" v="551" actId="1076"/>
          <ac:spMkLst>
            <pc:docMk/>
            <pc:sldMk cId="186114734" sldId="262"/>
            <ac:spMk id="4" creationId="{6C5197CF-6335-478D-A891-67A777571F37}"/>
          </ac:spMkLst>
        </pc:spChg>
        <pc:spChg chg="add mod">
          <ac:chgData name="Moore, Jacob Preston" userId="fdd3fd0f-c483-48c9-988d-7deb216763fd" providerId="ADAL" clId="{A6B10E8D-745C-4FBF-B6DE-E1DF8B2741B8}" dt="2020-12-03T16:59:57.823" v="554" actId="1076"/>
          <ac:spMkLst>
            <pc:docMk/>
            <pc:sldMk cId="186114734" sldId="262"/>
            <ac:spMk id="8" creationId="{4F95AF9A-2912-4880-B200-2B7AF485ED7F}"/>
          </ac:spMkLst>
        </pc:spChg>
        <pc:picChg chg="add mod">
          <ac:chgData name="Moore, Jacob Preston" userId="fdd3fd0f-c483-48c9-988d-7deb216763fd" providerId="ADAL" clId="{A6B10E8D-745C-4FBF-B6DE-E1DF8B2741B8}" dt="2020-12-03T16:59:52.662" v="553" actId="1076"/>
          <ac:picMkLst>
            <pc:docMk/>
            <pc:sldMk cId="186114734" sldId="262"/>
            <ac:picMk id="1026" creationId="{BBFECE30-D344-4F75-ACFF-EB433ED55C9F}"/>
          </ac:picMkLst>
        </pc:picChg>
        <pc:picChg chg="del mod">
          <ac:chgData name="Moore, Jacob Preston" userId="fdd3fd0f-c483-48c9-988d-7deb216763fd" providerId="ADAL" clId="{A6B10E8D-745C-4FBF-B6DE-E1DF8B2741B8}" dt="2020-12-03T16:37:57.632" v="45" actId="478"/>
          <ac:picMkLst>
            <pc:docMk/>
            <pc:sldMk cId="186114734" sldId="262"/>
            <ac:picMk id="2050" creationId="{00000000-0000-0000-0000-000000000000}"/>
          </ac:picMkLst>
        </pc:picChg>
        <pc:picChg chg="mod">
          <ac:chgData name="Moore, Jacob Preston" userId="fdd3fd0f-c483-48c9-988d-7deb216763fd" providerId="ADAL" clId="{A6B10E8D-745C-4FBF-B6DE-E1DF8B2741B8}" dt="2020-12-03T16:59:50.514" v="552" actId="1076"/>
          <ac:picMkLst>
            <pc:docMk/>
            <pc:sldMk cId="186114734" sldId="262"/>
            <ac:picMk id="2052" creationId="{00000000-0000-0000-0000-000000000000}"/>
          </ac:picMkLst>
        </pc:picChg>
      </pc:sldChg>
      <pc:sldChg chg="modSp add modAnim">
        <pc:chgData name="Moore, Jacob Preston" userId="fdd3fd0f-c483-48c9-988d-7deb216763fd" providerId="ADAL" clId="{A6B10E8D-745C-4FBF-B6DE-E1DF8B2741B8}" dt="2020-12-03T17:01:17.616" v="560" actId="20577"/>
        <pc:sldMkLst>
          <pc:docMk/>
          <pc:sldMk cId="760971351" sldId="263"/>
        </pc:sldMkLst>
        <pc:spChg chg="mod">
          <ac:chgData name="Moore, Jacob Preston" userId="fdd3fd0f-c483-48c9-988d-7deb216763fd" providerId="ADAL" clId="{A6B10E8D-745C-4FBF-B6DE-E1DF8B2741B8}" dt="2020-12-03T17:01:17.616" v="560" actId="20577"/>
          <ac:spMkLst>
            <pc:docMk/>
            <pc:sldMk cId="760971351" sldId="263"/>
            <ac:spMk id="3" creationId="{00000000-0000-0000-0000-000000000000}"/>
          </ac:spMkLst>
        </pc:spChg>
      </pc:sldChg>
      <pc:sldChg chg="addSp delSp modSp add modAnim">
        <pc:chgData name="Moore, Jacob Preston" userId="fdd3fd0f-c483-48c9-988d-7deb216763fd" providerId="ADAL" clId="{A6B10E8D-745C-4FBF-B6DE-E1DF8B2741B8}" dt="2020-12-03T18:36:29.261" v="1692"/>
        <pc:sldMkLst>
          <pc:docMk/>
          <pc:sldMk cId="3885801836" sldId="264"/>
        </pc:sldMkLst>
        <pc:spChg chg="mod">
          <ac:chgData name="Moore, Jacob Preston" userId="fdd3fd0f-c483-48c9-988d-7deb216763fd" providerId="ADAL" clId="{A6B10E8D-745C-4FBF-B6DE-E1DF8B2741B8}" dt="2020-12-03T16:49:52.703" v="424" actId="313"/>
          <ac:spMkLst>
            <pc:docMk/>
            <pc:sldMk cId="3885801836" sldId="264"/>
            <ac:spMk id="2" creationId="{00000000-0000-0000-0000-000000000000}"/>
          </ac:spMkLst>
        </pc:spChg>
        <pc:spChg chg="mod">
          <ac:chgData name="Moore, Jacob Preston" userId="fdd3fd0f-c483-48c9-988d-7deb216763fd" providerId="ADAL" clId="{A6B10E8D-745C-4FBF-B6DE-E1DF8B2741B8}" dt="2020-12-03T16:50:03.152" v="425" actId="33524"/>
          <ac:spMkLst>
            <pc:docMk/>
            <pc:sldMk cId="3885801836" sldId="264"/>
            <ac:spMk id="3" creationId="{00000000-0000-0000-0000-000000000000}"/>
          </ac:spMkLst>
        </pc:spChg>
        <pc:spChg chg="mod">
          <ac:chgData name="Moore, Jacob Preston" userId="fdd3fd0f-c483-48c9-988d-7deb216763fd" providerId="ADAL" clId="{A6B10E8D-745C-4FBF-B6DE-E1DF8B2741B8}" dt="2020-12-03T16:49:29.152" v="411" actId="1076"/>
          <ac:spMkLst>
            <pc:docMk/>
            <pc:sldMk cId="3885801836" sldId="264"/>
            <ac:spMk id="4" creationId="{00000000-0000-0000-0000-000000000000}"/>
          </ac:spMkLst>
        </pc:spChg>
        <pc:spChg chg="mod">
          <ac:chgData name="Moore, Jacob Preston" userId="fdd3fd0f-c483-48c9-988d-7deb216763fd" providerId="ADAL" clId="{A6B10E8D-745C-4FBF-B6DE-E1DF8B2741B8}" dt="2020-12-03T16:49:29.152" v="411" actId="1076"/>
          <ac:spMkLst>
            <pc:docMk/>
            <pc:sldMk cId="3885801836" sldId="264"/>
            <ac:spMk id="7" creationId="{00000000-0000-0000-0000-000000000000}"/>
          </ac:spMkLst>
        </pc:spChg>
        <pc:spChg chg="add mod">
          <ac:chgData name="Moore, Jacob Preston" userId="fdd3fd0f-c483-48c9-988d-7deb216763fd" providerId="ADAL" clId="{A6B10E8D-745C-4FBF-B6DE-E1DF8B2741B8}" dt="2020-12-03T16:52:00.325" v="440" actId="1076"/>
          <ac:spMkLst>
            <pc:docMk/>
            <pc:sldMk cId="3885801836" sldId="264"/>
            <ac:spMk id="11" creationId="{136220C0-498A-4B45-881C-6FF24D1C238A}"/>
          </ac:spMkLst>
        </pc:spChg>
        <pc:spChg chg="add mod">
          <ac:chgData name="Moore, Jacob Preston" userId="fdd3fd0f-c483-48c9-988d-7deb216763fd" providerId="ADAL" clId="{A6B10E8D-745C-4FBF-B6DE-E1DF8B2741B8}" dt="2020-12-03T16:56:15.591" v="469" actId="1076"/>
          <ac:spMkLst>
            <pc:docMk/>
            <pc:sldMk cId="3885801836" sldId="264"/>
            <ac:spMk id="13" creationId="{0B89FBC2-6754-4ED3-B801-49B5A2AB929A}"/>
          </ac:spMkLst>
        </pc:spChg>
        <pc:picChg chg="add mod">
          <ac:chgData name="Moore, Jacob Preston" userId="fdd3fd0f-c483-48c9-988d-7deb216763fd" providerId="ADAL" clId="{A6B10E8D-745C-4FBF-B6DE-E1DF8B2741B8}" dt="2020-12-03T16:49:21.316" v="409" actId="14100"/>
          <ac:picMkLst>
            <pc:docMk/>
            <pc:sldMk cId="3885801836" sldId="264"/>
            <ac:picMk id="8" creationId="{50F56189-081F-4B92-A3B8-8F8301AA1585}"/>
          </ac:picMkLst>
        </pc:picChg>
        <pc:picChg chg="add mod">
          <ac:chgData name="Moore, Jacob Preston" userId="fdd3fd0f-c483-48c9-988d-7deb216763fd" providerId="ADAL" clId="{A6B10E8D-745C-4FBF-B6DE-E1DF8B2741B8}" dt="2020-12-03T16:55:36.845" v="445" actId="1076"/>
          <ac:picMkLst>
            <pc:docMk/>
            <pc:sldMk cId="3885801836" sldId="264"/>
            <ac:picMk id="9" creationId="{50AE4D9A-902A-4079-9868-47DA31A47ADD}"/>
          </ac:picMkLst>
        </pc:picChg>
        <pc:picChg chg="del">
          <ac:chgData name="Moore, Jacob Preston" userId="fdd3fd0f-c483-48c9-988d-7deb216763fd" providerId="ADAL" clId="{A6B10E8D-745C-4FBF-B6DE-E1DF8B2741B8}" dt="2020-12-03T16:49:08.768" v="403" actId="478"/>
          <ac:picMkLst>
            <pc:docMk/>
            <pc:sldMk cId="3885801836" sldId="264"/>
            <ac:picMk id="2050" creationId="{00000000-0000-0000-0000-000000000000}"/>
          </ac:picMkLst>
        </pc:picChg>
        <pc:picChg chg="del">
          <ac:chgData name="Moore, Jacob Preston" userId="fdd3fd0f-c483-48c9-988d-7deb216763fd" providerId="ADAL" clId="{A6B10E8D-745C-4FBF-B6DE-E1DF8B2741B8}" dt="2020-12-03T16:49:23.318" v="410" actId="478"/>
          <ac:picMkLst>
            <pc:docMk/>
            <pc:sldMk cId="3885801836" sldId="264"/>
            <ac:picMk id="2052" creationId="{00000000-0000-0000-0000-000000000000}"/>
          </ac:picMkLst>
        </pc:picChg>
      </pc:sldChg>
      <pc:sldChg chg="modSp add">
        <pc:chgData name="Moore, Jacob Preston" userId="fdd3fd0f-c483-48c9-988d-7deb216763fd" providerId="ADAL" clId="{A6B10E8D-745C-4FBF-B6DE-E1DF8B2741B8}" dt="2020-12-03T16:58:25.315" v="542" actId="27636"/>
        <pc:sldMkLst>
          <pc:docMk/>
          <pc:sldMk cId="3473574655" sldId="265"/>
        </pc:sldMkLst>
        <pc:spChg chg="mod">
          <ac:chgData name="Moore, Jacob Preston" userId="fdd3fd0f-c483-48c9-988d-7deb216763fd" providerId="ADAL" clId="{A6B10E8D-745C-4FBF-B6DE-E1DF8B2741B8}" dt="2020-12-03T16:58:25.315" v="542" actId="27636"/>
          <ac:spMkLst>
            <pc:docMk/>
            <pc:sldMk cId="3473574655" sldId="265"/>
            <ac:spMk id="48" creationId="{00000000-0000-0000-0000-000000000000}"/>
          </ac:spMkLst>
        </pc:spChg>
      </pc:sldChg>
      <pc:sldChg chg="add modAnim">
        <pc:chgData name="Moore, Jacob Preston" userId="fdd3fd0f-c483-48c9-988d-7deb216763fd" providerId="ADAL" clId="{A6B10E8D-745C-4FBF-B6DE-E1DF8B2741B8}" dt="2020-12-03T18:41:44.853" v="1756"/>
        <pc:sldMkLst>
          <pc:docMk/>
          <pc:sldMk cId="1840455069" sldId="266"/>
        </pc:sldMkLst>
      </pc:sldChg>
      <pc:sldChg chg="add del">
        <pc:chgData name="Moore, Jacob Preston" userId="fdd3fd0f-c483-48c9-988d-7deb216763fd" providerId="ADAL" clId="{A6B10E8D-745C-4FBF-B6DE-E1DF8B2741B8}" dt="2020-12-03T16:33:49.801" v="28" actId="2696"/>
        <pc:sldMkLst>
          <pc:docMk/>
          <pc:sldMk cId="812967427" sldId="267"/>
        </pc:sldMkLst>
      </pc:sldChg>
      <pc:sldChg chg="del">
        <pc:chgData name="Moore, Jacob Preston" userId="fdd3fd0f-c483-48c9-988d-7deb216763fd" providerId="ADAL" clId="{A6B10E8D-745C-4FBF-B6DE-E1DF8B2741B8}" dt="2020-12-03T16:33:20.536" v="17" actId="2696"/>
        <pc:sldMkLst>
          <pc:docMk/>
          <pc:sldMk cId="1606962106" sldId="267"/>
        </pc:sldMkLst>
      </pc:sldChg>
      <pc:sldChg chg="add">
        <pc:chgData name="Moore, Jacob Preston" userId="fdd3fd0f-c483-48c9-988d-7deb216763fd" providerId="ADAL" clId="{A6B10E8D-745C-4FBF-B6DE-E1DF8B2741B8}" dt="2020-12-03T16:33:55.320" v="30"/>
        <pc:sldMkLst>
          <pc:docMk/>
          <pc:sldMk cId="2356849217" sldId="267"/>
        </pc:sldMkLst>
      </pc:sldChg>
      <pc:sldChg chg="add del">
        <pc:chgData name="Moore, Jacob Preston" userId="fdd3fd0f-c483-48c9-988d-7deb216763fd" providerId="ADAL" clId="{A6B10E8D-745C-4FBF-B6DE-E1DF8B2741B8}" dt="2020-12-03T16:33:49.832" v="29" actId="2696"/>
        <pc:sldMkLst>
          <pc:docMk/>
          <pc:sldMk cId="1271437016" sldId="268"/>
        </pc:sldMkLst>
      </pc:sldChg>
      <pc:sldChg chg="del">
        <pc:chgData name="Moore, Jacob Preston" userId="fdd3fd0f-c483-48c9-988d-7deb216763fd" providerId="ADAL" clId="{A6B10E8D-745C-4FBF-B6DE-E1DF8B2741B8}" dt="2020-12-03T16:33:20.630" v="18" actId="2696"/>
        <pc:sldMkLst>
          <pc:docMk/>
          <pc:sldMk cId="1584706315" sldId="268"/>
        </pc:sldMkLst>
      </pc:sldChg>
      <pc:sldChg chg="add del">
        <pc:chgData name="Moore, Jacob Preston" userId="fdd3fd0f-c483-48c9-988d-7deb216763fd" providerId="ADAL" clId="{A6B10E8D-745C-4FBF-B6DE-E1DF8B2741B8}" dt="2020-12-03T18:21:26.115" v="1417" actId="2696"/>
        <pc:sldMkLst>
          <pc:docMk/>
          <pc:sldMk cId="3025553936" sldId="268"/>
        </pc:sldMkLst>
      </pc:sldChg>
      <pc:sldChg chg="del">
        <pc:chgData name="Moore, Jacob Preston" userId="fdd3fd0f-c483-48c9-988d-7deb216763fd" providerId="ADAL" clId="{A6B10E8D-745C-4FBF-B6DE-E1DF8B2741B8}" dt="2020-12-03T16:33:20.927" v="19" actId="2696"/>
        <pc:sldMkLst>
          <pc:docMk/>
          <pc:sldMk cId="1769370037" sldId="269"/>
        </pc:sldMkLst>
      </pc:sldChg>
      <pc:sldChg chg="addSp delSp modSp add">
        <pc:chgData name="Moore, Jacob Preston" userId="fdd3fd0f-c483-48c9-988d-7deb216763fd" providerId="ADAL" clId="{A6B10E8D-745C-4FBF-B6DE-E1DF8B2741B8}" dt="2020-12-03T18:40:46.380" v="1753" actId="1037"/>
        <pc:sldMkLst>
          <pc:docMk/>
          <pc:sldMk cId="2947479267" sldId="269"/>
        </pc:sldMkLst>
        <pc:spChg chg="mod">
          <ac:chgData name="Moore, Jacob Preston" userId="fdd3fd0f-c483-48c9-988d-7deb216763fd" providerId="ADAL" clId="{A6B10E8D-745C-4FBF-B6DE-E1DF8B2741B8}" dt="2020-12-03T17:08:52.464" v="1112" actId="20577"/>
          <ac:spMkLst>
            <pc:docMk/>
            <pc:sldMk cId="2947479267" sldId="269"/>
            <ac:spMk id="3" creationId="{00000000-0000-0000-0000-000000000000}"/>
          </ac:spMkLst>
        </pc:spChg>
        <pc:spChg chg="mod">
          <ac:chgData name="Moore, Jacob Preston" userId="fdd3fd0f-c483-48c9-988d-7deb216763fd" providerId="ADAL" clId="{A6B10E8D-745C-4FBF-B6DE-E1DF8B2741B8}" dt="2020-12-03T18:40:46.380" v="1753" actId="1037"/>
          <ac:spMkLst>
            <pc:docMk/>
            <pc:sldMk cId="2947479267" sldId="269"/>
            <ac:spMk id="7" creationId="{00000000-0000-0000-0000-000000000000}"/>
          </ac:spMkLst>
        </pc:spChg>
        <pc:spChg chg="mod">
          <ac:chgData name="Moore, Jacob Preston" userId="fdd3fd0f-c483-48c9-988d-7deb216763fd" providerId="ADAL" clId="{A6B10E8D-745C-4FBF-B6DE-E1DF8B2741B8}" dt="2020-12-03T18:40:45.850" v="1752" actId="1037"/>
          <ac:spMkLst>
            <pc:docMk/>
            <pc:sldMk cId="2947479267" sldId="269"/>
            <ac:spMk id="8" creationId="{00000000-0000-0000-0000-000000000000}"/>
          </ac:spMkLst>
        </pc:spChg>
        <pc:spChg chg="mod">
          <ac:chgData name="Moore, Jacob Preston" userId="fdd3fd0f-c483-48c9-988d-7deb216763fd" providerId="ADAL" clId="{A6B10E8D-745C-4FBF-B6DE-E1DF8B2741B8}" dt="2020-12-03T18:40:45.850" v="1752" actId="1037"/>
          <ac:spMkLst>
            <pc:docMk/>
            <pc:sldMk cId="2947479267" sldId="269"/>
            <ac:spMk id="11" creationId="{00000000-0000-0000-0000-000000000000}"/>
          </ac:spMkLst>
        </pc:spChg>
        <pc:spChg chg="mod">
          <ac:chgData name="Moore, Jacob Preston" userId="fdd3fd0f-c483-48c9-988d-7deb216763fd" providerId="ADAL" clId="{A6B10E8D-745C-4FBF-B6DE-E1DF8B2741B8}" dt="2020-12-03T18:40:45.850" v="1752" actId="1037"/>
          <ac:spMkLst>
            <pc:docMk/>
            <pc:sldMk cId="2947479267" sldId="269"/>
            <ac:spMk id="12" creationId="{00000000-0000-0000-0000-000000000000}"/>
          </ac:spMkLst>
        </pc:spChg>
        <pc:spChg chg="mod">
          <ac:chgData name="Moore, Jacob Preston" userId="fdd3fd0f-c483-48c9-988d-7deb216763fd" providerId="ADAL" clId="{A6B10E8D-745C-4FBF-B6DE-E1DF8B2741B8}" dt="2020-12-03T18:40:45.850" v="1752" actId="1037"/>
          <ac:spMkLst>
            <pc:docMk/>
            <pc:sldMk cId="2947479267" sldId="269"/>
            <ac:spMk id="31" creationId="{00000000-0000-0000-0000-000000000000}"/>
          </ac:spMkLst>
        </pc:spChg>
        <pc:spChg chg="mod">
          <ac:chgData name="Moore, Jacob Preston" userId="fdd3fd0f-c483-48c9-988d-7deb216763fd" providerId="ADAL" clId="{A6B10E8D-745C-4FBF-B6DE-E1DF8B2741B8}" dt="2020-12-03T18:40:46.380" v="1753" actId="1037"/>
          <ac:spMkLst>
            <pc:docMk/>
            <pc:sldMk cId="2947479267" sldId="269"/>
            <ac:spMk id="32" creationId="{00000000-0000-0000-0000-000000000000}"/>
          </ac:spMkLst>
        </pc:spChg>
        <pc:picChg chg="add del mod">
          <ac:chgData name="Moore, Jacob Preston" userId="fdd3fd0f-c483-48c9-988d-7deb216763fd" providerId="ADAL" clId="{A6B10E8D-745C-4FBF-B6DE-E1DF8B2741B8}" dt="2020-12-03T18:40:44.357" v="1749"/>
          <ac:picMkLst>
            <pc:docMk/>
            <pc:sldMk cId="2947479267" sldId="269"/>
            <ac:picMk id="3074" creationId="{98E6D0A4-53B9-445A-911E-2665C3E6D468}"/>
          </ac:picMkLst>
        </pc:picChg>
        <pc:cxnChg chg="mod">
          <ac:chgData name="Moore, Jacob Preston" userId="fdd3fd0f-c483-48c9-988d-7deb216763fd" providerId="ADAL" clId="{A6B10E8D-745C-4FBF-B6DE-E1DF8B2741B8}" dt="2020-12-03T18:40:45.850" v="1752" actId="1037"/>
          <ac:cxnSpMkLst>
            <pc:docMk/>
            <pc:sldMk cId="2947479267" sldId="269"/>
            <ac:cxnSpMk id="14"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17"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18"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19"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20"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22"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23"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26"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27" creationId="{00000000-0000-0000-0000-000000000000}"/>
          </ac:cxnSpMkLst>
        </pc:cxnChg>
        <pc:cxnChg chg="mod">
          <ac:chgData name="Moore, Jacob Preston" userId="fdd3fd0f-c483-48c9-988d-7deb216763fd" providerId="ADAL" clId="{A6B10E8D-745C-4FBF-B6DE-E1DF8B2741B8}" dt="2020-12-03T18:40:45.850" v="1752" actId="1037"/>
          <ac:cxnSpMkLst>
            <pc:docMk/>
            <pc:sldMk cId="2947479267" sldId="269"/>
            <ac:cxnSpMk id="30" creationId="{00000000-0000-0000-0000-000000000000}"/>
          </ac:cxnSpMkLst>
        </pc:cxnChg>
      </pc:sldChg>
      <pc:sldChg chg="del">
        <pc:chgData name="Moore, Jacob Preston" userId="fdd3fd0f-c483-48c9-988d-7deb216763fd" providerId="ADAL" clId="{A6B10E8D-745C-4FBF-B6DE-E1DF8B2741B8}" dt="2020-12-03T16:33:21.239" v="20" actId="2696"/>
        <pc:sldMkLst>
          <pc:docMk/>
          <pc:sldMk cId="1846775322" sldId="270"/>
        </pc:sldMkLst>
      </pc:sldChg>
      <pc:sldChg chg="addSp delSp modSp add addAnim delAnim modAnim">
        <pc:chgData name="Moore, Jacob Preston" userId="fdd3fd0f-c483-48c9-988d-7deb216763fd" providerId="ADAL" clId="{A6B10E8D-745C-4FBF-B6DE-E1DF8B2741B8}" dt="2020-12-03T17:25:02.095" v="1408" actId="20577"/>
        <pc:sldMkLst>
          <pc:docMk/>
          <pc:sldMk cId="3962348650" sldId="270"/>
        </pc:sldMkLst>
        <pc:spChg chg="mod">
          <ac:chgData name="Moore, Jacob Preston" userId="fdd3fd0f-c483-48c9-988d-7deb216763fd" providerId="ADAL" clId="{A6B10E8D-745C-4FBF-B6DE-E1DF8B2741B8}" dt="2020-12-03T17:25:02.095" v="1408" actId="20577"/>
          <ac:spMkLst>
            <pc:docMk/>
            <pc:sldMk cId="3962348650" sldId="270"/>
            <ac:spMk id="3" creationId="{00000000-0000-0000-0000-000000000000}"/>
          </ac:spMkLst>
        </pc:spChg>
        <pc:spChg chg="add mod">
          <ac:chgData name="Moore, Jacob Preston" userId="fdd3fd0f-c483-48c9-988d-7deb216763fd" providerId="ADAL" clId="{A6B10E8D-745C-4FBF-B6DE-E1DF8B2741B8}" dt="2020-12-03T17:23:26.995" v="1202" actId="1038"/>
          <ac:spMkLst>
            <pc:docMk/>
            <pc:sldMk cId="3962348650" sldId="270"/>
            <ac:spMk id="30" creationId="{5A9BC0BB-7FE7-4357-982F-6A02CE0A6131}"/>
          </ac:spMkLst>
        </pc:spChg>
        <pc:spChg chg="add mod ord">
          <ac:chgData name="Moore, Jacob Preston" userId="fdd3fd0f-c483-48c9-988d-7deb216763fd" providerId="ADAL" clId="{A6B10E8D-745C-4FBF-B6DE-E1DF8B2741B8}" dt="2020-12-03T17:23:26.995" v="1202" actId="1038"/>
          <ac:spMkLst>
            <pc:docMk/>
            <pc:sldMk cId="3962348650" sldId="270"/>
            <ac:spMk id="35" creationId="{A185F28D-CBE8-48EF-B7A3-77CD50537FA6}"/>
          </ac:spMkLst>
        </pc:spChg>
        <pc:spChg chg="add del mod">
          <ac:chgData name="Moore, Jacob Preston" userId="fdd3fd0f-c483-48c9-988d-7deb216763fd" providerId="ADAL" clId="{A6B10E8D-745C-4FBF-B6DE-E1DF8B2741B8}" dt="2020-12-03T17:11:24.695" v="1149"/>
          <ac:spMkLst>
            <pc:docMk/>
            <pc:sldMk cId="3962348650" sldId="270"/>
            <ac:spMk id="36" creationId="{E0B8C96C-F8A4-4E97-8C94-491B1E90E407}"/>
          </ac:spMkLst>
        </pc:spChg>
        <pc:spChg chg="add mod">
          <ac:chgData name="Moore, Jacob Preston" userId="fdd3fd0f-c483-48c9-988d-7deb216763fd" providerId="ADAL" clId="{A6B10E8D-745C-4FBF-B6DE-E1DF8B2741B8}" dt="2020-12-03T17:22:20.219" v="1190" actId="1035"/>
          <ac:spMkLst>
            <pc:docMk/>
            <pc:sldMk cId="3962348650" sldId="270"/>
            <ac:spMk id="38" creationId="{06B53BCF-F0CA-4DCA-BF84-44BE07867831}"/>
          </ac:spMkLst>
        </pc:spChg>
        <pc:spChg chg="del">
          <ac:chgData name="Moore, Jacob Preston" userId="fdd3fd0f-c483-48c9-988d-7deb216763fd" providerId="ADAL" clId="{A6B10E8D-745C-4FBF-B6DE-E1DF8B2741B8}" dt="2020-12-03T17:06:48.957" v="1070" actId="478"/>
          <ac:spMkLst>
            <pc:docMk/>
            <pc:sldMk cId="3962348650" sldId="270"/>
            <ac:spMk id="57" creationId="{00000000-0000-0000-0000-000000000000}"/>
          </ac:spMkLst>
        </pc:spChg>
        <pc:spChg chg="del">
          <ac:chgData name="Moore, Jacob Preston" userId="fdd3fd0f-c483-48c9-988d-7deb216763fd" providerId="ADAL" clId="{A6B10E8D-745C-4FBF-B6DE-E1DF8B2741B8}" dt="2020-12-03T17:06:48.957" v="1070" actId="478"/>
          <ac:spMkLst>
            <pc:docMk/>
            <pc:sldMk cId="3962348650" sldId="270"/>
            <ac:spMk id="62" creationId="{00000000-0000-0000-0000-000000000000}"/>
          </ac:spMkLst>
        </pc:spChg>
        <pc:spChg chg="add del">
          <ac:chgData name="Moore, Jacob Preston" userId="fdd3fd0f-c483-48c9-988d-7deb216763fd" providerId="ADAL" clId="{A6B10E8D-745C-4FBF-B6DE-E1DF8B2741B8}" dt="2020-12-03T17:12:56.996" v="1171" actId="478"/>
          <ac:spMkLst>
            <pc:docMk/>
            <pc:sldMk cId="3962348650" sldId="270"/>
            <ac:spMk id="67" creationId="{00000000-0000-0000-0000-000000000000}"/>
          </ac:spMkLst>
        </pc:spChg>
        <pc:grpChg chg="add del">
          <ac:chgData name="Moore, Jacob Preston" userId="fdd3fd0f-c483-48c9-988d-7deb216763fd" providerId="ADAL" clId="{A6B10E8D-745C-4FBF-B6DE-E1DF8B2741B8}" dt="2020-12-03T17:11:54.976" v="1153" actId="478"/>
          <ac:grpSpMkLst>
            <pc:docMk/>
            <pc:sldMk cId="3962348650" sldId="270"/>
            <ac:grpSpMk id="43" creationId="{00000000-0000-0000-0000-000000000000}"/>
          </ac:grpSpMkLst>
        </pc:grpChg>
        <pc:picChg chg="add mod">
          <ac:chgData name="Moore, Jacob Preston" userId="fdd3fd0f-c483-48c9-988d-7deb216763fd" providerId="ADAL" clId="{A6B10E8D-745C-4FBF-B6DE-E1DF8B2741B8}" dt="2020-12-03T17:08:58.969" v="1122" actId="14100"/>
          <ac:picMkLst>
            <pc:docMk/>
            <pc:sldMk cId="3962348650" sldId="270"/>
            <ac:picMk id="29" creationId="{B1B37451-746C-4388-A24E-6741AB95E126}"/>
          </ac:picMkLst>
        </pc:picChg>
        <pc:picChg chg="add mod ord">
          <ac:chgData name="Moore, Jacob Preston" userId="fdd3fd0f-c483-48c9-988d-7deb216763fd" providerId="ADAL" clId="{A6B10E8D-745C-4FBF-B6DE-E1DF8B2741B8}" dt="2020-12-03T17:23:26.995" v="1202" actId="1038"/>
          <ac:picMkLst>
            <pc:docMk/>
            <pc:sldMk cId="3962348650" sldId="270"/>
            <ac:picMk id="37" creationId="{AB537BBD-CB72-4DCF-BDEC-31713358DB79}"/>
          </ac:picMkLst>
        </pc:picChg>
        <pc:cxnChg chg="add mod">
          <ac:chgData name="Moore, Jacob Preston" userId="fdd3fd0f-c483-48c9-988d-7deb216763fd" providerId="ADAL" clId="{A6B10E8D-745C-4FBF-B6DE-E1DF8B2741B8}" dt="2020-12-03T17:23:26.995" v="1202" actId="1038"/>
          <ac:cxnSpMkLst>
            <pc:docMk/>
            <pc:sldMk cId="3962348650" sldId="270"/>
            <ac:cxnSpMk id="31" creationId="{2770E33E-A1BC-4AD3-9F56-25E2A9F97F35}"/>
          </ac:cxnSpMkLst>
        </pc:cxnChg>
        <pc:cxnChg chg="add mod">
          <ac:chgData name="Moore, Jacob Preston" userId="fdd3fd0f-c483-48c9-988d-7deb216763fd" providerId="ADAL" clId="{A6B10E8D-745C-4FBF-B6DE-E1DF8B2741B8}" dt="2020-12-03T17:23:26.995" v="1202" actId="1038"/>
          <ac:cxnSpMkLst>
            <pc:docMk/>
            <pc:sldMk cId="3962348650" sldId="270"/>
            <ac:cxnSpMk id="32" creationId="{E68BB9EC-9ED4-44E2-9DED-89375891E089}"/>
          </ac:cxnSpMkLst>
        </pc:cxnChg>
        <pc:cxnChg chg="add mod">
          <ac:chgData name="Moore, Jacob Preston" userId="fdd3fd0f-c483-48c9-988d-7deb216763fd" providerId="ADAL" clId="{A6B10E8D-745C-4FBF-B6DE-E1DF8B2741B8}" dt="2020-12-03T17:23:26.995" v="1202" actId="1038"/>
          <ac:cxnSpMkLst>
            <pc:docMk/>
            <pc:sldMk cId="3962348650" sldId="270"/>
            <ac:cxnSpMk id="33" creationId="{07E8AD95-19F7-4164-97B4-458789CE38EB}"/>
          </ac:cxnSpMkLst>
        </pc:cxnChg>
        <pc:cxnChg chg="add mod">
          <ac:chgData name="Moore, Jacob Preston" userId="fdd3fd0f-c483-48c9-988d-7deb216763fd" providerId="ADAL" clId="{A6B10E8D-745C-4FBF-B6DE-E1DF8B2741B8}" dt="2020-12-03T17:23:26.995" v="1202" actId="1038"/>
          <ac:cxnSpMkLst>
            <pc:docMk/>
            <pc:sldMk cId="3962348650" sldId="270"/>
            <ac:cxnSpMk id="34" creationId="{BEDA8A11-6177-49CE-9F1D-81F8F8F14A8D}"/>
          </ac:cxnSpMkLst>
        </pc:cxnChg>
        <pc:cxnChg chg="del">
          <ac:chgData name="Moore, Jacob Preston" userId="fdd3fd0f-c483-48c9-988d-7deb216763fd" providerId="ADAL" clId="{A6B10E8D-745C-4FBF-B6DE-E1DF8B2741B8}" dt="2020-12-03T17:06:48.957" v="1070" actId="478"/>
          <ac:cxnSpMkLst>
            <pc:docMk/>
            <pc:sldMk cId="3962348650" sldId="270"/>
            <ac:cxnSpMk id="58"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59"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60"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61"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63"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64"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65" creationId="{00000000-0000-0000-0000-000000000000}"/>
          </ac:cxnSpMkLst>
        </pc:cxnChg>
        <pc:cxnChg chg="del">
          <ac:chgData name="Moore, Jacob Preston" userId="fdd3fd0f-c483-48c9-988d-7deb216763fd" providerId="ADAL" clId="{A6B10E8D-745C-4FBF-B6DE-E1DF8B2741B8}" dt="2020-12-03T17:06:48.957" v="1070" actId="478"/>
          <ac:cxnSpMkLst>
            <pc:docMk/>
            <pc:sldMk cId="3962348650" sldId="270"/>
            <ac:cxnSpMk id="66" creationId="{00000000-0000-0000-0000-000000000000}"/>
          </ac:cxnSpMkLst>
        </pc:cxnChg>
      </pc:sldChg>
      <pc:sldChg chg="addSp delSp modSp add">
        <pc:chgData name="Moore, Jacob Preston" userId="fdd3fd0f-c483-48c9-988d-7deb216763fd" providerId="ADAL" clId="{A6B10E8D-745C-4FBF-B6DE-E1DF8B2741B8}" dt="2020-12-03T17:40:44.996" v="1416"/>
        <pc:sldMkLst>
          <pc:docMk/>
          <pc:sldMk cId="1622576543" sldId="271"/>
        </pc:sldMkLst>
        <pc:spChg chg="add del">
          <ac:chgData name="Moore, Jacob Preston" userId="fdd3fd0f-c483-48c9-988d-7deb216763fd" providerId="ADAL" clId="{A6B10E8D-745C-4FBF-B6DE-E1DF8B2741B8}" dt="2020-12-03T17:40:20.639" v="1409" actId="478"/>
          <ac:spMkLst>
            <pc:docMk/>
            <pc:sldMk cId="1622576543" sldId="271"/>
            <ac:spMk id="18" creationId="{00000000-0000-0000-0000-000000000000}"/>
          </ac:spMkLst>
        </pc:spChg>
        <pc:spChg chg="add del">
          <ac:chgData name="Moore, Jacob Preston" userId="fdd3fd0f-c483-48c9-988d-7deb216763fd" providerId="ADAL" clId="{A6B10E8D-745C-4FBF-B6DE-E1DF8B2741B8}" dt="2020-12-03T17:40:20.639" v="1409" actId="478"/>
          <ac:spMkLst>
            <pc:docMk/>
            <pc:sldMk cId="1622576543" sldId="271"/>
            <ac:spMk id="19" creationId="{00000000-0000-0000-0000-000000000000}"/>
          </ac:spMkLst>
        </pc:spChg>
        <pc:spChg chg="add del">
          <ac:chgData name="Moore, Jacob Preston" userId="fdd3fd0f-c483-48c9-988d-7deb216763fd" providerId="ADAL" clId="{A6B10E8D-745C-4FBF-B6DE-E1DF8B2741B8}" dt="2020-12-03T17:40:23.132" v="1410" actId="478"/>
          <ac:spMkLst>
            <pc:docMk/>
            <pc:sldMk cId="1622576543" sldId="271"/>
            <ac:spMk id="27" creationId="{00000000-0000-0000-0000-000000000000}"/>
          </ac:spMkLst>
        </pc:spChg>
        <pc:spChg chg="mod">
          <ac:chgData name="Moore, Jacob Preston" userId="fdd3fd0f-c483-48c9-988d-7deb216763fd" providerId="ADAL" clId="{A6B10E8D-745C-4FBF-B6DE-E1DF8B2741B8}" dt="2020-12-03T17:09:41.624" v="1130" actId="1076"/>
          <ac:spMkLst>
            <pc:docMk/>
            <pc:sldMk cId="1622576543" sldId="271"/>
            <ac:spMk id="29" creationId="{00000000-0000-0000-0000-000000000000}"/>
          </ac:spMkLst>
        </pc:spChg>
        <pc:spChg chg="add">
          <ac:chgData name="Moore, Jacob Preston" userId="fdd3fd0f-c483-48c9-988d-7deb216763fd" providerId="ADAL" clId="{A6B10E8D-745C-4FBF-B6DE-E1DF8B2741B8}" dt="2020-12-03T17:40:44.996" v="1416"/>
          <ac:spMkLst>
            <pc:docMk/>
            <pc:sldMk cId="1622576543" sldId="271"/>
            <ac:spMk id="34" creationId="{156DE87C-48EC-45F0-86D9-997B8EAFA02D}"/>
          </ac:spMkLst>
        </pc:spChg>
        <pc:spChg chg="add">
          <ac:chgData name="Moore, Jacob Preston" userId="fdd3fd0f-c483-48c9-988d-7deb216763fd" providerId="ADAL" clId="{A6B10E8D-745C-4FBF-B6DE-E1DF8B2741B8}" dt="2020-12-03T17:40:44.996" v="1416"/>
          <ac:spMkLst>
            <pc:docMk/>
            <pc:sldMk cId="1622576543" sldId="271"/>
            <ac:spMk id="53" creationId="{E8687840-5942-4AD7-A1FA-5EA0D7600B18}"/>
          </ac:spMkLst>
        </pc:spChg>
        <pc:grpChg chg="add del">
          <ac:chgData name="Moore, Jacob Preston" userId="fdd3fd0f-c483-48c9-988d-7deb216763fd" providerId="ADAL" clId="{A6B10E8D-745C-4FBF-B6DE-E1DF8B2741B8}" dt="2020-12-03T17:10:05.042" v="1131" actId="478"/>
          <ac:grpSpMkLst>
            <pc:docMk/>
            <pc:sldMk cId="1622576543" sldId="271"/>
            <ac:grpSpMk id="35" creationId="{00000000-0000-0000-0000-000000000000}"/>
          </ac:grpSpMkLst>
        </pc:grpChg>
        <pc:picChg chg="add del ord">
          <ac:chgData name="Moore, Jacob Preston" userId="fdd3fd0f-c483-48c9-988d-7deb216763fd" providerId="ADAL" clId="{A6B10E8D-745C-4FBF-B6DE-E1DF8B2741B8}" dt="2020-12-03T17:08:54.481" v="1114"/>
          <ac:picMkLst>
            <pc:docMk/>
            <pc:sldMk cId="1622576543" sldId="271"/>
            <ac:picMk id="28" creationId="{994FC226-AE49-434A-BE49-B96151D07549}"/>
          </ac:picMkLst>
        </pc:picChg>
        <pc:picChg chg="add mod ord">
          <ac:chgData name="Moore, Jacob Preston" userId="fdd3fd0f-c483-48c9-988d-7deb216763fd" providerId="ADAL" clId="{A6B10E8D-745C-4FBF-B6DE-E1DF8B2741B8}" dt="2020-12-03T17:10:45.477" v="1140" actId="14100"/>
          <ac:picMkLst>
            <pc:docMk/>
            <pc:sldMk cId="1622576543" sldId="271"/>
            <ac:picMk id="30" creationId="{979644D8-B2AD-4B24-B406-50C84BC50E97}"/>
          </ac:picMkLst>
        </pc:picChg>
        <pc:picChg chg="add del mod">
          <ac:chgData name="Moore, Jacob Preston" userId="fdd3fd0f-c483-48c9-988d-7deb216763fd" providerId="ADAL" clId="{A6B10E8D-745C-4FBF-B6DE-E1DF8B2741B8}" dt="2020-12-03T17:40:44.131" v="1415" actId="478"/>
          <ac:picMkLst>
            <pc:docMk/>
            <pc:sldMk cId="1622576543" sldId="271"/>
            <ac:picMk id="31" creationId="{8948D1C0-E0C9-469F-AE53-C2F6082A99D8}"/>
          </ac:picMkLst>
        </pc:picChg>
        <pc:picChg chg="add">
          <ac:chgData name="Moore, Jacob Preston" userId="fdd3fd0f-c483-48c9-988d-7deb216763fd" providerId="ADAL" clId="{A6B10E8D-745C-4FBF-B6DE-E1DF8B2741B8}" dt="2020-12-03T17:40:44.996" v="1416"/>
          <ac:picMkLst>
            <pc:docMk/>
            <pc:sldMk cId="1622576543" sldId="271"/>
            <ac:picMk id="32" creationId="{1AA7C0CD-D988-49AE-ACF3-5CEA48FC40E6}"/>
          </ac:picMkLst>
        </pc:picChg>
        <pc:cxnChg chg="add del">
          <ac:chgData name="Moore, Jacob Preston" userId="fdd3fd0f-c483-48c9-988d-7deb216763fd" providerId="ADAL" clId="{A6B10E8D-745C-4FBF-B6DE-E1DF8B2741B8}" dt="2020-12-03T17:40:20.639" v="1409" actId="478"/>
          <ac:cxnSpMkLst>
            <pc:docMk/>
            <pc:sldMk cId="1622576543" sldId="271"/>
            <ac:cxnSpMk id="20" creationId="{00000000-0000-0000-0000-000000000000}"/>
          </ac:cxnSpMkLst>
        </pc:cxnChg>
        <pc:cxnChg chg="add del">
          <ac:chgData name="Moore, Jacob Preston" userId="fdd3fd0f-c483-48c9-988d-7deb216763fd" providerId="ADAL" clId="{A6B10E8D-745C-4FBF-B6DE-E1DF8B2741B8}" dt="2020-12-03T17:40:20.639" v="1409" actId="478"/>
          <ac:cxnSpMkLst>
            <pc:docMk/>
            <pc:sldMk cId="1622576543" sldId="271"/>
            <ac:cxnSpMk id="22" creationId="{00000000-0000-0000-0000-000000000000}"/>
          </ac:cxnSpMkLst>
        </pc:cxnChg>
        <pc:cxnChg chg="add del">
          <ac:chgData name="Moore, Jacob Preston" userId="fdd3fd0f-c483-48c9-988d-7deb216763fd" providerId="ADAL" clId="{A6B10E8D-745C-4FBF-B6DE-E1DF8B2741B8}" dt="2020-12-03T17:40:20.639" v="1409" actId="478"/>
          <ac:cxnSpMkLst>
            <pc:docMk/>
            <pc:sldMk cId="1622576543" sldId="271"/>
            <ac:cxnSpMk id="24" creationId="{00000000-0000-0000-0000-000000000000}"/>
          </ac:cxnSpMkLst>
        </pc:cxnChg>
        <pc:cxnChg chg="add del">
          <ac:chgData name="Moore, Jacob Preston" userId="fdd3fd0f-c483-48c9-988d-7deb216763fd" providerId="ADAL" clId="{A6B10E8D-745C-4FBF-B6DE-E1DF8B2741B8}" dt="2020-12-03T17:40:20.639" v="1409" actId="478"/>
          <ac:cxnSpMkLst>
            <pc:docMk/>
            <pc:sldMk cId="1622576543" sldId="271"/>
            <ac:cxnSpMk id="26" creationId="{00000000-0000-0000-0000-000000000000}"/>
          </ac:cxnSpMkLst>
        </pc:cxnChg>
        <pc:cxnChg chg="add">
          <ac:chgData name="Moore, Jacob Preston" userId="fdd3fd0f-c483-48c9-988d-7deb216763fd" providerId="ADAL" clId="{A6B10E8D-745C-4FBF-B6DE-E1DF8B2741B8}" dt="2020-12-03T17:40:44.996" v="1416"/>
          <ac:cxnSpMkLst>
            <pc:docMk/>
            <pc:sldMk cId="1622576543" sldId="271"/>
            <ac:cxnSpMk id="49" creationId="{30498E73-A29F-4E43-8DA8-DA91D3691DBB}"/>
          </ac:cxnSpMkLst>
        </pc:cxnChg>
        <pc:cxnChg chg="add">
          <ac:chgData name="Moore, Jacob Preston" userId="fdd3fd0f-c483-48c9-988d-7deb216763fd" providerId="ADAL" clId="{A6B10E8D-745C-4FBF-B6DE-E1DF8B2741B8}" dt="2020-12-03T17:40:44.996" v="1416"/>
          <ac:cxnSpMkLst>
            <pc:docMk/>
            <pc:sldMk cId="1622576543" sldId="271"/>
            <ac:cxnSpMk id="50" creationId="{189F573B-3BE5-4558-A03B-2FD989E5A76C}"/>
          </ac:cxnSpMkLst>
        </pc:cxnChg>
        <pc:cxnChg chg="add">
          <ac:chgData name="Moore, Jacob Preston" userId="fdd3fd0f-c483-48c9-988d-7deb216763fd" providerId="ADAL" clId="{A6B10E8D-745C-4FBF-B6DE-E1DF8B2741B8}" dt="2020-12-03T17:40:44.996" v="1416"/>
          <ac:cxnSpMkLst>
            <pc:docMk/>
            <pc:sldMk cId="1622576543" sldId="271"/>
            <ac:cxnSpMk id="51" creationId="{D6E802CA-8B09-44F2-AEBF-97623348D219}"/>
          </ac:cxnSpMkLst>
        </pc:cxnChg>
        <pc:cxnChg chg="add">
          <ac:chgData name="Moore, Jacob Preston" userId="fdd3fd0f-c483-48c9-988d-7deb216763fd" providerId="ADAL" clId="{A6B10E8D-745C-4FBF-B6DE-E1DF8B2741B8}" dt="2020-12-03T17:40:44.996" v="1416"/>
          <ac:cxnSpMkLst>
            <pc:docMk/>
            <pc:sldMk cId="1622576543" sldId="271"/>
            <ac:cxnSpMk id="52" creationId="{2DD0DBDF-3694-41C0-8B3A-6995B7299207}"/>
          </ac:cxnSpMkLst>
        </pc:cxnChg>
      </pc:sldChg>
      <pc:sldChg chg="del">
        <pc:chgData name="Moore, Jacob Preston" userId="fdd3fd0f-c483-48c9-988d-7deb216763fd" providerId="ADAL" clId="{A6B10E8D-745C-4FBF-B6DE-E1DF8B2741B8}" dt="2020-12-03T16:33:21.393" v="21" actId="2696"/>
        <pc:sldMkLst>
          <pc:docMk/>
          <pc:sldMk cId="2448213872" sldId="271"/>
        </pc:sldMkLst>
      </pc:sldChg>
      <pc:sldChg chg="add">
        <pc:chgData name="Moore, Jacob Preston" userId="fdd3fd0f-c483-48c9-988d-7deb216763fd" providerId="ADAL" clId="{A6B10E8D-745C-4FBF-B6DE-E1DF8B2741B8}" dt="2020-12-03T16:34:16.451" v="33"/>
        <pc:sldMkLst>
          <pc:docMk/>
          <pc:sldMk cId="485389730" sldId="272"/>
        </pc:sldMkLst>
      </pc:sldChg>
      <pc:sldChg chg="add del">
        <pc:chgData name="Moore, Jacob Preston" userId="fdd3fd0f-c483-48c9-988d-7deb216763fd" providerId="ADAL" clId="{A6B10E8D-745C-4FBF-B6DE-E1DF8B2741B8}" dt="2020-12-03T16:34:13.207" v="32" actId="2696"/>
        <pc:sldMkLst>
          <pc:docMk/>
          <pc:sldMk cId="2598385464" sldId="272"/>
        </pc:sldMkLst>
      </pc:sldChg>
      <pc:sldChg chg="del">
        <pc:chgData name="Moore, Jacob Preston" userId="fdd3fd0f-c483-48c9-988d-7deb216763fd" providerId="ADAL" clId="{A6B10E8D-745C-4FBF-B6DE-E1DF8B2741B8}" dt="2020-12-03T16:33:23.909" v="25" actId="2696"/>
        <pc:sldMkLst>
          <pc:docMk/>
          <pc:sldMk cId="3342844349" sldId="272"/>
        </pc:sldMkLst>
      </pc:sldChg>
      <pc:sldChg chg="del">
        <pc:chgData name="Moore, Jacob Preston" userId="fdd3fd0f-c483-48c9-988d-7deb216763fd" providerId="ADAL" clId="{A6B10E8D-745C-4FBF-B6DE-E1DF8B2741B8}" dt="2020-12-03T16:33:21.456" v="22" actId="2696"/>
        <pc:sldMkLst>
          <pc:docMk/>
          <pc:sldMk cId="610710458" sldId="273"/>
        </pc:sldMkLst>
      </pc:sldChg>
      <pc:sldChg chg="add">
        <pc:chgData name="Moore, Jacob Preston" userId="fdd3fd0f-c483-48c9-988d-7deb216763fd" providerId="ADAL" clId="{A6B10E8D-745C-4FBF-B6DE-E1DF8B2741B8}" dt="2020-12-03T16:33:26.184" v="27"/>
        <pc:sldMkLst>
          <pc:docMk/>
          <pc:sldMk cId="2281692852" sldId="273"/>
        </pc:sldMkLst>
      </pc:sldChg>
      <pc:sldChg chg="add">
        <pc:chgData name="Moore, Jacob Preston" userId="fdd3fd0f-c483-48c9-988d-7deb216763fd" providerId="ADAL" clId="{A6B10E8D-745C-4FBF-B6DE-E1DF8B2741B8}" dt="2020-12-03T16:33:26.184" v="27"/>
        <pc:sldMkLst>
          <pc:docMk/>
          <pc:sldMk cId="566842674" sldId="274"/>
        </pc:sldMkLst>
      </pc:sldChg>
      <pc:sldChg chg="del">
        <pc:chgData name="Moore, Jacob Preston" userId="fdd3fd0f-c483-48c9-988d-7deb216763fd" providerId="ADAL" clId="{A6B10E8D-745C-4FBF-B6DE-E1DF8B2741B8}" dt="2020-12-03T16:33:21.628" v="23" actId="2696"/>
        <pc:sldMkLst>
          <pc:docMk/>
          <pc:sldMk cId="2950746192" sldId="274"/>
        </pc:sldMkLst>
      </pc:sldChg>
      <pc:sldChg chg="add">
        <pc:chgData name="Moore, Jacob Preston" userId="fdd3fd0f-c483-48c9-988d-7deb216763fd" providerId="ADAL" clId="{A6B10E8D-745C-4FBF-B6DE-E1DF8B2741B8}" dt="2020-12-03T16:33:26.184" v="27"/>
        <pc:sldMkLst>
          <pc:docMk/>
          <pc:sldMk cId="1399859437" sldId="275"/>
        </pc:sldMkLst>
      </pc:sldChg>
      <pc:sldChg chg="del">
        <pc:chgData name="Moore, Jacob Preston" userId="fdd3fd0f-c483-48c9-988d-7deb216763fd" providerId="ADAL" clId="{A6B10E8D-745C-4FBF-B6DE-E1DF8B2741B8}" dt="2020-12-03T16:33:21.815" v="24" actId="2696"/>
        <pc:sldMkLst>
          <pc:docMk/>
          <pc:sldMk cId="2520769866" sldId="275"/>
        </pc:sldMkLst>
      </pc:sldChg>
      <pc:sldChg chg="del">
        <pc:chgData name="Moore, Jacob Preston" userId="fdd3fd0f-c483-48c9-988d-7deb216763fd" providerId="ADAL" clId="{A6B10E8D-745C-4FBF-B6DE-E1DF8B2741B8}" dt="2020-12-03T16:33:23.925" v="26" actId="2696"/>
        <pc:sldMkLst>
          <pc:docMk/>
          <pc:sldMk cId="3012122307" sldId="276"/>
        </pc:sldMkLst>
      </pc:sldChg>
      <pc:sldChg chg="add">
        <pc:chgData name="Moore, Jacob Preston" userId="fdd3fd0f-c483-48c9-988d-7deb216763fd" providerId="ADAL" clId="{A6B10E8D-745C-4FBF-B6DE-E1DF8B2741B8}" dt="2020-12-03T16:34:16.451" v="33"/>
        <pc:sldMkLst>
          <pc:docMk/>
          <pc:sldMk cId="3166108887" sldId="276"/>
        </pc:sldMkLst>
      </pc:sldChg>
      <pc:sldChg chg="add del">
        <pc:chgData name="Moore, Jacob Preston" userId="fdd3fd0f-c483-48c9-988d-7deb216763fd" providerId="ADAL" clId="{A6B10E8D-745C-4FBF-B6DE-E1DF8B2741B8}" dt="2020-12-03T16:34:13.086" v="31" actId="2696"/>
        <pc:sldMkLst>
          <pc:docMk/>
          <pc:sldMk cId="3529772541" sldId="276"/>
        </pc:sldMkLst>
      </pc:sldChg>
      <pc:sldChg chg="modSp add modAnim">
        <pc:chgData name="Moore, Jacob Preston" userId="fdd3fd0f-c483-48c9-988d-7deb216763fd" providerId="ADAL" clId="{A6B10E8D-745C-4FBF-B6DE-E1DF8B2741B8}" dt="2020-12-03T18:25:26.493" v="1634" actId="20577"/>
        <pc:sldMkLst>
          <pc:docMk/>
          <pc:sldMk cId="1588628217" sldId="288"/>
        </pc:sldMkLst>
        <pc:spChg chg="mod">
          <ac:chgData name="Moore, Jacob Preston" userId="fdd3fd0f-c483-48c9-988d-7deb216763fd" providerId="ADAL" clId="{A6B10E8D-745C-4FBF-B6DE-E1DF8B2741B8}" dt="2020-12-03T17:01:39.403" v="579" actId="20577"/>
          <ac:spMkLst>
            <pc:docMk/>
            <pc:sldMk cId="1588628217" sldId="288"/>
            <ac:spMk id="2" creationId="{8120E5BB-0AB9-4C54-AFB8-EF8F44A79B46}"/>
          </ac:spMkLst>
        </pc:spChg>
        <pc:spChg chg="mod">
          <ac:chgData name="Moore, Jacob Preston" userId="fdd3fd0f-c483-48c9-988d-7deb216763fd" providerId="ADAL" clId="{A6B10E8D-745C-4FBF-B6DE-E1DF8B2741B8}" dt="2020-12-03T18:25:26.493" v="1634" actId="20577"/>
          <ac:spMkLst>
            <pc:docMk/>
            <pc:sldMk cId="1588628217" sldId="288"/>
            <ac:spMk id="3" creationId="{4B7593D6-B4C0-4F44-B322-53778D7BD6E4}"/>
          </ac:spMkLst>
        </pc:spChg>
      </pc:sldChg>
    </pc:docChg>
  </pc:docChgLst>
  <pc:docChgLst>
    <pc:chgData name="Moore, Jacob Preston" userId="fdd3fd0f-c483-48c9-988d-7deb216763fd" providerId="ADAL" clId="{E7FABA9A-F7A5-49AA-8BD2-3B08D1D0525F}"/>
    <pc:docChg chg="modSld">
      <pc:chgData name="Moore, Jacob Preston" userId="fdd3fd0f-c483-48c9-988d-7deb216763fd" providerId="ADAL" clId="{E7FABA9A-F7A5-49AA-8BD2-3B08D1D0525F}" dt="2020-12-07T14:28:24.842" v="51" actId="1037"/>
      <pc:docMkLst>
        <pc:docMk/>
      </pc:docMkLst>
      <pc:sldChg chg="modSp">
        <pc:chgData name="Moore, Jacob Preston" userId="fdd3fd0f-c483-48c9-988d-7deb216763fd" providerId="ADAL" clId="{E7FABA9A-F7A5-49AA-8BD2-3B08D1D0525F}" dt="2020-12-07T14:28:24.842" v="51" actId="1037"/>
        <pc:sldMkLst>
          <pc:docMk/>
          <pc:sldMk cId="3473574655" sldId="265"/>
        </pc:sldMkLst>
        <pc:spChg chg="mod">
          <ac:chgData name="Moore, Jacob Preston" userId="fdd3fd0f-c483-48c9-988d-7deb216763fd" providerId="ADAL" clId="{E7FABA9A-F7A5-49AA-8BD2-3B08D1D0525F}" dt="2020-12-07T14:28:24.842" v="51" actId="1037"/>
          <ac:spMkLst>
            <pc:docMk/>
            <pc:sldMk cId="3473574655" sldId="265"/>
            <ac:spMk id="35" creationId="{00000000-0000-0000-0000-000000000000}"/>
          </ac:spMkLst>
        </pc:spChg>
        <pc:spChg chg="mod">
          <ac:chgData name="Moore, Jacob Preston" userId="fdd3fd0f-c483-48c9-988d-7deb216763fd" providerId="ADAL" clId="{E7FABA9A-F7A5-49AA-8BD2-3B08D1D0525F}" dt="2020-12-07T14:28:24.842" v="51" actId="1037"/>
          <ac:spMkLst>
            <pc:docMk/>
            <pc:sldMk cId="3473574655" sldId="265"/>
            <ac:spMk id="38" creationId="{00000000-0000-0000-0000-000000000000}"/>
          </ac:spMkLst>
        </pc:spChg>
        <pc:spChg chg="mod">
          <ac:chgData name="Moore, Jacob Preston" userId="fdd3fd0f-c483-48c9-988d-7deb216763fd" providerId="ADAL" clId="{E7FABA9A-F7A5-49AA-8BD2-3B08D1D0525F}" dt="2020-12-07T14:28:24.842" v="51" actId="1037"/>
          <ac:spMkLst>
            <pc:docMk/>
            <pc:sldMk cId="3473574655" sldId="265"/>
            <ac:spMk id="41" creationId="{00000000-0000-0000-0000-000000000000}"/>
          </ac:spMkLst>
        </pc:spChg>
        <pc:spChg chg="mod">
          <ac:chgData name="Moore, Jacob Preston" userId="fdd3fd0f-c483-48c9-988d-7deb216763fd" providerId="ADAL" clId="{E7FABA9A-F7A5-49AA-8BD2-3B08D1D0525F}" dt="2020-12-07T14:28:24.842" v="51" actId="1037"/>
          <ac:spMkLst>
            <pc:docMk/>
            <pc:sldMk cId="3473574655" sldId="265"/>
            <ac:spMk id="44" creationId="{00000000-0000-0000-0000-000000000000}"/>
          </ac:spMkLst>
        </pc:spChg>
        <pc:spChg chg="mod">
          <ac:chgData name="Moore, Jacob Preston" userId="fdd3fd0f-c483-48c9-988d-7deb216763fd" providerId="ADAL" clId="{E7FABA9A-F7A5-49AA-8BD2-3B08D1D0525F}" dt="2020-12-07T14:28:24.842" v="51" actId="1037"/>
          <ac:spMkLst>
            <pc:docMk/>
            <pc:sldMk cId="3473574655" sldId="265"/>
            <ac:spMk id="47" creationId="{00000000-0000-0000-0000-000000000000}"/>
          </ac:spMkLst>
        </pc:spChg>
        <pc:cxnChg chg="mod">
          <ac:chgData name="Moore, Jacob Preston" userId="fdd3fd0f-c483-48c9-988d-7deb216763fd" providerId="ADAL" clId="{E7FABA9A-F7A5-49AA-8BD2-3B08D1D0525F}" dt="2020-12-07T14:28:24.842" v="51" actId="1037"/>
          <ac:cxnSpMkLst>
            <pc:docMk/>
            <pc:sldMk cId="3473574655" sldId="265"/>
            <ac:cxnSpMk id="33" creationId="{00000000-0000-0000-0000-000000000000}"/>
          </ac:cxnSpMkLst>
        </pc:cxnChg>
        <pc:cxnChg chg="mod">
          <ac:chgData name="Moore, Jacob Preston" userId="fdd3fd0f-c483-48c9-988d-7deb216763fd" providerId="ADAL" clId="{E7FABA9A-F7A5-49AA-8BD2-3B08D1D0525F}" dt="2020-12-07T14:28:24.842" v="51" actId="1037"/>
          <ac:cxnSpMkLst>
            <pc:docMk/>
            <pc:sldMk cId="3473574655" sldId="265"/>
            <ac:cxnSpMk id="34" creationId="{00000000-0000-0000-0000-000000000000}"/>
          </ac:cxnSpMkLst>
        </pc:cxnChg>
        <pc:cxnChg chg="mod">
          <ac:chgData name="Moore, Jacob Preston" userId="fdd3fd0f-c483-48c9-988d-7deb216763fd" providerId="ADAL" clId="{E7FABA9A-F7A5-49AA-8BD2-3B08D1D0525F}" dt="2020-12-07T14:28:24.842" v="51" actId="1037"/>
          <ac:cxnSpMkLst>
            <pc:docMk/>
            <pc:sldMk cId="3473574655" sldId="265"/>
            <ac:cxnSpMk id="36" creationId="{00000000-0000-0000-0000-000000000000}"/>
          </ac:cxnSpMkLst>
        </pc:cxnChg>
        <pc:cxnChg chg="mod">
          <ac:chgData name="Moore, Jacob Preston" userId="fdd3fd0f-c483-48c9-988d-7deb216763fd" providerId="ADAL" clId="{E7FABA9A-F7A5-49AA-8BD2-3B08D1D0525F}" dt="2020-12-07T14:28:24.842" v="51" actId="1037"/>
          <ac:cxnSpMkLst>
            <pc:docMk/>
            <pc:sldMk cId="3473574655" sldId="265"/>
            <ac:cxnSpMk id="37" creationId="{00000000-0000-0000-0000-000000000000}"/>
          </ac:cxnSpMkLst>
        </pc:cxnChg>
        <pc:cxnChg chg="mod">
          <ac:chgData name="Moore, Jacob Preston" userId="fdd3fd0f-c483-48c9-988d-7deb216763fd" providerId="ADAL" clId="{E7FABA9A-F7A5-49AA-8BD2-3B08D1D0525F}" dt="2020-12-07T14:28:24.842" v="51" actId="1037"/>
          <ac:cxnSpMkLst>
            <pc:docMk/>
            <pc:sldMk cId="3473574655" sldId="265"/>
            <ac:cxnSpMk id="42" creationId="{00000000-0000-0000-0000-000000000000}"/>
          </ac:cxnSpMkLst>
        </pc:cxnChg>
        <pc:cxnChg chg="mod">
          <ac:chgData name="Moore, Jacob Preston" userId="fdd3fd0f-c483-48c9-988d-7deb216763fd" providerId="ADAL" clId="{E7FABA9A-F7A5-49AA-8BD2-3B08D1D0525F}" dt="2020-12-07T14:28:24.842" v="51" actId="1037"/>
          <ac:cxnSpMkLst>
            <pc:docMk/>
            <pc:sldMk cId="3473574655" sldId="265"/>
            <ac:cxnSpMk id="43" creationId="{00000000-0000-0000-0000-000000000000}"/>
          </ac:cxnSpMkLst>
        </pc:cxnChg>
      </pc:sldChg>
      <pc:sldChg chg="modSp">
        <pc:chgData name="Moore, Jacob Preston" userId="fdd3fd0f-c483-48c9-988d-7deb216763fd" providerId="ADAL" clId="{E7FABA9A-F7A5-49AA-8BD2-3B08D1D0525F}" dt="2020-12-04T18:17:33.386" v="10" actId="1038"/>
        <pc:sldMkLst>
          <pc:docMk/>
          <pc:sldMk cId="3962348650" sldId="270"/>
        </pc:sldMkLst>
        <pc:spChg chg="mod">
          <ac:chgData name="Moore, Jacob Preston" userId="fdd3fd0f-c483-48c9-988d-7deb216763fd" providerId="ADAL" clId="{E7FABA9A-F7A5-49AA-8BD2-3B08D1D0525F}" dt="2020-12-04T18:17:33.386" v="10" actId="1038"/>
          <ac:spMkLst>
            <pc:docMk/>
            <pc:sldMk cId="3962348650" sldId="270"/>
            <ac:spMk id="38" creationId="{06B53BCF-F0CA-4DCA-BF84-44BE07867831}"/>
          </ac:spMkLst>
        </pc:spChg>
      </pc:sldChg>
      <pc:sldChg chg="addSp modSp">
        <pc:chgData name="Moore, Jacob Preston" userId="fdd3fd0f-c483-48c9-988d-7deb216763fd" providerId="ADAL" clId="{E7FABA9A-F7A5-49AA-8BD2-3B08D1D0525F}" dt="2020-12-04T18:17:46.306" v="12" actId="170"/>
        <pc:sldMkLst>
          <pc:docMk/>
          <pc:sldMk cId="1622576543" sldId="271"/>
        </pc:sldMkLst>
        <pc:spChg chg="add">
          <ac:chgData name="Moore, Jacob Preston" userId="fdd3fd0f-c483-48c9-988d-7deb216763fd" providerId="ADAL" clId="{E7FABA9A-F7A5-49AA-8BD2-3B08D1D0525F}" dt="2020-12-04T18:17:37.122" v="11"/>
          <ac:spMkLst>
            <pc:docMk/>
            <pc:sldMk cId="1622576543" sldId="271"/>
            <ac:spMk id="14" creationId="{47C8775F-DB62-4025-952A-FAFA325129BA}"/>
          </ac:spMkLst>
        </pc:spChg>
        <pc:spChg chg="ord">
          <ac:chgData name="Moore, Jacob Preston" userId="fdd3fd0f-c483-48c9-988d-7deb216763fd" providerId="ADAL" clId="{E7FABA9A-F7A5-49AA-8BD2-3B08D1D0525F}" dt="2020-12-04T18:17:46.306" v="12" actId="170"/>
          <ac:spMkLst>
            <pc:docMk/>
            <pc:sldMk cId="1622576543" sldId="271"/>
            <ac:spMk id="53" creationId="{E8687840-5942-4AD7-A1FA-5EA0D7600B1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12/28/2020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6</a:t>
            </a:fld>
            <a:endParaRPr lang="en-US"/>
          </a:p>
        </p:txBody>
      </p:sp>
    </p:spTree>
    <p:extLst>
      <p:ext uri="{BB962C8B-B14F-4D97-AF65-F5344CB8AC3E}">
        <p14:creationId xmlns:p14="http://schemas.microsoft.com/office/powerpoint/2010/main" val="1376352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7</a:t>
            </a:fld>
            <a:endParaRPr lang="en-US"/>
          </a:p>
        </p:txBody>
      </p:sp>
    </p:spTree>
    <p:extLst>
      <p:ext uri="{BB962C8B-B14F-4D97-AF65-F5344CB8AC3E}">
        <p14:creationId xmlns:p14="http://schemas.microsoft.com/office/powerpoint/2010/main" val="33915198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E190C1B-0DC5-4DDA-81B1-E770BE7C60ED}" type="slidenum">
              <a:rPr lang="en-US" smtClean="0"/>
              <a:t>8</a:t>
            </a:fld>
            <a:endParaRPr lang="en-US"/>
          </a:p>
        </p:txBody>
      </p:sp>
    </p:spTree>
    <p:extLst>
      <p:ext uri="{BB962C8B-B14F-4D97-AF65-F5344CB8AC3E}">
        <p14:creationId xmlns:p14="http://schemas.microsoft.com/office/powerpoint/2010/main" val="13114058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70.png"/><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media/image6.tmp"/><Relationship Id="rId5" Type="http://schemas.openxmlformats.org/officeDocument/2006/relationships/image" Target="NULL"/></Relationships>
</file>

<file path=ppt/slides/_rels/slide11.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tmp"/><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Belt Friction</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belts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229600" cy="1329189"/>
              </a:xfrm>
            </p:spPr>
            <p:txBody>
              <a:bodyPr>
                <a:normAutofit fontScale="85000" lnSpcReduction="10000"/>
              </a:bodyPr>
              <a:lstStyle/>
              <a:p>
                <a:r>
                  <a:rPr lang="en-US" dirty="0"/>
                  <a:t>The increase in friction force depends upon the angle </a:t>
                </a:r>
                <a14:m>
                  <m:oMath xmlns:m="http://schemas.openxmlformats.org/officeDocument/2006/math">
                    <m:r>
                      <a:rPr lang="en-US" b="0" i="1" smtClean="0">
                        <a:latin typeface="Cambria Math"/>
                        <a:ea typeface="Cambria Math"/>
                      </a:rPr>
                      <m:t>𝛼</m:t>
                    </m:r>
                  </m:oMath>
                </a14:m>
                <a:endParaRPr lang="en-US" dirty="0"/>
              </a:p>
              <a:p>
                <a:r>
                  <a:rPr lang="en-US" dirty="0"/>
                  <a:t>The new equation for the tension across a pulley is…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229600" cy="1329189"/>
              </a:xfrm>
              <a:blipFill rotWithShape="1">
                <a:blip r:embed="rId2"/>
                <a:stretch>
                  <a:fillRect l="-1185" t="-68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381000" y="3073114"/>
                <a:ext cx="3621504" cy="62619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n-US" sz="3200" b="0" i="0" smtClean="0">
                              <a:latin typeface="Cambria Math"/>
                            </a:rPr>
                            <m:t>T</m:t>
                          </m:r>
                        </m:e>
                        <m:sub>
                          <m:r>
                            <a:rPr lang="en-US" sz="3200" b="0" i="0" smtClean="0">
                              <a:latin typeface="Cambria Math"/>
                            </a:rPr>
                            <m:t>2</m:t>
                          </m:r>
                          <m:r>
                            <m:rPr>
                              <m:sty m:val="p"/>
                            </m:rPr>
                            <a:rPr lang="en-US" sz="3200" b="0" i="0" smtClean="0">
                              <a:latin typeface="Cambria Math"/>
                            </a:rPr>
                            <m:t>max</m:t>
                          </m:r>
                        </m:sub>
                      </m:sSub>
                      <m:r>
                        <a:rPr lang="en-US" sz="3200" b="0" i="0" smtClean="0">
                          <a:latin typeface="Cambria Math"/>
                        </a:rPr>
                        <m:t>=</m:t>
                      </m:r>
                      <m:sSub>
                        <m:sSubPr>
                          <m:ctrlPr>
                            <a:rPr lang="en-US" sz="3200" i="1">
                              <a:latin typeface="Cambria Math" panose="02040503050406030204" pitchFamily="18" charset="0"/>
                            </a:rPr>
                          </m:ctrlPr>
                        </m:sSubPr>
                        <m:e>
                          <m:r>
                            <m:rPr>
                              <m:sty m:val="p"/>
                            </m:rPr>
                            <a:rPr lang="en-US" sz="3200" i="0">
                              <a:latin typeface="Cambria Math"/>
                            </a:rPr>
                            <m:t>T</m:t>
                          </m:r>
                        </m:e>
                        <m:sub>
                          <m:r>
                            <a:rPr lang="en-US" sz="3200" i="0">
                              <a:latin typeface="Cambria Math"/>
                            </a:rPr>
                            <m:t>1</m:t>
                          </m:r>
                        </m:sub>
                      </m:sSub>
                      <m:sSup>
                        <m:sSupPr>
                          <m:ctrlPr>
                            <a:rPr lang="en-US" sz="3200" i="1" smtClean="0">
                              <a:latin typeface="Cambria Math" panose="02040503050406030204" pitchFamily="18" charset="0"/>
                            </a:rPr>
                          </m:ctrlPr>
                        </m:sSupPr>
                        <m:e>
                          <m:r>
                            <m:rPr>
                              <m:sty m:val="p"/>
                            </m:rPr>
                            <a:rPr lang="en-US" sz="3200" b="0" i="0" smtClean="0">
                              <a:latin typeface="Cambria Math"/>
                            </a:rPr>
                            <m:t>e</m:t>
                          </m:r>
                        </m:e>
                        <m:sup>
                          <m:sSub>
                            <m:sSubPr>
                              <m:ctrlPr>
                                <a:rPr lang="en-US" sz="3200" i="1">
                                  <a:latin typeface="Cambria Math" panose="02040503050406030204" pitchFamily="18" charset="0"/>
                                </a:rPr>
                              </m:ctrlPr>
                            </m:sSubPr>
                            <m:e>
                              <m:r>
                                <m:rPr>
                                  <m:sty m:val="p"/>
                                </m:rPr>
                                <a:rPr lang="en-US" sz="3200">
                                  <a:latin typeface="Cambria Math"/>
                                  <a:ea typeface="Cambria Math"/>
                                </a:rPr>
                                <m:t>μ</m:t>
                              </m:r>
                            </m:e>
                            <m:sub>
                              <m:r>
                                <m:rPr>
                                  <m:sty m:val="p"/>
                                </m:rPr>
                                <a:rPr lang="en-US" sz="3200">
                                  <a:latin typeface="Cambria Math"/>
                                </a:rPr>
                                <m:t>s</m:t>
                              </m:r>
                              <m:r>
                                <a:rPr lang="en-US" sz="3200">
                                  <a:latin typeface="Cambria Math"/>
                                </a:rPr>
                                <m:t>(</m:t>
                              </m:r>
                              <m:r>
                                <m:rPr>
                                  <m:sty m:val="p"/>
                                </m:rPr>
                                <a:rPr lang="en-US" sz="3200">
                                  <a:latin typeface="Cambria Math"/>
                                </a:rPr>
                                <m:t>enh</m:t>
                              </m:r>
                              <m:r>
                                <a:rPr lang="en-US" sz="3200">
                                  <a:latin typeface="Cambria Math"/>
                                </a:rPr>
                                <m:t>)</m:t>
                              </m:r>
                            </m:sub>
                          </m:sSub>
                          <m:r>
                            <m:rPr>
                              <m:sty m:val="p"/>
                            </m:rPr>
                            <a:rPr lang="en-US" sz="3200" i="0" smtClean="0">
                              <a:latin typeface="Cambria Math"/>
                              <a:ea typeface="Cambria Math"/>
                            </a:rPr>
                            <m:t>β</m:t>
                          </m:r>
                        </m:sup>
                      </m:sSup>
                    </m:oMath>
                  </m:oMathPara>
                </a14:m>
                <a:endParaRPr lang="en-US" sz="3200" dirty="0"/>
              </a:p>
            </p:txBody>
          </p:sp>
        </mc:Choice>
        <mc:Fallback xmlns="">
          <p:sp>
            <p:nvSpPr>
              <p:cNvPr id="29" name="TextBox 28"/>
              <p:cNvSpPr txBox="1">
                <a:spLocks noRot="1" noChangeAspect="1" noMove="1" noResize="1" noEditPoints="1" noAdjustHandles="1" noChangeArrowheads="1" noChangeShapeType="1" noTextEdit="1"/>
              </p:cNvSpPr>
              <p:nvPr/>
            </p:nvSpPr>
            <p:spPr>
              <a:xfrm>
                <a:off x="381000" y="3073114"/>
                <a:ext cx="3621504" cy="62619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Rectangle 20"/>
              <p:cNvSpPr/>
              <p:nvPr/>
            </p:nvSpPr>
            <p:spPr>
              <a:xfrm>
                <a:off x="5988086" y="2929389"/>
                <a:ext cx="2547429" cy="98296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m:rPr>
                              <m:sty m:val="p"/>
                            </m:rPr>
                            <a:rPr lang="en-US" sz="2400">
                              <a:latin typeface="Cambria Math"/>
                              <a:ea typeface="Cambria Math"/>
                            </a:rPr>
                            <m:t>μ</m:t>
                          </m:r>
                        </m:e>
                        <m:sub>
                          <m:r>
                            <m:rPr>
                              <m:sty m:val="p"/>
                            </m:rPr>
                            <a:rPr lang="en-US" sz="2400">
                              <a:latin typeface="Cambria Math"/>
                            </a:rPr>
                            <m:t>s</m:t>
                          </m:r>
                          <m:d>
                            <m:dPr>
                              <m:ctrlPr>
                                <a:rPr lang="en-US" sz="2400" i="1">
                                  <a:latin typeface="Cambria Math" panose="02040503050406030204" pitchFamily="18" charset="0"/>
                                </a:rPr>
                              </m:ctrlPr>
                            </m:dPr>
                            <m:e>
                              <m:r>
                                <m:rPr>
                                  <m:sty m:val="p"/>
                                </m:rPr>
                                <a:rPr lang="en-US" sz="2400">
                                  <a:latin typeface="Cambria Math"/>
                                </a:rPr>
                                <m:t>enh</m:t>
                              </m:r>
                            </m:e>
                          </m:d>
                        </m:sub>
                      </m:sSub>
                      <m:r>
                        <a:rPr lang="en-US" sz="2400" b="0" i="1" smtClean="0">
                          <a:latin typeface="Cambria Math"/>
                        </a:rPr>
                        <m:t>= </m:t>
                      </m:r>
                      <m:f>
                        <m:fPr>
                          <m:ctrlPr>
                            <a:rPr lang="en-US" sz="2400" b="0" i="1" smtClean="0">
                              <a:latin typeface="Cambria Math" panose="02040503050406030204" pitchFamily="18" charset="0"/>
                            </a:rPr>
                          </m:ctrlPr>
                        </m:fPr>
                        <m:num>
                          <m:sSub>
                            <m:sSubPr>
                              <m:ctrlPr>
                                <a:rPr lang="en-US" sz="2400" i="1">
                                  <a:latin typeface="Cambria Math" panose="02040503050406030204" pitchFamily="18" charset="0"/>
                                </a:rPr>
                              </m:ctrlPr>
                            </m:sSubPr>
                            <m:e>
                              <m:r>
                                <m:rPr>
                                  <m:sty m:val="p"/>
                                </m:rPr>
                                <a:rPr lang="en-US" sz="2400">
                                  <a:latin typeface="Cambria Math"/>
                                  <a:ea typeface="Cambria Math"/>
                                </a:rPr>
                                <m:t>μ</m:t>
                              </m:r>
                            </m:e>
                            <m:sub>
                              <m:r>
                                <m:rPr>
                                  <m:sty m:val="p"/>
                                </m:rPr>
                                <a:rPr lang="en-US" sz="2400">
                                  <a:latin typeface="Cambria Math"/>
                                </a:rPr>
                                <m:t>s</m:t>
                              </m:r>
                            </m:sub>
                          </m:sSub>
                        </m:num>
                        <m:den>
                          <m:r>
                            <m:rPr>
                              <m:sty m:val="p"/>
                            </m:rPr>
                            <a:rPr lang="en-US" sz="2400" b="0" i="0" smtClean="0">
                              <a:latin typeface="Cambria Math"/>
                            </a:rPr>
                            <m:t>sin</m:t>
                          </m:r>
                          <m:r>
                            <a:rPr lang="en-US" sz="2400" b="0" i="1" smtClean="0">
                              <a:latin typeface="Cambria Math"/>
                            </a:rPr>
                            <m:t>⁡</m:t>
                          </m:r>
                          <m:d>
                            <m:dPr>
                              <m:ctrlPr>
                                <a:rPr lang="en-US" sz="2400" b="0" i="1" smtClean="0">
                                  <a:latin typeface="Cambria Math" panose="02040503050406030204" pitchFamily="18" charset="0"/>
                                </a:rPr>
                              </m:ctrlPr>
                            </m:dPr>
                            <m:e>
                              <m:f>
                                <m:fPr>
                                  <m:ctrlPr>
                                    <a:rPr lang="en-US" sz="2400" i="1">
                                      <a:latin typeface="Cambria Math" panose="02040503050406030204" pitchFamily="18" charset="0"/>
                                    </a:rPr>
                                  </m:ctrlPr>
                                </m:fPr>
                                <m:num>
                                  <m:r>
                                    <a:rPr lang="en-US" sz="2400" i="1">
                                      <a:latin typeface="Cambria Math"/>
                                      <a:ea typeface="Cambria Math"/>
                                    </a:rPr>
                                    <m:t>𝛼</m:t>
                                  </m:r>
                                </m:num>
                                <m:den>
                                  <m:r>
                                    <a:rPr lang="en-US" sz="2400" i="1">
                                      <a:latin typeface="Cambria Math"/>
                                    </a:rPr>
                                    <m:t>2</m:t>
                                  </m:r>
                                </m:den>
                              </m:f>
                            </m:e>
                          </m:d>
                        </m:den>
                      </m:f>
                    </m:oMath>
                  </m:oMathPara>
                </a14:m>
                <a:endParaRPr lang="en-US" sz="2400" dirty="0"/>
              </a:p>
            </p:txBody>
          </p:sp>
        </mc:Choice>
        <mc:Fallback xmlns="">
          <p:sp>
            <p:nvSpPr>
              <p:cNvPr id="21" name="Rectangle 20"/>
              <p:cNvSpPr>
                <a:spLocks noRot="1" noChangeAspect="1" noMove="1" noResize="1" noEditPoints="1" noAdjustHandles="1" noChangeArrowheads="1" noChangeShapeType="1" noTextEdit="1"/>
              </p:cNvSpPr>
              <p:nvPr/>
            </p:nvSpPr>
            <p:spPr>
              <a:xfrm>
                <a:off x="5988086" y="2929389"/>
                <a:ext cx="2547429" cy="982961"/>
              </a:xfrm>
              <a:prstGeom prst="rect">
                <a:avLst/>
              </a:prstGeom>
              <a:blipFill rotWithShape="1">
                <a:blip r:embed="rId5"/>
                <a:stretch>
                  <a:fillRect/>
                </a:stretch>
              </a:blipFill>
            </p:spPr>
            <p:txBody>
              <a:bodyPr/>
              <a:lstStyle/>
              <a:p>
                <a:r>
                  <a:rPr lang="en-US">
                    <a:noFill/>
                  </a:rPr>
                  <a:t> </a:t>
                </a:r>
              </a:p>
            </p:txBody>
          </p:sp>
        </mc:Fallback>
      </mc:AlternateContent>
      <p:sp>
        <p:nvSpPr>
          <p:cNvPr id="33" name="Content Placeholder 2"/>
          <p:cNvSpPr txBox="1">
            <a:spLocks/>
          </p:cNvSpPr>
          <p:nvPr/>
        </p:nvSpPr>
        <p:spPr>
          <a:xfrm>
            <a:off x="4379326" y="3168337"/>
            <a:ext cx="1511660" cy="502500"/>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pPr marL="0" indent="0">
              <a:buNone/>
            </a:pPr>
            <a:r>
              <a:rPr lang="en-US" dirty="0"/>
              <a:t>where…</a:t>
            </a:r>
          </a:p>
        </p:txBody>
      </p:sp>
      <p:pic>
        <p:nvPicPr>
          <p:cNvPr id="32" name="Picture 31" descr="Shape, rectangle&#10;&#10;Description automatically generated">
            <a:extLst>
              <a:ext uri="{FF2B5EF4-FFF2-40B4-BE49-F238E27FC236}">
                <a16:creationId xmlns:a16="http://schemas.microsoft.com/office/drawing/2014/main" id="{1AA7C0CD-D988-49AE-ACF3-5CEA48FC40E6}"/>
              </a:ext>
            </a:extLst>
          </p:cNvPr>
          <p:cNvPicPr/>
          <p:nvPr/>
        </p:nvPicPr>
        <p:blipFill>
          <a:blip r:embed="rId6">
            <a:extLst>
              <a:ext uri="{28A0092B-C50C-407E-A947-70E740481C1C}">
                <a14:useLocalDpi xmlns:a14="http://schemas.microsoft.com/office/drawing/2010/main" val="0"/>
              </a:ext>
            </a:extLst>
          </a:blip>
          <a:stretch>
            <a:fillRect/>
          </a:stretch>
        </p:blipFill>
        <p:spPr>
          <a:xfrm>
            <a:off x="2895600" y="4378431"/>
            <a:ext cx="3657600" cy="2479569"/>
          </a:xfrm>
          <a:prstGeom prst="rect">
            <a:avLst/>
          </a:prstGeom>
        </p:spPr>
      </p:pic>
      <p:sp>
        <p:nvSpPr>
          <p:cNvPr id="34" name="Trapezoid 33">
            <a:extLst>
              <a:ext uri="{FF2B5EF4-FFF2-40B4-BE49-F238E27FC236}">
                <a16:creationId xmlns:a16="http://schemas.microsoft.com/office/drawing/2014/main" id="{156DE87C-48EC-45F0-86D9-997B8EAFA02D}"/>
              </a:ext>
            </a:extLst>
          </p:cNvPr>
          <p:cNvSpPr/>
          <p:nvPr/>
        </p:nvSpPr>
        <p:spPr>
          <a:xfrm flipV="1">
            <a:off x="3989388" y="4733922"/>
            <a:ext cx="1567313" cy="874949"/>
          </a:xfrm>
          <a:prstGeom prst="trapezoi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30498E73-A29F-4E43-8DA8-DA91D3691DBB}"/>
              </a:ext>
            </a:extLst>
          </p:cNvPr>
          <p:cNvCxnSpPr/>
          <p:nvPr/>
        </p:nvCxnSpPr>
        <p:spPr>
          <a:xfrm flipV="1">
            <a:off x="3208560" y="5257799"/>
            <a:ext cx="906236" cy="533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0" name="Straight Arrow Connector 49">
            <a:extLst>
              <a:ext uri="{FF2B5EF4-FFF2-40B4-BE49-F238E27FC236}">
                <a16:creationId xmlns:a16="http://schemas.microsoft.com/office/drawing/2014/main" id="{189F573B-3BE5-4558-A03B-2FD989E5A76C}"/>
              </a:ext>
            </a:extLst>
          </p:cNvPr>
          <p:cNvCxnSpPr/>
          <p:nvPr/>
        </p:nvCxnSpPr>
        <p:spPr>
          <a:xfrm flipH="1" flipV="1">
            <a:off x="5410199" y="5257799"/>
            <a:ext cx="906236" cy="533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51" name="Straight Connector 50">
            <a:extLst>
              <a:ext uri="{FF2B5EF4-FFF2-40B4-BE49-F238E27FC236}">
                <a16:creationId xmlns:a16="http://schemas.microsoft.com/office/drawing/2014/main" id="{D6E802CA-8B09-44F2-AEBF-97623348D219}"/>
              </a:ext>
            </a:extLst>
          </p:cNvPr>
          <p:cNvCxnSpPr>
            <a:cxnSpLocks/>
          </p:cNvCxnSpPr>
          <p:nvPr/>
        </p:nvCxnSpPr>
        <p:spPr>
          <a:xfrm>
            <a:off x="3711788" y="3856268"/>
            <a:ext cx="228387" cy="75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2DD0DBDF-3694-41C0-8B3A-6995B7299207}"/>
              </a:ext>
            </a:extLst>
          </p:cNvPr>
          <p:cNvCxnSpPr>
            <a:cxnSpLocks/>
          </p:cNvCxnSpPr>
          <p:nvPr/>
        </p:nvCxnSpPr>
        <p:spPr>
          <a:xfrm flipH="1">
            <a:off x="5583912" y="3754383"/>
            <a:ext cx="279405" cy="863540"/>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7C8775F-DB62-4025-952A-FAFA325129BA}"/>
              </a:ext>
            </a:extLst>
          </p:cNvPr>
          <p:cNvSpPr/>
          <p:nvPr/>
        </p:nvSpPr>
        <p:spPr>
          <a:xfrm>
            <a:off x="2937545" y="3867150"/>
            <a:ext cx="3657600" cy="3657600"/>
          </a:xfrm>
          <a:prstGeom prst="arc">
            <a:avLst>
              <a:gd name="adj1" fmla="val 14336677"/>
              <a:gd name="adj2" fmla="val 181015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3" name="Rectangle 52">
                <a:extLst>
                  <a:ext uri="{FF2B5EF4-FFF2-40B4-BE49-F238E27FC236}">
                    <a16:creationId xmlns:a16="http://schemas.microsoft.com/office/drawing/2014/main" id="{E8687840-5942-4AD7-A1FA-5EA0D7600B18}"/>
                  </a:ext>
                </a:extLst>
              </p:cNvPr>
              <p:cNvSpPr/>
              <p:nvPr/>
            </p:nvSpPr>
            <p:spPr>
              <a:xfrm>
                <a:off x="4443408" y="3563881"/>
                <a:ext cx="583072" cy="5847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accent1"/>
                          </a:solidFill>
                          <a:latin typeface="Cambria Math"/>
                          <a:ea typeface="Cambria Math"/>
                        </a:rPr>
                        <m:t>𝛼</m:t>
                      </m:r>
                    </m:oMath>
                  </m:oMathPara>
                </a14:m>
                <a:endParaRPr lang="en-US" sz="3200" dirty="0">
                  <a:solidFill>
                    <a:schemeClr val="accent1"/>
                  </a:solidFill>
                </a:endParaRPr>
              </a:p>
            </p:txBody>
          </p:sp>
        </mc:Choice>
        <mc:Fallback xmlns="">
          <p:sp>
            <p:nvSpPr>
              <p:cNvPr id="53" name="Rectangle 52">
                <a:extLst>
                  <a:ext uri="{FF2B5EF4-FFF2-40B4-BE49-F238E27FC236}">
                    <a16:creationId xmlns:a16="http://schemas.microsoft.com/office/drawing/2014/main" id="{E8687840-5942-4AD7-A1FA-5EA0D7600B18}"/>
                  </a:ext>
                </a:extLst>
              </p:cNvPr>
              <p:cNvSpPr>
                <a:spLocks noRot="1" noChangeAspect="1" noMove="1" noResize="1" noEditPoints="1" noAdjustHandles="1" noChangeArrowheads="1" noChangeShapeType="1" noTextEdit="1"/>
              </p:cNvSpPr>
              <p:nvPr/>
            </p:nvSpPr>
            <p:spPr>
              <a:xfrm>
                <a:off x="4443408" y="3563881"/>
                <a:ext cx="583072" cy="584775"/>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622576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Effect transition="in" filter="fade">
                                      <p:cBhvr>
                                        <p:cTn id="15" dur="500"/>
                                        <p:tgtEl>
                                          <p:spTgt spid="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3"/>
                                        </p:tgtEl>
                                        <p:attrNameLst>
                                          <p:attrName>style.visibility</p:attrName>
                                        </p:attrNameLst>
                                      </p:cBhvr>
                                      <p:to>
                                        <p:strVal val="visible"/>
                                      </p:to>
                                    </p:set>
                                    <p:animEffect transition="in" filter="fade">
                                      <p:cBhvr>
                                        <p:cTn id="20" dur="500"/>
                                        <p:tgtEl>
                                          <p:spTgt spid="3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Effect transition="in" filter="fade">
                                      <p:cBhvr>
                                        <p:cTn id="23"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21" grpId="0"/>
      <p:bldP spid="3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Maximum Torque and Power in Belt Driven Systems</a:t>
            </a:r>
          </a:p>
        </p:txBody>
      </p:sp>
      <p:sp>
        <p:nvSpPr>
          <p:cNvPr id="3" name="Content Placeholder 2"/>
          <p:cNvSpPr>
            <a:spLocks noGrp="1"/>
          </p:cNvSpPr>
          <p:nvPr>
            <p:ph idx="1"/>
          </p:nvPr>
        </p:nvSpPr>
        <p:spPr>
          <a:xfrm>
            <a:off x="457200" y="1600200"/>
            <a:ext cx="8229600" cy="2209799"/>
          </a:xfrm>
        </p:spPr>
        <p:txBody>
          <a:bodyPr>
            <a:normAutofit fontScale="85000" lnSpcReduction="20000"/>
          </a:bodyPr>
          <a:lstStyle/>
          <a:p>
            <a:r>
              <a:rPr lang="en-US" dirty="0"/>
              <a:t>In a belt driven system, we will sometimes need to know the torque or power that can be transmitted from input to output.</a:t>
            </a:r>
          </a:p>
          <a:p>
            <a:r>
              <a:rPr lang="en-US" dirty="0"/>
              <a:t>Once we know the maximum difference in tensions, we can easily calculate the torque and power transmitted by each pulley in the belt driven system</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cxnSp>
        <p:nvCxnSpPr>
          <p:cNvPr id="5" name="Straight Connector 4"/>
          <p:cNvCxnSpPr>
            <a:stCxn id="6" idx="4"/>
            <a:endCxn id="8" idx="4"/>
          </p:cNvCxnSpPr>
          <p:nvPr/>
        </p:nvCxnSpPr>
        <p:spPr>
          <a:xfrm flipV="1">
            <a:off x="2247900" y="6196709"/>
            <a:ext cx="4953000" cy="319769"/>
          </a:xfrm>
          <a:prstGeom prst="line">
            <a:avLst/>
          </a:prstGeom>
        </p:spPr>
        <p:style>
          <a:lnRef idx="2">
            <a:schemeClr val="dk1"/>
          </a:lnRef>
          <a:fillRef idx="0">
            <a:schemeClr val="dk1"/>
          </a:fillRef>
          <a:effectRef idx="1">
            <a:schemeClr val="dk1"/>
          </a:effectRef>
          <a:fontRef idx="minor">
            <a:schemeClr val="tx1"/>
          </a:fontRef>
        </p:style>
      </p:cxnSp>
      <p:sp>
        <p:nvSpPr>
          <p:cNvPr id="6" name="Oval 5"/>
          <p:cNvSpPr/>
          <p:nvPr/>
        </p:nvSpPr>
        <p:spPr>
          <a:xfrm>
            <a:off x="990600" y="4001878"/>
            <a:ext cx="2514600" cy="2514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Input</a:t>
            </a:r>
          </a:p>
        </p:txBody>
      </p:sp>
      <p:cxnSp>
        <p:nvCxnSpPr>
          <p:cNvPr id="7" name="Straight Connector 6"/>
          <p:cNvCxnSpPr>
            <a:stCxn id="6" idx="0"/>
            <a:endCxn id="8" idx="0"/>
          </p:cNvCxnSpPr>
          <p:nvPr/>
        </p:nvCxnSpPr>
        <p:spPr>
          <a:xfrm>
            <a:off x="2247900" y="4001878"/>
            <a:ext cx="4953000" cy="366031"/>
          </a:xfrm>
          <a:prstGeom prst="line">
            <a:avLst/>
          </a:prstGeom>
        </p:spPr>
        <p:style>
          <a:lnRef idx="2">
            <a:schemeClr val="dk1"/>
          </a:lnRef>
          <a:fillRef idx="0">
            <a:schemeClr val="dk1"/>
          </a:fillRef>
          <a:effectRef idx="1">
            <a:schemeClr val="dk1"/>
          </a:effectRef>
          <a:fontRef idx="minor">
            <a:schemeClr val="tx1"/>
          </a:fontRef>
        </p:style>
      </p:cxnSp>
      <p:sp>
        <p:nvSpPr>
          <p:cNvPr id="8" name="Oval 7"/>
          <p:cNvSpPr/>
          <p:nvPr/>
        </p:nvSpPr>
        <p:spPr>
          <a:xfrm>
            <a:off x="6286500" y="4367909"/>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Output</a:t>
            </a:r>
          </a:p>
        </p:txBody>
      </p:sp>
      <mc:AlternateContent xmlns:mc="http://schemas.openxmlformats.org/markup-compatibility/2006" xmlns:a14="http://schemas.microsoft.com/office/drawing/2010/main">
        <mc:Choice Requires="a14">
          <p:sp>
            <p:nvSpPr>
              <p:cNvPr id="9" name="Rectangle 8"/>
              <p:cNvSpPr/>
              <p:nvPr/>
            </p:nvSpPr>
            <p:spPr>
              <a:xfrm>
                <a:off x="3976086" y="3657600"/>
                <a:ext cx="1496628" cy="39190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1</m:t>
                          </m:r>
                        </m:sub>
                      </m:sSub>
                      <m:r>
                        <a:rPr lang="en-US" b="0" i="1" smtClean="0">
                          <a:solidFill>
                            <a:srgbClr val="FF0000"/>
                          </a:solidFill>
                          <a:latin typeface="Cambria Math"/>
                        </a:rPr>
                        <m:t>=</m:t>
                      </m:r>
                      <m:sSub>
                        <m:sSubPr>
                          <m:ctrlPr>
                            <a:rPr lang="en-US" b="0"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m:rPr>
                              <m:sty m:val="p"/>
                            </m:rPr>
                            <a:rPr lang="en-US" b="0" i="0" smtClean="0">
                              <a:solidFill>
                                <a:srgbClr val="FF0000"/>
                              </a:solidFill>
                              <a:latin typeface="Cambria Math"/>
                            </a:rPr>
                            <m:t>resting</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3976086" y="3657600"/>
                <a:ext cx="1496628" cy="391902"/>
              </a:xfrm>
              <a:prstGeom prst="rect">
                <a:avLst/>
              </a:prstGeom>
              <a:blipFill rotWithShape="1">
                <a:blip r:embed="rId2"/>
                <a:stretch>
                  <a:fillRect b="-10938"/>
                </a:stretch>
              </a:blipFill>
            </p:spPr>
            <p:txBody>
              <a:bodyPr/>
              <a:lstStyle/>
              <a:p>
                <a:r>
                  <a:rPr lang="en-US">
                    <a:noFill/>
                  </a:rPr>
                  <a:t> </a:t>
                </a:r>
              </a:p>
            </p:txBody>
          </p:sp>
        </mc:Fallback>
      </mc:AlternateContent>
      <p:sp>
        <p:nvSpPr>
          <p:cNvPr id="10" name="Rectangle 9"/>
          <p:cNvSpPr/>
          <p:nvPr/>
        </p:nvSpPr>
        <p:spPr>
          <a:xfrm>
            <a:off x="2590800" y="5097643"/>
            <a:ext cx="415498" cy="369332"/>
          </a:xfrm>
          <a:prstGeom prst="rect">
            <a:avLst/>
          </a:prstGeom>
        </p:spPr>
        <p:txBody>
          <a:bodyPr wrap="none">
            <a:spAutoFit/>
          </a:bodyPr>
          <a:lstStyle/>
          <a:p>
            <a:r>
              <a:rPr lang="en-US" b="1" dirty="0">
                <a:solidFill>
                  <a:srgbClr val="7030A0"/>
                </a:solidFill>
              </a:rPr>
              <a:t>M</a:t>
            </a:r>
            <a:endParaRPr lang="en-US" dirty="0"/>
          </a:p>
        </p:txBody>
      </p:sp>
      <p:sp>
        <p:nvSpPr>
          <p:cNvPr id="11" name="Arc 10"/>
          <p:cNvSpPr/>
          <p:nvPr/>
        </p:nvSpPr>
        <p:spPr>
          <a:xfrm flipV="1">
            <a:off x="1612005" y="4710809"/>
            <a:ext cx="1143000" cy="11430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 name="Arc 11"/>
          <p:cNvSpPr/>
          <p:nvPr/>
        </p:nvSpPr>
        <p:spPr>
          <a:xfrm flipH="1">
            <a:off x="1104900" y="4116178"/>
            <a:ext cx="2286000" cy="2286000"/>
          </a:xfrm>
          <a:prstGeom prst="arc">
            <a:avLst>
              <a:gd name="adj1" fmla="val 1848942"/>
              <a:gd name="adj2" fmla="val 19699472"/>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3" name="Arc 12"/>
          <p:cNvSpPr/>
          <p:nvPr/>
        </p:nvSpPr>
        <p:spPr>
          <a:xfrm flipH="1">
            <a:off x="6377940" y="4468876"/>
            <a:ext cx="1645920" cy="1645920"/>
          </a:xfrm>
          <a:prstGeom prst="arc">
            <a:avLst>
              <a:gd name="adj1" fmla="val 1848942"/>
              <a:gd name="adj2" fmla="val 19699472"/>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4" name="Straight Arrow Connector 13"/>
          <p:cNvCxnSpPr/>
          <p:nvPr/>
        </p:nvCxnSpPr>
        <p:spPr>
          <a:xfrm>
            <a:off x="2247900" y="4001879"/>
            <a:ext cx="1602035" cy="103413"/>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5" name="Rectangle 14"/>
          <p:cNvSpPr/>
          <p:nvPr/>
        </p:nvSpPr>
        <p:spPr>
          <a:xfrm>
            <a:off x="6400800" y="5095893"/>
            <a:ext cx="415498" cy="369332"/>
          </a:xfrm>
          <a:prstGeom prst="rect">
            <a:avLst/>
          </a:prstGeom>
        </p:spPr>
        <p:txBody>
          <a:bodyPr wrap="none">
            <a:spAutoFit/>
          </a:bodyPr>
          <a:lstStyle/>
          <a:p>
            <a:r>
              <a:rPr lang="en-US" b="1" dirty="0">
                <a:solidFill>
                  <a:srgbClr val="7030A0"/>
                </a:solidFill>
              </a:rPr>
              <a:t>M</a:t>
            </a:r>
            <a:endParaRPr lang="en-US" dirty="0"/>
          </a:p>
        </p:txBody>
      </p:sp>
      <p:sp>
        <p:nvSpPr>
          <p:cNvPr id="16" name="Arc 15"/>
          <p:cNvSpPr/>
          <p:nvPr/>
        </p:nvSpPr>
        <p:spPr>
          <a:xfrm flipH="1" flipV="1">
            <a:off x="6743700" y="4846881"/>
            <a:ext cx="914400" cy="9144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7" name="Straight Arrow Connector 16"/>
          <p:cNvCxnSpPr/>
          <p:nvPr/>
        </p:nvCxnSpPr>
        <p:spPr>
          <a:xfrm flipH="1">
            <a:off x="5181600" y="6196709"/>
            <a:ext cx="1905918" cy="114300"/>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rot="10800000">
            <a:off x="5562600" y="4235921"/>
            <a:ext cx="1602035" cy="103413"/>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p:cNvCxnSpPr/>
          <p:nvPr/>
        </p:nvCxnSpPr>
        <p:spPr>
          <a:xfrm rot="10800000" flipH="1">
            <a:off x="2247900" y="6402178"/>
            <a:ext cx="1905918" cy="114300"/>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0" name="Rectangle 19"/>
              <p:cNvSpPr/>
              <p:nvPr/>
            </p:nvSpPr>
            <p:spPr>
              <a:xfrm>
                <a:off x="4358260" y="6516478"/>
                <a:ext cx="45954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2</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4358260" y="6516478"/>
                <a:ext cx="459549" cy="369332"/>
              </a:xfrm>
              <a:prstGeom prst="rect">
                <a:avLst/>
              </a:prstGeom>
              <a:blipFill rotWithShape="1">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1692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nodeType="with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fade">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fade">
                                      <p:cBhvr>
                                        <p:cTn id="29" dur="500"/>
                                        <p:tgtEl>
                                          <p:spTgt spid="10"/>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fade">
                                      <p:cBhvr>
                                        <p:cTn id="42" dur="500"/>
                                        <p:tgtEl>
                                          <p:spTgt spid="19"/>
                                        </p:tgtEl>
                                      </p:cBhvr>
                                    </p:animEffect>
                                  </p:childTnLst>
                                </p:cTn>
                              </p:par>
                              <p:par>
                                <p:cTn id="43" presetID="10" presetClass="entr" presetSubtype="0" fill="hold" nodeType="withEffect">
                                  <p:stCondLst>
                                    <p:cond delay="0"/>
                                  </p:stCondLst>
                                  <p:childTnLst>
                                    <p:set>
                                      <p:cBhvr>
                                        <p:cTn id="44" dur="1" fill="hold">
                                          <p:stCondLst>
                                            <p:cond delay="0"/>
                                          </p:stCondLst>
                                        </p:cTn>
                                        <p:tgtEl>
                                          <p:spTgt spid="17"/>
                                        </p:tgtEl>
                                        <p:attrNameLst>
                                          <p:attrName>style.visibility</p:attrName>
                                        </p:attrNameLst>
                                      </p:cBhvr>
                                      <p:to>
                                        <p:strVal val="visible"/>
                                      </p:to>
                                    </p:set>
                                    <p:animEffect transition="in" filter="fade">
                                      <p:cBhvr>
                                        <p:cTn id="45" dur="500"/>
                                        <p:tgtEl>
                                          <p:spTgt spid="17"/>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20"/>
                                        </p:tgtEl>
                                        <p:attrNameLst>
                                          <p:attrName>style.visibility</p:attrName>
                                        </p:attrNameLst>
                                      </p:cBhvr>
                                      <p:to>
                                        <p:strVal val="visible"/>
                                      </p:to>
                                    </p:set>
                                    <p:animEffect transition="in" filter="fade">
                                      <p:cBhvr>
                                        <p:cTn id="48"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10" grpId="0"/>
      <p:bldP spid="11" grpId="0" animBg="1"/>
      <p:bldP spid="15" grpId="0"/>
      <p:bldP spid="16" grpId="0" animBg="1"/>
      <p:bldP spid="2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Torque</a:t>
            </a:r>
          </a:p>
        </p:txBody>
      </p:sp>
      <p:sp>
        <p:nvSpPr>
          <p:cNvPr id="3" name="Content Placeholder 2"/>
          <p:cNvSpPr>
            <a:spLocks noGrp="1"/>
          </p:cNvSpPr>
          <p:nvPr>
            <p:ph idx="1"/>
          </p:nvPr>
        </p:nvSpPr>
        <p:spPr>
          <a:xfrm>
            <a:off x="457200" y="1600200"/>
            <a:ext cx="8229600" cy="1600199"/>
          </a:xfrm>
        </p:spPr>
        <p:txBody>
          <a:bodyPr>
            <a:normAutofit/>
          </a:bodyPr>
          <a:lstStyle/>
          <a:p>
            <a:r>
              <a:rPr lang="en-US" dirty="0"/>
              <a:t>The maximum input or output torque will simply be the net moment on the pulley when the tension difference is at a maximum.</a:t>
            </a:r>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295400" y="4019566"/>
                <a:ext cx="6222408" cy="6286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n-US" sz="3200" b="0" i="0" smtClean="0">
                              <a:latin typeface="Cambria Math"/>
                            </a:rPr>
                            <m:t>M</m:t>
                          </m:r>
                        </m:e>
                        <m:sub>
                          <m:r>
                            <m:rPr>
                              <m:sty m:val="p"/>
                            </m:rPr>
                            <a:rPr lang="en-US" sz="3200" b="0" i="0" smtClean="0">
                              <a:latin typeface="Cambria Math"/>
                            </a:rPr>
                            <m:t>input</m:t>
                          </m:r>
                          <m:r>
                            <a:rPr lang="en-US" sz="3200" b="0" i="0" smtClean="0">
                              <a:latin typeface="Cambria Math"/>
                            </a:rPr>
                            <m:t> </m:t>
                          </m:r>
                          <m:r>
                            <m:rPr>
                              <m:sty m:val="p"/>
                            </m:rPr>
                            <a:rPr lang="en-US" sz="3200" b="0" i="0" smtClean="0">
                              <a:latin typeface="Cambria Math"/>
                            </a:rPr>
                            <m:t>max</m:t>
                          </m:r>
                        </m:sub>
                      </m:sSub>
                      <m:r>
                        <a:rPr lang="en-US" sz="3200" b="0" i="0" smtClean="0">
                          <a:latin typeface="Cambria Math"/>
                        </a:rPr>
                        <m:t>=(</m:t>
                      </m:r>
                      <m:sSub>
                        <m:sSubPr>
                          <m:ctrlPr>
                            <a:rPr lang="en-US" sz="3200" i="1">
                              <a:latin typeface="Cambria Math" panose="02040503050406030204" pitchFamily="18" charset="0"/>
                            </a:rPr>
                          </m:ctrlPr>
                        </m:sSubPr>
                        <m:e>
                          <m:r>
                            <m:rPr>
                              <m:sty m:val="p"/>
                            </m:rPr>
                            <a:rPr lang="en-US" sz="3200" i="0">
                              <a:latin typeface="Cambria Math"/>
                            </a:rPr>
                            <m:t>T</m:t>
                          </m:r>
                        </m:e>
                        <m:sub>
                          <m:r>
                            <a:rPr lang="en-US" sz="3200" i="0">
                              <a:latin typeface="Cambria Math"/>
                            </a:rPr>
                            <m:t>2</m:t>
                          </m:r>
                          <m:r>
                            <m:rPr>
                              <m:sty m:val="p"/>
                            </m:rPr>
                            <a:rPr lang="en-US" sz="3200" i="0">
                              <a:latin typeface="Cambria Math"/>
                            </a:rPr>
                            <m:t>max</m:t>
                          </m:r>
                        </m:sub>
                      </m:sSub>
                      <m:r>
                        <a:rPr lang="en-US" sz="3200" b="0" i="0" smtClean="0">
                          <a:latin typeface="Cambria Math"/>
                        </a:rPr>
                        <m:t>−</m:t>
                      </m:r>
                      <m:sSub>
                        <m:sSubPr>
                          <m:ctrlPr>
                            <a:rPr lang="en-US" sz="3200" i="1">
                              <a:latin typeface="Cambria Math" panose="02040503050406030204" pitchFamily="18" charset="0"/>
                            </a:rPr>
                          </m:ctrlPr>
                        </m:sSubPr>
                        <m:e>
                          <m:r>
                            <m:rPr>
                              <m:sty m:val="p"/>
                            </m:rPr>
                            <a:rPr lang="en-US" sz="3200" i="0">
                              <a:latin typeface="Cambria Math"/>
                            </a:rPr>
                            <m:t>T</m:t>
                          </m:r>
                        </m:e>
                        <m:sub>
                          <m:r>
                            <a:rPr lang="en-US" sz="3200" b="0" i="0" smtClean="0">
                              <a:latin typeface="Cambria Math"/>
                            </a:rPr>
                            <m:t>1</m:t>
                          </m:r>
                        </m:sub>
                      </m:sSub>
                      <m:r>
                        <a:rPr lang="en-US" sz="3200" b="0" i="0" smtClean="0">
                          <a:latin typeface="Cambria Math"/>
                        </a:rPr>
                        <m:t>)(</m:t>
                      </m:r>
                      <m:sSub>
                        <m:sSubPr>
                          <m:ctrlPr>
                            <a:rPr lang="en-US" sz="3200" b="0" i="1" smtClean="0">
                              <a:latin typeface="Cambria Math" panose="02040503050406030204" pitchFamily="18" charset="0"/>
                            </a:rPr>
                          </m:ctrlPr>
                        </m:sSubPr>
                        <m:e>
                          <m:r>
                            <m:rPr>
                              <m:sty m:val="p"/>
                            </m:rPr>
                            <a:rPr lang="en-US" sz="3200" b="0" i="0" smtClean="0">
                              <a:latin typeface="Cambria Math"/>
                            </a:rPr>
                            <m:t>r</m:t>
                          </m:r>
                        </m:e>
                        <m:sub>
                          <m:r>
                            <m:rPr>
                              <m:sty m:val="p"/>
                            </m:rPr>
                            <a:rPr lang="en-US" sz="3200" b="0" i="0" smtClean="0">
                              <a:latin typeface="Cambria Math"/>
                            </a:rPr>
                            <m:t>input</m:t>
                          </m:r>
                        </m:sub>
                      </m:sSub>
                      <m:r>
                        <a:rPr lang="en-US" sz="3200" b="0" i="0" smtClean="0">
                          <a:latin typeface="Cambria Math"/>
                        </a:rPr>
                        <m:t>)</m:t>
                      </m:r>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1295400" y="4019566"/>
                <a:ext cx="6222408" cy="628634"/>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1111759" y="5467366"/>
                <a:ext cx="6589689" cy="62863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m:rPr>
                              <m:sty m:val="p"/>
                            </m:rPr>
                            <a:rPr lang="en-US" sz="3200" b="0" i="0" smtClean="0">
                              <a:latin typeface="Cambria Math"/>
                            </a:rPr>
                            <m:t>M</m:t>
                          </m:r>
                        </m:e>
                        <m:sub>
                          <m:r>
                            <m:rPr>
                              <m:sty m:val="p"/>
                            </m:rPr>
                            <a:rPr lang="en-US" sz="3200" b="0" i="0" smtClean="0">
                              <a:latin typeface="Cambria Math"/>
                            </a:rPr>
                            <m:t>output</m:t>
                          </m:r>
                          <m:r>
                            <a:rPr lang="en-US" sz="3200" b="0" i="0" smtClean="0">
                              <a:latin typeface="Cambria Math"/>
                            </a:rPr>
                            <m:t> </m:t>
                          </m:r>
                          <m:r>
                            <m:rPr>
                              <m:sty m:val="p"/>
                            </m:rPr>
                            <a:rPr lang="en-US" sz="3200" b="0" i="0" smtClean="0">
                              <a:latin typeface="Cambria Math"/>
                            </a:rPr>
                            <m:t>max</m:t>
                          </m:r>
                        </m:sub>
                      </m:sSub>
                      <m:r>
                        <a:rPr lang="en-US" sz="3200" b="0" i="0" smtClean="0">
                          <a:latin typeface="Cambria Math"/>
                        </a:rPr>
                        <m:t>=(</m:t>
                      </m:r>
                      <m:sSub>
                        <m:sSubPr>
                          <m:ctrlPr>
                            <a:rPr lang="en-US" sz="3200" i="1">
                              <a:latin typeface="Cambria Math" panose="02040503050406030204" pitchFamily="18" charset="0"/>
                            </a:rPr>
                          </m:ctrlPr>
                        </m:sSubPr>
                        <m:e>
                          <m:r>
                            <m:rPr>
                              <m:sty m:val="p"/>
                            </m:rPr>
                            <a:rPr lang="en-US" sz="3200" i="0">
                              <a:latin typeface="Cambria Math"/>
                            </a:rPr>
                            <m:t>T</m:t>
                          </m:r>
                        </m:e>
                        <m:sub>
                          <m:r>
                            <a:rPr lang="en-US" sz="3200" i="0">
                              <a:latin typeface="Cambria Math"/>
                            </a:rPr>
                            <m:t>2</m:t>
                          </m:r>
                          <m:r>
                            <m:rPr>
                              <m:sty m:val="p"/>
                            </m:rPr>
                            <a:rPr lang="en-US" sz="3200" i="0">
                              <a:latin typeface="Cambria Math"/>
                            </a:rPr>
                            <m:t>max</m:t>
                          </m:r>
                        </m:sub>
                      </m:sSub>
                      <m:r>
                        <a:rPr lang="en-US" sz="3200" b="0" i="0" smtClean="0">
                          <a:latin typeface="Cambria Math"/>
                        </a:rPr>
                        <m:t>−</m:t>
                      </m:r>
                      <m:sSub>
                        <m:sSubPr>
                          <m:ctrlPr>
                            <a:rPr lang="en-US" sz="3200" i="1">
                              <a:latin typeface="Cambria Math" panose="02040503050406030204" pitchFamily="18" charset="0"/>
                            </a:rPr>
                          </m:ctrlPr>
                        </m:sSubPr>
                        <m:e>
                          <m:r>
                            <m:rPr>
                              <m:sty m:val="p"/>
                            </m:rPr>
                            <a:rPr lang="en-US" sz="3200" i="0">
                              <a:latin typeface="Cambria Math"/>
                            </a:rPr>
                            <m:t>T</m:t>
                          </m:r>
                        </m:e>
                        <m:sub>
                          <m:r>
                            <a:rPr lang="en-US" sz="3200" b="0" i="0" smtClean="0">
                              <a:latin typeface="Cambria Math"/>
                            </a:rPr>
                            <m:t>1</m:t>
                          </m:r>
                        </m:sub>
                      </m:sSub>
                      <m:r>
                        <a:rPr lang="en-US" sz="3200" b="0" i="0" smtClean="0">
                          <a:latin typeface="Cambria Math"/>
                        </a:rPr>
                        <m:t>)(</m:t>
                      </m:r>
                      <m:sSub>
                        <m:sSubPr>
                          <m:ctrlPr>
                            <a:rPr lang="en-US" sz="3200" b="0" i="1" smtClean="0">
                              <a:latin typeface="Cambria Math" panose="02040503050406030204" pitchFamily="18" charset="0"/>
                            </a:rPr>
                          </m:ctrlPr>
                        </m:sSubPr>
                        <m:e>
                          <m:r>
                            <m:rPr>
                              <m:sty m:val="p"/>
                            </m:rPr>
                            <a:rPr lang="en-US" sz="3200" b="0" i="0" smtClean="0">
                              <a:latin typeface="Cambria Math"/>
                            </a:rPr>
                            <m:t>r</m:t>
                          </m:r>
                        </m:e>
                        <m:sub>
                          <m:r>
                            <m:rPr>
                              <m:sty m:val="p"/>
                            </m:rPr>
                            <a:rPr lang="en-US" sz="3200" b="0" i="0" smtClean="0">
                              <a:latin typeface="Cambria Math"/>
                            </a:rPr>
                            <m:t>output</m:t>
                          </m:r>
                        </m:sub>
                      </m:sSub>
                      <m:r>
                        <a:rPr lang="en-US" sz="3200" b="0" i="0" smtClean="0">
                          <a:latin typeface="Cambria Math"/>
                        </a:rPr>
                        <m:t>)</m:t>
                      </m:r>
                    </m:oMath>
                  </m:oMathPara>
                </a14:m>
                <a:endParaRPr lang="en-US" sz="3200" dirty="0"/>
              </a:p>
            </p:txBody>
          </p:sp>
        </mc:Choice>
        <mc:Fallback xmlns="">
          <p:sp>
            <p:nvSpPr>
              <p:cNvPr id="6" name="TextBox 5"/>
              <p:cNvSpPr txBox="1">
                <a:spLocks noRot="1" noChangeAspect="1" noMove="1" noResize="1" noEditPoints="1" noAdjustHandles="1" noChangeArrowheads="1" noChangeShapeType="1" noTextEdit="1"/>
              </p:cNvSpPr>
              <p:nvPr/>
            </p:nvSpPr>
            <p:spPr>
              <a:xfrm>
                <a:off x="1111759" y="5467366"/>
                <a:ext cx="6589689" cy="628634"/>
              </a:xfrm>
              <a:prstGeom prst="rect">
                <a:avLst/>
              </a:prstGeom>
              <a:blipFill rotWithShape="1">
                <a:blip r:embed="rId3"/>
                <a:stretch>
                  <a:fillRect/>
                </a:stretch>
              </a:blipFill>
            </p:spPr>
            <p:txBody>
              <a:bodyPr/>
              <a:lstStyle/>
              <a:p>
                <a:r>
                  <a:rPr lang="en-US">
                    <a:noFill/>
                  </a:rPr>
                  <a:t> </a:t>
                </a:r>
              </a:p>
            </p:txBody>
          </p:sp>
        </mc:Fallback>
      </mc:AlternateContent>
      <p:sp>
        <p:nvSpPr>
          <p:cNvPr id="7" name="TextBox 6"/>
          <p:cNvSpPr txBox="1"/>
          <p:nvPr/>
        </p:nvSpPr>
        <p:spPr>
          <a:xfrm>
            <a:off x="2463504" y="3650234"/>
            <a:ext cx="3886200" cy="369332"/>
          </a:xfrm>
          <a:prstGeom prst="rect">
            <a:avLst/>
          </a:prstGeom>
          <a:noFill/>
        </p:spPr>
        <p:txBody>
          <a:bodyPr wrap="square" rtlCol="0">
            <a:spAutoFit/>
          </a:bodyPr>
          <a:lstStyle/>
          <a:p>
            <a:pPr algn="ctr"/>
            <a:r>
              <a:rPr lang="en-US" dirty="0"/>
              <a:t>Maximum input torque before slipping</a:t>
            </a:r>
          </a:p>
        </p:txBody>
      </p:sp>
      <p:sp>
        <p:nvSpPr>
          <p:cNvPr id="8" name="TextBox 7"/>
          <p:cNvSpPr txBox="1"/>
          <p:nvPr/>
        </p:nvSpPr>
        <p:spPr>
          <a:xfrm>
            <a:off x="2374751" y="5181600"/>
            <a:ext cx="4063704" cy="369332"/>
          </a:xfrm>
          <a:prstGeom prst="rect">
            <a:avLst/>
          </a:prstGeom>
          <a:noFill/>
        </p:spPr>
        <p:txBody>
          <a:bodyPr wrap="square" rtlCol="0">
            <a:spAutoFit/>
          </a:bodyPr>
          <a:lstStyle/>
          <a:p>
            <a:pPr algn="ctr"/>
            <a:r>
              <a:rPr lang="en-US" dirty="0"/>
              <a:t>Maximum output torque before slipping</a:t>
            </a:r>
          </a:p>
        </p:txBody>
      </p:sp>
    </p:spTree>
    <p:extLst>
      <p:ext uri="{BB962C8B-B14F-4D97-AF65-F5344CB8AC3E}">
        <p14:creationId xmlns:p14="http://schemas.microsoft.com/office/powerpoint/2010/main" val="56684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Maximum Power</a:t>
            </a:r>
          </a:p>
        </p:txBody>
      </p:sp>
      <p:sp>
        <p:nvSpPr>
          <p:cNvPr id="3" name="Content Placeholder 2"/>
          <p:cNvSpPr>
            <a:spLocks noGrp="1"/>
          </p:cNvSpPr>
          <p:nvPr>
            <p:ph idx="1"/>
          </p:nvPr>
        </p:nvSpPr>
        <p:spPr>
          <a:xfrm>
            <a:off x="457200" y="1600200"/>
            <a:ext cx="8229600" cy="4343400"/>
          </a:xfrm>
        </p:spPr>
        <p:txBody>
          <a:bodyPr>
            <a:normAutofit/>
          </a:bodyPr>
          <a:lstStyle/>
          <a:p>
            <a:r>
              <a:rPr lang="en-US" dirty="0"/>
              <a:t>The rotational definition of power is the torque transmitted times the angular velocity in radians per second.</a:t>
            </a:r>
          </a:p>
          <a:p>
            <a:endParaRPr lang="en-US" dirty="0"/>
          </a:p>
          <a:p>
            <a:endParaRPr lang="en-US" dirty="0"/>
          </a:p>
          <a:p>
            <a:r>
              <a:rPr lang="en-US" dirty="0"/>
              <a:t>The power at the input and the output of the system should be the same, assuming no losses due to inefficiency.</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990600" y="3352800"/>
                <a:ext cx="11125200" cy="59240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b="0" i="0" smtClean="0">
                              <a:latin typeface="Cambria Math"/>
                            </a:rPr>
                            <m:t>P</m:t>
                          </m:r>
                        </m:e>
                        <m:sub>
                          <m:r>
                            <m:rPr>
                              <m:sty m:val="p"/>
                            </m:rPr>
                            <a:rPr lang="en-US" sz="2800" b="0" i="0" smtClean="0">
                              <a:latin typeface="Cambria Math"/>
                            </a:rPr>
                            <m:t>max</m:t>
                          </m:r>
                        </m:sub>
                      </m:sSub>
                      <m:r>
                        <a:rPr lang="en-US" sz="2800" b="0" i="0" smtClean="0">
                          <a:latin typeface="Cambria Math"/>
                        </a:rPr>
                        <m:t>=</m:t>
                      </m:r>
                      <m:d>
                        <m:dPr>
                          <m:ctrlPr>
                            <a:rPr lang="en-US" sz="2800" b="0" i="1" smtClean="0">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i="0">
                                  <a:latin typeface="Cambria Math"/>
                                </a:rPr>
                                <m:t>M</m:t>
                              </m:r>
                            </m:e>
                            <m:sub>
                              <m:r>
                                <m:rPr>
                                  <m:sty m:val="p"/>
                                </m:rPr>
                                <a:rPr lang="en-US" sz="2800" i="0">
                                  <a:latin typeface="Cambria Math"/>
                                </a:rPr>
                                <m:t>input</m:t>
                              </m:r>
                              <m:r>
                                <a:rPr lang="en-US" sz="2800" i="0">
                                  <a:latin typeface="Cambria Math"/>
                                </a:rPr>
                                <m:t> </m:t>
                              </m:r>
                              <m:r>
                                <m:rPr>
                                  <m:sty m:val="p"/>
                                </m:rPr>
                                <a:rPr lang="en-US" sz="2800" i="0">
                                  <a:latin typeface="Cambria Math"/>
                                </a:rPr>
                                <m:t>max</m:t>
                              </m:r>
                            </m:sub>
                          </m:sSub>
                        </m:e>
                      </m:d>
                      <m:d>
                        <m:dPr>
                          <m:ctrlPr>
                            <a:rPr lang="en-US" sz="2800" b="0" i="1" smtClean="0">
                              <a:latin typeface="Cambria Math" panose="02040503050406030204" pitchFamily="18" charset="0"/>
                            </a:rPr>
                          </m:ctrlPr>
                        </m:dPr>
                        <m:e>
                          <m:sSub>
                            <m:sSubPr>
                              <m:ctrlPr>
                                <a:rPr lang="en-US" sz="2800" b="0" i="1" smtClean="0">
                                  <a:latin typeface="Cambria Math" panose="02040503050406030204" pitchFamily="18" charset="0"/>
                                </a:rPr>
                              </m:ctrlPr>
                            </m:sSubPr>
                            <m:e>
                              <m:r>
                                <m:rPr>
                                  <m:sty m:val="p"/>
                                </m:rPr>
                                <a:rPr lang="en-US" sz="2800" b="0" i="0" smtClean="0">
                                  <a:latin typeface="Cambria Math"/>
                                  <a:ea typeface="Cambria Math"/>
                                </a:rPr>
                                <m:t>ω</m:t>
                              </m:r>
                            </m:e>
                            <m:sub>
                              <m:r>
                                <m:rPr>
                                  <m:sty m:val="p"/>
                                </m:rPr>
                                <a:rPr lang="en-US" sz="2800" b="0" i="0" smtClean="0">
                                  <a:latin typeface="Cambria Math"/>
                                </a:rPr>
                                <m:t>input</m:t>
                              </m:r>
                            </m:sub>
                          </m:sSub>
                        </m:e>
                      </m:d>
                      <m:r>
                        <a:rPr lang="en-US" sz="2800" b="0" i="0" smtClean="0">
                          <a:latin typeface="Cambria Math"/>
                        </a:rPr>
                        <m:t>=</m:t>
                      </m:r>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i="0">
                                  <a:latin typeface="Cambria Math"/>
                                </a:rPr>
                                <m:t>M</m:t>
                              </m:r>
                            </m:e>
                            <m:sub>
                              <m:r>
                                <m:rPr>
                                  <m:sty m:val="p"/>
                                </m:rPr>
                                <a:rPr lang="en-US" sz="2800" b="0" i="0" smtClean="0">
                                  <a:latin typeface="Cambria Math"/>
                                </a:rPr>
                                <m:t>output</m:t>
                              </m:r>
                              <m:r>
                                <a:rPr lang="en-US" sz="2800" i="0">
                                  <a:latin typeface="Cambria Math"/>
                                </a:rPr>
                                <m:t> </m:t>
                              </m:r>
                              <m:r>
                                <m:rPr>
                                  <m:sty m:val="p"/>
                                </m:rPr>
                                <a:rPr lang="en-US" sz="2800" i="0">
                                  <a:latin typeface="Cambria Math"/>
                                </a:rPr>
                                <m:t>max</m:t>
                              </m:r>
                            </m:sub>
                          </m:sSub>
                        </m:e>
                      </m:d>
                      <m:d>
                        <m:dPr>
                          <m:ctrlPr>
                            <a:rPr lang="en-US" sz="2800" i="1">
                              <a:latin typeface="Cambria Math" panose="02040503050406030204" pitchFamily="18" charset="0"/>
                            </a:rPr>
                          </m:ctrlPr>
                        </m:dPr>
                        <m:e>
                          <m:sSub>
                            <m:sSubPr>
                              <m:ctrlPr>
                                <a:rPr lang="en-US" sz="2800" i="1">
                                  <a:latin typeface="Cambria Math" panose="02040503050406030204" pitchFamily="18" charset="0"/>
                                </a:rPr>
                              </m:ctrlPr>
                            </m:sSubPr>
                            <m:e>
                              <m:r>
                                <m:rPr>
                                  <m:sty m:val="p"/>
                                </m:rPr>
                                <a:rPr lang="en-US" sz="2800" i="0" smtClean="0">
                                  <a:latin typeface="Cambria Math"/>
                                  <a:ea typeface="Cambria Math"/>
                                </a:rPr>
                                <m:t>ω</m:t>
                              </m:r>
                            </m:e>
                            <m:sub>
                              <m:r>
                                <m:rPr>
                                  <m:sty m:val="p"/>
                                </m:rPr>
                                <a:rPr lang="en-US" sz="2800" b="0" i="0" smtClean="0">
                                  <a:latin typeface="Cambria Math"/>
                                </a:rPr>
                                <m:t>output</m:t>
                              </m:r>
                            </m:sub>
                          </m:sSub>
                        </m:e>
                      </m:d>
                    </m:oMath>
                  </m:oMathPara>
                </a14:m>
                <a:endParaRPr lang="en-US" sz="3200" dirty="0"/>
              </a:p>
            </p:txBody>
          </p:sp>
        </mc:Choice>
        <mc:Fallback xmlns="">
          <p:sp>
            <p:nvSpPr>
              <p:cNvPr id="5" name="TextBox 4"/>
              <p:cNvSpPr txBox="1">
                <a:spLocks noRot="1" noChangeAspect="1" noMove="1" noResize="1" noEditPoints="1" noAdjustHandles="1" noChangeArrowheads="1" noChangeShapeType="1" noTextEdit="1"/>
              </p:cNvSpPr>
              <p:nvPr/>
            </p:nvSpPr>
            <p:spPr>
              <a:xfrm>
                <a:off x="-990600" y="3352800"/>
                <a:ext cx="11125200" cy="592406"/>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998594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Belt Worked Example</a:t>
            </a:r>
          </a:p>
        </p:txBody>
      </p:sp>
      <p:sp>
        <p:nvSpPr>
          <p:cNvPr id="3" name="Content Placeholder 2"/>
          <p:cNvSpPr>
            <a:spLocks noGrp="1"/>
          </p:cNvSpPr>
          <p:nvPr>
            <p:ph idx="1"/>
          </p:nvPr>
        </p:nvSpPr>
        <p:spPr>
          <a:xfrm>
            <a:off x="457200" y="1600200"/>
            <a:ext cx="4343400" cy="4800600"/>
          </a:xfrm>
        </p:spPr>
        <p:txBody>
          <a:bodyPr>
            <a:normAutofit fontScale="77500" lnSpcReduction="20000"/>
          </a:bodyPr>
          <a:lstStyle/>
          <a:p>
            <a:r>
              <a:rPr lang="en-US" dirty="0"/>
              <a:t>A steel cable supports a 60 kg mass and is then run a quarter of the way around a steel cylinder and supported by a pulling force as shown in the diagram below. The static coefficient of friction between the cable and the steel cylinder is .3.</a:t>
            </a:r>
          </a:p>
          <a:p>
            <a:pPr lvl="1"/>
            <a:r>
              <a:rPr lang="en-US" dirty="0"/>
              <a:t>What is the minimum pulling force required to lift the mass?</a:t>
            </a:r>
          </a:p>
          <a:p>
            <a:pPr lvl="1"/>
            <a:r>
              <a:rPr lang="en-US" dirty="0"/>
              <a:t>What is the minimum pulling force required to keep the mass from falling?</a:t>
            </a:r>
          </a:p>
        </p:txBody>
      </p:sp>
      <p:sp>
        <p:nvSpPr>
          <p:cNvPr id="4" name="Slide Number Placeholder 3"/>
          <p:cNvSpPr>
            <a:spLocks noGrp="1"/>
          </p:cNvSpPr>
          <p:nvPr>
            <p:ph type="sldNum" sz="quarter" idx="12"/>
          </p:nvPr>
        </p:nvSpPr>
        <p:spPr/>
        <p:txBody>
          <a:bodyPr/>
          <a:lstStyle/>
          <a:p>
            <a:fld id="{929262FE-7F58-4A1E-8AF3-5A510A86DEBD}" type="slidenum">
              <a:rPr lang="en-US" smtClean="0"/>
              <a:t>15</a:t>
            </a:fld>
            <a:endParaRPr lang="en-US" dirty="0"/>
          </a:p>
        </p:txBody>
      </p:sp>
      <p:sp>
        <p:nvSpPr>
          <p:cNvPr id="5" name="Rectangle 4"/>
          <p:cNvSpPr/>
          <p:nvPr/>
        </p:nvSpPr>
        <p:spPr>
          <a:xfrm>
            <a:off x="6438900" y="2514600"/>
            <a:ext cx="2705100" cy="43434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sp>
        <p:nvSpPr>
          <p:cNvPr id="6" name="Oval 5"/>
          <p:cNvSpPr/>
          <p:nvPr/>
        </p:nvSpPr>
        <p:spPr>
          <a:xfrm>
            <a:off x="5753100" y="1828800"/>
            <a:ext cx="1371600" cy="1371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Connector 6"/>
          <p:cNvCxnSpPr>
            <a:stCxn id="6" idx="0"/>
          </p:cNvCxnSpPr>
          <p:nvPr/>
        </p:nvCxnSpPr>
        <p:spPr>
          <a:xfrm>
            <a:off x="6438900" y="1828800"/>
            <a:ext cx="1485900" cy="0"/>
          </a:xfrm>
          <a:prstGeom prst="line">
            <a:avLst/>
          </a:prstGeom>
        </p:spPr>
        <p:style>
          <a:lnRef idx="3">
            <a:schemeClr val="dk1"/>
          </a:lnRef>
          <a:fillRef idx="0">
            <a:schemeClr val="dk1"/>
          </a:fillRef>
          <a:effectRef idx="2">
            <a:schemeClr val="dk1"/>
          </a:effectRef>
          <a:fontRef idx="minor">
            <a:schemeClr val="tx1"/>
          </a:fontRef>
        </p:style>
      </p:cxnSp>
      <p:cxnSp>
        <p:nvCxnSpPr>
          <p:cNvPr id="8" name="Straight Connector 7"/>
          <p:cNvCxnSpPr>
            <a:stCxn id="6" idx="2"/>
          </p:cNvCxnSpPr>
          <p:nvPr/>
        </p:nvCxnSpPr>
        <p:spPr>
          <a:xfrm>
            <a:off x="5753100" y="2514600"/>
            <a:ext cx="0" cy="1447800"/>
          </a:xfrm>
          <a:prstGeom prst="line">
            <a:avLst/>
          </a:prstGeom>
        </p:spPr>
        <p:style>
          <a:lnRef idx="3">
            <a:schemeClr val="dk1"/>
          </a:lnRef>
          <a:fillRef idx="0">
            <a:schemeClr val="dk1"/>
          </a:fillRef>
          <a:effectRef idx="2">
            <a:schemeClr val="dk1"/>
          </a:effectRef>
          <a:fontRef idx="minor">
            <a:schemeClr val="tx1"/>
          </a:fontRef>
        </p:style>
      </p:cxnSp>
      <p:sp>
        <p:nvSpPr>
          <p:cNvPr id="9" name="Arc 8"/>
          <p:cNvSpPr/>
          <p:nvPr/>
        </p:nvSpPr>
        <p:spPr>
          <a:xfrm>
            <a:off x="5753100" y="1828800"/>
            <a:ext cx="1371600" cy="1371600"/>
          </a:xfrm>
          <a:prstGeom prst="arc">
            <a:avLst>
              <a:gd name="adj1" fmla="val 10752909"/>
              <a:gd name="adj2" fmla="val 16260307"/>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0" name="Rectangle 9"/>
          <p:cNvSpPr/>
          <p:nvPr/>
        </p:nvSpPr>
        <p:spPr>
          <a:xfrm>
            <a:off x="5334000" y="3962400"/>
            <a:ext cx="838200" cy="1219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60 kg</a:t>
            </a:r>
          </a:p>
        </p:txBody>
      </p:sp>
      <p:cxnSp>
        <p:nvCxnSpPr>
          <p:cNvPr id="11" name="Straight Arrow Connector 10"/>
          <p:cNvCxnSpPr/>
          <p:nvPr/>
        </p:nvCxnSpPr>
        <p:spPr>
          <a:xfrm>
            <a:off x="7772400" y="1828800"/>
            <a:ext cx="609600" cy="0"/>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8318915" y="1644134"/>
                <a:ext cx="672685" cy="3942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1" i="1" smtClean="0">
                              <a:solidFill>
                                <a:srgbClr val="FF0000"/>
                              </a:solidFill>
                              <a:latin typeface="Cambria Math" panose="02040503050406030204" pitchFamily="18" charset="0"/>
                            </a:rPr>
                          </m:ctrlPr>
                        </m:sSubPr>
                        <m:e>
                          <m:r>
                            <a:rPr lang="en-US" b="1" i="0" smtClean="0">
                              <a:solidFill>
                                <a:srgbClr val="FF0000"/>
                              </a:solidFill>
                              <a:latin typeface="Cambria Math"/>
                            </a:rPr>
                            <m:t>𝐅</m:t>
                          </m:r>
                        </m:e>
                        <m:sub>
                          <m:r>
                            <a:rPr lang="en-US" b="1" i="0" smtClean="0">
                              <a:solidFill>
                                <a:srgbClr val="FF0000"/>
                              </a:solidFill>
                              <a:latin typeface="Cambria Math"/>
                            </a:rPr>
                            <m:t>𝐩𝐮𝐥𝐥</m:t>
                          </m:r>
                        </m:sub>
                      </m:sSub>
                    </m:oMath>
                  </m:oMathPara>
                </a14:m>
                <a:endParaRPr lang="en-US" b="1" dirty="0"/>
              </a:p>
            </p:txBody>
          </p:sp>
        </mc:Choice>
        <mc:Fallback xmlns="">
          <p:sp>
            <p:nvSpPr>
              <p:cNvPr id="12" name="Rectangle 11"/>
              <p:cNvSpPr>
                <a:spLocks noRot="1" noChangeAspect="1" noMove="1" noResize="1" noEditPoints="1" noAdjustHandles="1" noChangeArrowheads="1" noChangeShapeType="1" noTextEdit="1"/>
              </p:cNvSpPr>
              <p:nvPr/>
            </p:nvSpPr>
            <p:spPr>
              <a:xfrm>
                <a:off x="8318915" y="1644134"/>
                <a:ext cx="672685" cy="394210"/>
              </a:xfrm>
              <a:prstGeom prst="rect">
                <a:avLst/>
              </a:prstGeom>
              <a:blipFill rotWithShape="1">
                <a:blip r:embed="rId2"/>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23568492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belts Practice Problem</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a:t>Find the maximum torque that this pulley (Diameter = 5 inches, </a:t>
                </a:r>
                <a14:m>
                  <m:oMath xmlns:m="http://schemas.openxmlformats.org/officeDocument/2006/math">
                    <m:sSub>
                      <m:sSubPr>
                        <m:ctrlPr>
                          <a:rPr lang="en-US" i="1">
                            <a:latin typeface="Cambria Math" panose="02040503050406030204" pitchFamily="18" charset="0"/>
                            <a:ea typeface="Cambria Math"/>
                          </a:rPr>
                        </m:ctrlPr>
                      </m:sSubPr>
                      <m:e>
                        <m:r>
                          <a:rPr lang="en-US">
                            <a:latin typeface="Cambria Math"/>
                            <a:ea typeface="Cambria Math"/>
                          </a:rPr>
                          <m:t>(</m:t>
                        </m:r>
                        <m:r>
                          <m:rPr>
                            <m:sty m:val="p"/>
                          </m:rPr>
                          <a:rPr lang="en-US">
                            <a:latin typeface="Cambria Math"/>
                            <a:ea typeface="Cambria Math"/>
                          </a:rPr>
                          <m:t>μ</m:t>
                        </m:r>
                      </m:e>
                      <m:sub>
                        <m:r>
                          <m:rPr>
                            <m:sty m:val="p"/>
                          </m:rPr>
                          <a:rPr lang="en-US">
                            <a:latin typeface="Cambria Math"/>
                            <a:ea typeface="Cambria Math"/>
                          </a:rPr>
                          <m:t>s</m:t>
                        </m:r>
                      </m:sub>
                    </m:sSub>
                    <m:r>
                      <a:rPr lang="en-US" i="1">
                        <a:latin typeface="Cambria Math"/>
                        <a:ea typeface="Cambria Math"/>
                      </a:rPr>
                      <m:t>)=.4 </m:t>
                    </m:r>
                  </m:oMath>
                </a14:m>
                <a:r>
                  <a:rPr lang="en-US" dirty="0"/>
                  <a:t>) can exert before slipping if the resting tension in the belt is 20 lbs.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1">
                <a:blip r:embed="rId2"/>
                <a:stretch>
                  <a:fillRect l="-1630" t="-1752"/>
                </a:stretch>
              </a:blipFill>
            </p:spPr>
            <p:txBody>
              <a:bodyPr/>
              <a:lstStyle/>
              <a:p>
                <a:r>
                  <a:rPr lang="en-US">
                    <a:noFill/>
                  </a:rPr>
                  <a:t> </a:t>
                </a:r>
              </a:p>
            </p:txBody>
          </p:sp>
        </mc:Fallback>
      </mc:AlternateContent>
      <p:cxnSp>
        <p:nvCxnSpPr>
          <p:cNvPr id="4" name="Straight Connector 3"/>
          <p:cNvCxnSpPr/>
          <p:nvPr/>
        </p:nvCxnSpPr>
        <p:spPr>
          <a:xfrm>
            <a:off x="2971800" y="4340678"/>
            <a:ext cx="1981200" cy="718457"/>
          </a:xfrm>
          <a:prstGeom prst="line">
            <a:avLst/>
          </a:prstGeom>
        </p:spPr>
        <p:style>
          <a:lnRef idx="2">
            <a:schemeClr val="dk1"/>
          </a:lnRef>
          <a:fillRef idx="0">
            <a:schemeClr val="dk1"/>
          </a:fillRef>
          <a:effectRef idx="1">
            <a:schemeClr val="dk1"/>
          </a:effectRef>
          <a:fontRef idx="minor">
            <a:schemeClr val="tx1"/>
          </a:fontRef>
        </p:style>
      </p:cxnSp>
      <p:sp>
        <p:nvSpPr>
          <p:cNvPr id="5" name="Oval 4"/>
          <p:cNvSpPr/>
          <p:nvPr/>
        </p:nvSpPr>
        <p:spPr>
          <a:xfrm>
            <a:off x="1219200" y="4250871"/>
            <a:ext cx="2514600" cy="2514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Arc 5"/>
          <p:cNvSpPr/>
          <p:nvPr/>
        </p:nvSpPr>
        <p:spPr>
          <a:xfrm flipH="1">
            <a:off x="1333500" y="4373335"/>
            <a:ext cx="2286000" cy="2286000"/>
          </a:xfrm>
          <a:prstGeom prst="arc">
            <a:avLst>
              <a:gd name="adj1" fmla="val 1848942"/>
              <a:gd name="adj2" fmla="val 19699472"/>
            </a:avLst>
          </a:prstGeom>
          <a:ln>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 name="Straight Connector 10"/>
          <p:cNvCxnSpPr/>
          <p:nvPr/>
        </p:nvCxnSpPr>
        <p:spPr>
          <a:xfrm flipH="1">
            <a:off x="2476500" y="4340678"/>
            <a:ext cx="476250" cy="117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H="1" flipV="1">
            <a:off x="2476500" y="5516335"/>
            <a:ext cx="4953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13" name="Arc 12"/>
          <p:cNvSpPr/>
          <p:nvPr/>
        </p:nvSpPr>
        <p:spPr>
          <a:xfrm>
            <a:off x="2019300" y="5059135"/>
            <a:ext cx="914400" cy="914400"/>
          </a:xfrm>
          <a:prstGeom prst="arc">
            <a:avLst>
              <a:gd name="adj1" fmla="val 4305671"/>
              <a:gd name="adj2" fmla="val 174345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TextBox 13"/>
          <p:cNvSpPr txBox="1"/>
          <p:nvPr/>
        </p:nvSpPr>
        <p:spPr>
          <a:xfrm>
            <a:off x="1366157" y="5379105"/>
            <a:ext cx="778329" cy="369332"/>
          </a:xfrm>
          <a:prstGeom prst="rect">
            <a:avLst/>
          </a:prstGeom>
          <a:noFill/>
        </p:spPr>
        <p:txBody>
          <a:bodyPr wrap="square" rtlCol="0">
            <a:spAutoFit/>
          </a:bodyPr>
          <a:lstStyle/>
          <a:p>
            <a:pPr algn="ctr"/>
            <a:r>
              <a:rPr lang="en-US" dirty="0">
                <a:solidFill>
                  <a:schemeClr val="accent1"/>
                </a:solidFill>
              </a:rPr>
              <a:t>210°</a:t>
            </a:r>
          </a:p>
        </p:txBody>
      </p:sp>
      <p:cxnSp>
        <p:nvCxnSpPr>
          <p:cNvPr id="15" name="Straight Connector 14"/>
          <p:cNvCxnSpPr/>
          <p:nvPr/>
        </p:nvCxnSpPr>
        <p:spPr>
          <a:xfrm flipV="1">
            <a:off x="2971800" y="5692837"/>
            <a:ext cx="1981200" cy="966499"/>
          </a:xfrm>
          <a:prstGeom prst="line">
            <a:avLst/>
          </a:prstGeom>
        </p:spPr>
        <p:style>
          <a:lnRef idx="2">
            <a:schemeClr val="dk1"/>
          </a:lnRef>
          <a:fillRef idx="0">
            <a:schemeClr val="dk1"/>
          </a:fillRef>
          <a:effectRef idx="1">
            <a:schemeClr val="dk1"/>
          </a:effectRef>
          <a:fontRef idx="minor">
            <a:schemeClr val="tx1"/>
          </a:fontRef>
        </p:style>
      </p:cxnSp>
      <p:grpSp>
        <p:nvGrpSpPr>
          <p:cNvPr id="19" name="Group 18"/>
          <p:cNvGrpSpPr/>
          <p:nvPr/>
        </p:nvGrpSpPr>
        <p:grpSpPr>
          <a:xfrm>
            <a:off x="5890986" y="4572000"/>
            <a:ext cx="2971800" cy="9492342"/>
            <a:chOff x="6019800" y="3505200"/>
            <a:chExt cx="685800" cy="2786742"/>
          </a:xfrm>
        </p:grpSpPr>
        <p:sp>
          <p:nvSpPr>
            <p:cNvPr id="20" name="Rectangle 19"/>
            <p:cNvSpPr/>
            <p:nvPr/>
          </p:nvSpPr>
          <p:spPr>
            <a:xfrm>
              <a:off x="6019800" y="3526971"/>
              <a:ext cx="685800" cy="2743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1" name="Trapezoid 20"/>
            <p:cNvSpPr/>
            <p:nvPr/>
          </p:nvSpPr>
          <p:spPr>
            <a:xfrm>
              <a:off x="6172200" y="5910942"/>
              <a:ext cx="381000" cy="381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rapezoid 21"/>
            <p:cNvSpPr/>
            <p:nvPr/>
          </p:nvSpPr>
          <p:spPr>
            <a:xfrm flipV="1">
              <a:off x="6172200" y="3505200"/>
              <a:ext cx="381000" cy="381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Connector 22"/>
            <p:cNvCxnSpPr/>
            <p:nvPr/>
          </p:nvCxnSpPr>
          <p:spPr>
            <a:xfrm>
              <a:off x="6172200" y="3526971"/>
              <a:ext cx="76200" cy="359229"/>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cxnSp>
          <p:nvCxnSpPr>
            <p:cNvPr id="24" name="Straight Connector 23"/>
            <p:cNvCxnSpPr/>
            <p:nvPr/>
          </p:nvCxnSpPr>
          <p:spPr>
            <a:xfrm>
              <a:off x="6477000" y="5889171"/>
              <a:ext cx="76200" cy="359229"/>
            </a:xfrm>
            <a:prstGeom prst="line">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25" name="Straight Connector 24"/>
            <p:cNvCxnSpPr/>
            <p:nvPr/>
          </p:nvCxnSpPr>
          <p:spPr>
            <a:xfrm flipH="1">
              <a:off x="6172200" y="5889171"/>
              <a:ext cx="76200" cy="359229"/>
            </a:xfrm>
            <a:prstGeom prst="line">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26" name="Straight Connector 25"/>
            <p:cNvCxnSpPr/>
            <p:nvPr/>
          </p:nvCxnSpPr>
          <p:spPr>
            <a:xfrm flipH="1">
              <a:off x="6477000" y="3526971"/>
              <a:ext cx="76200" cy="359229"/>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p:nvPr/>
          </p:nvCxnSpPr>
          <p:spPr>
            <a:xfrm flipH="1">
              <a:off x="6248400" y="3885501"/>
              <a:ext cx="228600" cy="0"/>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cxnSp>
          <p:nvCxnSpPr>
            <p:cNvPr id="28" name="Straight Connector 27"/>
            <p:cNvCxnSpPr/>
            <p:nvPr/>
          </p:nvCxnSpPr>
          <p:spPr>
            <a:xfrm flipH="1">
              <a:off x="6253843" y="5910942"/>
              <a:ext cx="228600" cy="0"/>
            </a:xfrm>
            <a:prstGeom prst="line">
              <a:avLst/>
            </a:prstGeom>
            <a:ln>
              <a:solidFill>
                <a:schemeClr val="accent6">
                  <a:lumMod val="75000"/>
                </a:schemeClr>
              </a:solidFill>
            </a:ln>
          </p:spPr>
          <p:style>
            <a:lnRef idx="2">
              <a:schemeClr val="accent6"/>
            </a:lnRef>
            <a:fillRef idx="0">
              <a:schemeClr val="accent6"/>
            </a:fillRef>
            <a:effectRef idx="1">
              <a:schemeClr val="accent6"/>
            </a:effectRef>
            <a:fontRef idx="minor">
              <a:schemeClr val="tx1"/>
            </a:fontRef>
          </p:style>
        </p:cxnSp>
        <p:cxnSp>
          <p:nvCxnSpPr>
            <p:cNvPr id="29" name="Straight Connector 28"/>
            <p:cNvCxnSpPr/>
            <p:nvPr/>
          </p:nvCxnSpPr>
          <p:spPr>
            <a:xfrm>
              <a:off x="6477000" y="3886200"/>
              <a:ext cx="0" cy="2002971"/>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cxnSp>
          <p:nvCxnSpPr>
            <p:cNvPr id="30" name="Straight Connector 29"/>
            <p:cNvCxnSpPr/>
            <p:nvPr/>
          </p:nvCxnSpPr>
          <p:spPr>
            <a:xfrm>
              <a:off x="6253843" y="3875314"/>
              <a:ext cx="0" cy="2002971"/>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cxnSp>
          <p:nvCxnSpPr>
            <p:cNvPr id="31" name="Straight Connector 30"/>
            <p:cNvCxnSpPr/>
            <p:nvPr/>
          </p:nvCxnSpPr>
          <p:spPr>
            <a:xfrm>
              <a:off x="6168432" y="3526971"/>
              <a:ext cx="0" cy="2764971"/>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cxnSp>
          <p:nvCxnSpPr>
            <p:cNvPr id="32" name="Straight Connector 31"/>
            <p:cNvCxnSpPr/>
            <p:nvPr/>
          </p:nvCxnSpPr>
          <p:spPr>
            <a:xfrm>
              <a:off x="6554457" y="3526971"/>
              <a:ext cx="0" cy="2764971"/>
            </a:xfrm>
            <a:prstGeom prst="line">
              <a:avLst/>
            </a:prstGeom>
            <a:ln>
              <a:solidFill>
                <a:schemeClr val="tx1">
                  <a:lumMod val="95000"/>
                  <a:lumOff val="5000"/>
                </a:schemeClr>
              </a:solidFill>
            </a:ln>
          </p:spPr>
          <p:style>
            <a:lnRef idx="2">
              <a:schemeClr val="accent6"/>
            </a:lnRef>
            <a:fillRef idx="0">
              <a:schemeClr val="accent6"/>
            </a:fillRef>
            <a:effectRef idx="1">
              <a:schemeClr val="accent6"/>
            </a:effectRef>
            <a:fontRef idx="minor">
              <a:schemeClr val="tx1"/>
            </a:fontRef>
          </p:style>
        </p:cxnSp>
      </p:grpSp>
      <p:sp>
        <p:nvSpPr>
          <p:cNvPr id="33" name="Trapezoid 32"/>
          <p:cNvSpPr/>
          <p:nvPr/>
        </p:nvSpPr>
        <p:spPr>
          <a:xfrm flipV="1">
            <a:off x="6592207" y="4726774"/>
            <a:ext cx="1569357" cy="874949"/>
          </a:xfrm>
          <a:prstGeom prst="trapezoi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6" name="Straight Connector 35"/>
          <p:cNvCxnSpPr/>
          <p:nvPr/>
        </p:nvCxnSpPr>
        <p:spPr>
          <a:xfrm>
            <a:off x="6348186" y="3904778"/>
            <a:ext cx="556986" cy="1944459"/>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flipH="1">
            <a:off x="7872186" y="3892869"/>
            <a:ext cx="556986" cy="1944459"/>
          </a:xfrm>
          <a:prstGeom prst="line">
            <a:avLst/>
          </a:prstGeom>
        </p:spPr>
        <p:style>
          <a:lnRef idx="1">
            <a:schemeClr val="accent1"/>
          </a:lnRef>
          <a:fillRef idx="0">
            <a:schemeClr val="accent1"/>
          </a:fillRef>
          <a:effectRef idx="0">
            <a:schemeClr val="accent1"/>
          </a:effectRef>
          <a:fontRef idx="minor">
            <a:schemeClr val="tx1"/>
          </a:fontRef>
        </p:style>
      </p:cxnSp>
      <p:sp>
        <p:nvSpPr>
          <p:cNvPr id="42" name="Arc 41"/>
          <p:cNvSpPr/>
          <p:nvPr/>
        </p:nvSpPr>
        <p:spPr>
          <a:xfrm>
            <a:off x="5548086" y="4065498"/>
            <a:ext cx="3657600" cy="3657600"/>
          </a:xfrm>
          <a:prstGeom prst="arc">
            <a:avLst>
              <a:gd name="adj1" fmla="val 14449040"/>
              <a:gd name="adj2" fmla="val 17978083"/>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Rectangle 42"/>
              <p:cNvSpPr/>
              <p:nvPr/>
            </p:nvSpPr>
            <p:spPr>
              <a:xfrm>
                <a:off x="6952272" y="3733800"/>
                <a:ext cx="896399" cy="584775"/>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accent1"/>
                          </a:solidFill>
                          <a:latin typeface="Cambria Math"/>
                          <a:ea typeface="Cambria Math"/>
                        </a:rPr>
                        <m:t>60°</m:t>
                      </m:r>
                    </m:oMath>
                  </m:oMathPara>
                </a14:m>
                <a:endParaRPr lang="en-US" sz="3200" dirty="0">
                  <a:solidFill>
                    <a:schemeClr val="accent1"/>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6952272" y="3733800"/>
                <a:ext cx="896399" cy="584775"/>
              </a:xfrm>
              <a:prstGeom prst="rect">
                <a:avLst/>
              </a:prstGeom>
              <a:blipFill rotWithShape="1">
                <a:blip r:embed="rId3"/>
                <a:stretch>
                  <a:fillRect/>
                </a:stretch>
              </a:blipFill>
            </p:spPr>
            <p:txBody>
              <a:bodyPr/>
              <a:lstStyle/>
              <a:p>
                <a:r>
                  <a:rPr lang="en-US">
                    <a:noFill/>
                  </a:rPr>
                  <a:t> </a:t>
                </a:r>
              </a:p>
            </p:txBody>
          </p:sp>
        </mc:Fallback>
      </mc:AlternateContent>
      <p:sp>
        <p:nvSpPr>
          <p:cNvPr id="48" name="Rectangle 47"/>
          <p:cNvSpPr/>
          <p:nvPr/>
        </p:nvSpPr>
        <p:spPr>
          <a:xfrm>
            <a:off x="3078843" y="5331669"/>
            <a:ext cx="415498" cy="369332"/>
          </a:xfrm>
          <a:prstGeom prst="rect">
            <a:avLst/>
          </a:prstGeom>
        </p:spPr>
        <p:txBody>
          <a:bodyPr wrap="none">
            <a:spAutoFit/>
          </a:bodyPr>
          <a:lstStyle/>
          <a:p>
            <a:r>
              <a:rPr lang="en-US" b="1" dirty="0">
                <a:solidFill>
                  <a:srgbClr val="7030A0"/>
                </a:solidFill>
              </a:rPr>
              <a:t>M</a:t>
            </a:r>
            <a:endParaRPr lang="en-US" dirty="0"/>
          </a:p>
        </p:txBody>
      </p:sp>
      <p:sp>
        <p:nvSpPr>
          <p:cNvPr id="49" name="Arc 48"/>
          <p:cNvSpPr/>
          <p:nvPr/>
        </p:nvSpPr>
        <p:spPr>
          <a:xfrm flipH="1">
            <a:off x="1905000" y="4944835"/>
            <a:ext cx="1143000" cy="1143000"/>
          </a:xfrm>
          <a:prstGeom prst="arc">
            <a:avLst>
              <a:gd name="adj1" fmla="val 1848942"/>
              <a:gd name="adj2" fmla="val 19699472"/>
            </a:avLst>
          </a:prstGeom>
          <a:ln>
            <a:solidFill>
              <a:srgbClr val="7030A0"/>
            </a:solidFill>
            <a:headEnd type="arrow"/>
            <a:tailEnd type="non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853897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Worked Example</a:t>
            </a:r>
          </a:p>
        </p:txBody>
      </p:sp>
      <p:sp>
        <p:nvSpPr>
          <p:cNvPr id="3" name="Content Placeholder 2"/>
          <p:cNvSpPr>
            <a:spLocks noGrp="1"/>
          </p:cNvSpPr>
          <p:nvPr>
            <p:ph idx="1"/>
          </p:nvPr>
        </p:nvSpPr>
        <p:spPr>
          <a:xfrm>
            <a:off x="457200" y="1600200"/>
            <a:ext cx="8229600" cy="2819400"/>
          </a:xfrm>
        </p:spPr>
        <p:txBody>
          <a:bodyPr>
            <a:normAutofit fontScale="85000" lnSpcReduction="20000"/>
          </a:bodyPr>
          <a:lstStyle/>
          <a:p>
            <a:r>
              <a:rPr lang="en-US" dirty="0"/>
              <a:t>A flat belt is being used to transfer power from a motor to an alternator as shown in the diagram below. The coefficient of friction between the belt material and the pulley is .5. If we require a power of 100 Watts (Nm/s) while the input is rotating at a rate of 1000 rpm and the output is rotating at a rate of 1428.6 rpm, what is the required resting tension in the belt? (Assume contact angles of approximately 180 degrees)</a:t>
            </a:r>
          </a:p>
        </p:txBody>
      </p:sp>
      <p:sp>
        <p:nvSpPr>
          <p:cNvPr id="4" name="Slide Number Placeholder 3"/>
          <p:cNvSpPr>
            <a:spLocks noGrp="1"/>
          </p:cNvSpPr>
          <p:nvPr>
            <p:ph type="sldNum" sz="quarter" idx="12"/>
          </p:nvPr>
        </p:nvSpPr>
        <p:spPr/>
        <p:txBody>
          <a:bodyPr/>
          <a:lstStyle/>
          <a:p>
            <a:fld id="{929262FE-7F58-4A1E-8AF3-5A510A86DEBD}" type="slidenum">
              <a:rPr lang="en-US" smtClean="0"/>
              <a:t>17</a:t>
            </a:fld>
            <a:endParaRPr lang="en-US" dirty="0"/>
          </a:p>
        </p:txBody>
      </p:sp>
      <p:pic>
        <p:nvPicPr>
          <p:cNvPr id="1026" name="Picture 2" descr="Problem 3 Diagr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419600"/>
            <a:ext cx="5946956" cy="2295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6108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Belt Friction</a:t>
            </a:r>
          </a:p>
        </p:txBody>
      </p:sp>
      <p:sp>
        <p:nvSpPr>
          <p:cNvPr id="3" name="Content Placeholder 2"/>
          <p:cNvSpPr>
            <a:spLocks noGrp="1"/>
          </p:cNvSpPr>
          <p:nvPr>
            <p:ph idx="1"/>
          </p:nvPr>
        </p:nvSpPr>
        <p:spPr>
          <a:xfrm>
            <a:off x="457200" y="1600201"/>
            <a:ext cx="8686800" cy="1371600"/>
          </a:xfrm>
        </p:spPr>
        <p:txBody>
          <a:bodyPr>
            <a:normAutofit fontScale="92500"/>
          </a:bodyPr>
          <a:lstStyle/>
          <a:p>
            <a:r>
              <a:rPr lang="en-US" dirty="0"/>
              <a:t>Anywhere there is a belt or cable wrapped around a surface, there is the potential for belt friction.</a:t>
            </a:r>
          </a:p>
        </p:txBody>
      </p:sp>
      <p:pic>
        <p:nvPicPr>
          <p:cNvPr id="2052" name="Picture 4" descr="&quot;Kiilahihnakone&quot; by ZngZng - Own work. Licensed under CC BY-SA 3.0 via Wikimedia Commons  -https://commons.wikimedia.org/wiki/File:Kiilahihnakone.JPG#/media/File:Kiilahihnakone.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3972" y="2819399"/>
            <a:ext cx="2952600" cy="3926959"/>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6C5197CF-6335-478D-A891-67A777571F37}"/>
              </a:ext>
            </a:extLst>
          </p:cNvPr>
          <p:cNvSpPr txBox="1"/>
          <p:nvPr/>
        </p:nvSpPr>
        <p:spPr>
          <a:xfrm>
            <a:off x="48072" y="4426802"/>
            <a:ext cx="1466850" cy="830997"/>
          </a:xfrm>
          <a:prstGeom prst="rect">
            <a:avLst/>
          </a:prstGeom>
          <a:noFill/>
        </p:spPr>
        <p:txBody>
          <a:bodyPr wrap="square" rtlCol="0">
            <a:spAutoFit/>
          </a:bodyPr>
          <a:lstStyle/>
          <a:p>
            <a:r>
              <a:rPr lang="en-US" sz="1600" dirty="0"/>
              <a:t>Image by </a:t>
            </a:r>
            <a:r>
              <a:rPr lang="en-US" sz="1600" dirty="0" err="1"/>
              <a:t>Kiilahihnakone</a:t>
            </a:r>
            <a:r>
              <a:rPr lang="en-US" sz="1600" dirty="0"/>
              <a:t> CC-BY-SA 3.0</a:t>
            </a:r>
          </a:p>
        </p:txBody>
      </p:sp>
      <p:pic>
        <p:nvPicPr>
          <p:cNvPr id="1026" name="Picture 2">
            <a:extLst>
              <a:ext uri="{FF2B5EF4-FFF2-40B4-BE49-F238E27FC236}">
                <a16:creationId xmlns:a16="http://schemas.microsoft.com/office/drawing/2014/main" id="{BBFECE30-D344-4F75-ACFF-EB433ED55C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57428" y="2819399"/>
            <a:ext cx="2628899" cy="392695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F95AF9A-2912-4880-B200-2B7AF485ED7F}"/>
              </a:ext>
            </a:extLst>
          </p:cNvPr>
          <p:cNvSpPr txBox="1"/>
          <p:nvPr/>
        </p:nvSpPr>
        <p:spPr>
          <a:xfrm>
            <a:off x="7315200" y="4443581"/>
            <a:ext cx="1828800" cy="830997"/>
          </a:xfrm>
          <a:prstGeom prst="rect">
            <a:avLst/>
          </a:prstGeom>
          <a:noFill/>
        </p:spPr>
        <p:txBody>
          <a:bodyPr wrap="square" rtlCol="0">
            <a:spAutoFit/>
          </a:bodyPr>
          <a:lstStyle/>
          <a:p>
            <a:r>
              <a:rPr lang="en-US" sz="1600" dirty="0"/>
              <a:t>Image by Virginia State Park Staff CC-BY 2.0</a:t>
            </a:r>
          </a:p>
        </p:txBody>
      </p:sp>
    </p:spTree>
    <p:extLst>
      <p:ext uri="{BB962C8B-B14F-4D97-AF65-F5344CB8AC3E}">
        <p14:creationId xmlns:p14="http://schemas.microsoft.com/office/powerpoint/2010/main" val="186114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fade">
                                      <p:cBhvr>
                                        <p:cTn id="11" dur="500"/>
                                        <p:tgtEl>
                                          <p:spTgt spid="4"/>
                                        </p:tgtEl>
                                      </p:cBhvr>
                                    </p:animEffect>
                                  </p:childTnLst>
                                </p:cTn>
                              </p:par>
                              <p:par>
                                <p:cTn id="12" presetID="10" presetClass="entr" presetSubtype="0" fill="hold" nodeType="withEffect">
                                  <p:stCondLst>
                                    <p:cond delay="0"/>
                                  </p:stCondLst>
                                  <p:childTnLst>
                                    <p:set>
                                      <p:cBhvr>
                                        <p:cTn id="13" dur="1" fill="hold">
                                          <p:stCondLst>
                                            <p:cond delay="0"/>
                                          </p:stCondLst>
                                        </p:cTn>
                                        <p:tgtEl>
                                          <p:spTgt spid="2052"/>
                                        </p:tgtEl>
                                        <p:attrNameLst>
                                          <p:attrName>style.visibility</p:attrName>
                                        </p:attrNameLst>
                                      </p:cBhvr>
                                      <p:to>
                                        <p:strVal val="visible"/>
                                      </p:to>
                                    </p:set>
                                    <p:animEffect transition="in" filter="fade">
                                      <p:cBhvr>
                                        <p:cTn id="14" dur="500"/>
                                        <p:tgtEl>
                                          <p:spTgt spid="2052"/>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026"/>
                                        </p:tgtEl>
                                        <p:attrNameLst>
                                          <p:attrName>style.visibility</p:attrName>
                                        </p:attrNameLst>
                                      </p:cBhvr>
                                      <p:to>
                                        <p:strVal val="visible"/>
                                      </p:to>
                                    </p:set>
                                    <p:animEffect transition="in" filter="fade">
                                      <p:cBhvr>
                                        <p:cTn id="19" dur="500"/>
                                        <p:tgtEl>
                                          <p:spTgt spid="102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Why Does Belt Friction Exist?</a:t>
            </a:r>
          </a:p>
        </p:txBody>
      </p:sp>
      <p:sp>
        <p:nvSpPr>
          <p:cNvPr id="3" name="Content Placeholder 2"/>
          <p:cNvSpPr>
            <a:spLocks noGrp="1"/>
          </p:cNvSpPr>
          <p:nvPr>
            <p:ph idx="1"/>
          </p:nvPr>
        </p:nvSpPr>
        <p:spPr>
          <a:xfrm>
            <a:off x="457200" y="1600201"/>
            <a:ext cx="5562600" cy="4584314"/>
          </a:xfrm>
        </p:spPr>
        <p:txBody>
          <a:bodyPr>
            <a:normAutofit/>
          </a:bodyPr>
          <a:lstStyle/>
          <a:p>
            <a:r>
              <a:rPr lang="en-US" dirty="0"/>
              <a:t>When we have tension in a belt, a normal force must exist to prevent the belt from falling.</a:t>
            </a:r>
          </a:p>
          <a:p>
            <a:r>
              <a:rPr lang="en-US" dirty="0"/>
              <a:t>If we have a normal force and the tensions differ, a friction force will exist that opposes the belt sliding over the surface it is wrapped around.</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3</a:t>
            </a:fld>
            <a:endParaRPr lang="en-US"/>
          </a:p>
        </p:txBody>
      </p:sp>
      <p:grpSp>
        <p:nvGrpSpPr>
          <p:cNvPr id="21" name="Group 20"/>
          <p:cNvGrpSpPr/>
          <p:nvPr/>
        </p:nvGrpSpPr>
        <p:grpSpPr>
          <a:xfrm>
            <a:off x="6335253" y="1311118"/>
            <a:ext cx="2133600" cy="2368325"/>
            <a:chOff x="1365674" y="2203675"/>
            <a:chExt cx="4046374" cy="4501925"/>
          </a:xfrm>
        </p:grpSpPr>
        <p:sp>
          <p:nvSpPr>
            <p:cNvPr id="5" name="Oval 4"/>
            <p:cNvSpPr/>
            <p:nvPr/>
          </p:nvSpPr>
          <p:spPr>
            <a:xfrm rot="5400000">
              <a:off x="2151764" y="2737075"/>
              <a:ext cx="2514600" cy="2514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6" name="Arc 5"/>
            <p:cNvSpPr/>
            <p:nvPr/>
          </p:nvSpPr>
          <p:spPr>
            <a:xfrm>
              <a:off x="2140878" y="2710544"/>
              <a:ext cx="2514600" cy="2514600"/>
            </a:xfrm>
            <a:prstGeom prst="arc">
              <a:avLst>
                <a:gd name="adj1" fmla="val 10864613"/>
                <a:gd name="adj2" fmla="val 0"/>
              </a:avLst>
            </a:prstGeom>
            <a:ln w="762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7" name="Straight Connector 6"/>
            <p:cNvCxnSpPr/>
            <p:nvPr/>
          </p:nvCxnSpPr>
          <p:spPr>
            <a:xfrm rot="5400000">
              <a:off x="3669640" y="4950960"/>
              <a:ext cx="1979840" cy="13608"/>
            </a:xfrm>
            <a:prstGeom prst="line">
              <a:avLst/>
            </a:prstGeom>
            <a:ln w="76200"/>
          </p:spPr>
          <p:style>
            <a:lnRef idx="3">
              <a:schemeClr val="dk1"/>
            </a:lnRef>
            <a:fillRef idx="0">
              <a:schemeClr val="dk1"/>
            </a:fillRef>
            <a:effectRef idx="2">
              <a:schemeClr val="dk1"/>
            </a:effectRef>
            <a:fontRef idx="minor">
              <a:schemeClr val="tx1"/>
            </a:fontRef>
          </p:style>
        </p:cxnSp>
        <p:cxnSp>
          <p:nvCxnSpPr>
            <p:cNvPr id="8" name="Straight Connector 7"/>
            <p:cNvCxnSpPr/>
            <p:nvPr/>
          </p:nvCxnSpPr>
          <p:spPr>
            <a:xfrm>
              <a:off x="2140878" y="3914092"/>
              <a:ext cx="17348" cy="1979840"/>
            </a:xfrm>
            <a:prstGeom prst="line">
              <a:avLst/>
            </a:prstGeom>
            <a:ln w="76200"/>
          </p:spPr>
          <p:style>
            <a:lnRef idx="3">
              <a:schemeClr val="dk1"/>
            </a:lnRef>
            <a:fillRef idx="0">
              <a:schemeClr val="dk1"/>
            </a:fillRef>
            <a:effectRef idx="2">
              <a:schemeClr val="dk1"/>
            </a:effectRef>
            <a:fontRef idx="minor">
              <a:schemeClr val="tx1"/>
            </a:fontRef>
          </p:style>
        </p:cxnSp>
        <p:cxnSp>
          <p:nvCxnSpPr>
            <p:cNvPr id="9" name="Straight Arrow Connector 8"/>
            <p:cNvCxnSpPr/>
            <p:nvPr/>
          </p:nvCxnSpPr>
          <p:spPr>
            <a:xfrm rot="5400000" flipV="1">
              <a:off x="4761614" y="3784825"/>
              <a:ext cx="0" cy="1905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0" name="Straight Arrow Connector 9"/>
            <p:cNvCxnSpPr/>
            <p:nvPr/>
          </p:nvCxnSpPr>
          <p:spPr>
            <a:xfrm rot="5400000" flipH="1" flipV="1">
              <a:off x="3127201" y="2463376"/>
              <a:ext cx="533400" cy="13998"/>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1" name="Straight Arrow Connector 10"/>
            <p:cNvCxnSpPr/>
            <p:nvPr/>
          </p:nvCxnSpPr>
          <p:spPr>
            <a:xfrm rot="5400000" flipH="1" flipV="1">
              <a:off x="3945186" y="2571068"/>
              <a:ext cx="386443" cy="25037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Arrow Connector 11"/>
            <p:cNvCxnSpPr/>
            <p:nvPr/>
          </p:nvCxnSpPr>
          <p:spPr>
            <a:xfrm rot="5400000" flipH="1">
              <a:off x="2449761" y="2601004"/>
              <a:ext cx="378278" cy="19866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3" name="Straight Arrow Connector 12"/>
            <p:cNvCxnSpPr/>
            <p:nvPr/>
          </p:nvCxnSpPr>
          <p:spPr>
            <a:xfrm rot="5400000">
              <a:off x="2071482" y="3799793"/>
              <a:ext cx="0" cy="16056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4" name="Straight Arrow Connector 13"/>
            <p:cNvCxnSpPr/>
            <p:nvPr/>
          </p:nvCxnSpPr>
          <p:spPr>
            <a:xfrm rot="5400000" flipH="1" flipV="1">
              <a:off x="4533014" y="3118075"/>
              <a:ext cx="171450" cy="28575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rot="5400000" flipH="1">
              <a:off x="2132713" y="3039153"/>
              <a:ext cx="190500" cy="27214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 name="Straight Arrow Connector 15"/>
            <p:cNvCxnSpPr/>
            <p:nvPr/>
          </p:nvCxnSpPr>
          <p:spPr>
            <a:xfrm>
              <a:off x="2162650" y="5893932"/>
              <a:ext cx="10886" cy="76812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17" name="Straight Arrow Connector 16"/>
            <p:cNvCxnSpPr/>
            <p:nvPr/>
          </p:nvCxnSpPr>
          <p:spPr>
            <a:xfrm>
              <a:off x="4646634" y="5937474"/>
              <a:ext cx="10886" cy="76812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18" name="Rectangle 17"/>
                <p:cNvSpPr/>
                <p:nvPr/>
              </p:nvSpPr>
              <p:spPr>
                <a:xfrm>
                  <a:off x="1365674" y="6136871"/>
                  <a:ext cx="459037"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1</m:t>
                            </m:r>
                          </m:sub>
                        </m:sSub>
                      </m:oMath>
                    </m:oMathPara>
                  </a14:m>
                  <a:endParaRPr lang="en-US" dirty="0"/>
                </a:p>
              </p:txBody>
            </p:sp>
          </mc:Choice>
          <mc:Fallback xmlns="">
            <p:sp>
              <p:nvSpPr>
                <p:cNvPr id="18" name="Rectangle 17"/>
                <p:cNvSpPr>
                  <a:spLocks noRot="1" noChangeAspect="1" noMove="1" noResize="1" noEditPoints="1" noAdjustHandles="1" noChangeArrowheads="1" noChangeShapeType="1" noTextEdit="1"/>
                </p:cNvSpPr>
                <p:nvPr/>
              </p:nvSpPr>
              <p:spPr>
                <a:xfrm>
                  <a:off x="1365674" y="6136871"/>
                  <a:ext cx="459037" cy="369331"/>
                </a:xfrm>
                <a:prstGeom prst="rect">
                  <a:avLst/>
                </a:prstGeom>
                <a:blipFill rotWithShape="1">
                  <a:blip r:embed="rId2"/>
                  <a:stretch>
                    <a:fillRect r="-47500" b="-93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p:cNvSpPr/>
                <p:nvPr/>
              </p:nvSpPr>
              <p:spPr>
                <a:xfrm>
                  <a:off x="4947690" y="6136871"/>
                  <a:ext cx="464358" cy="369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2</m:t>
                            </m:r>
                          </m:sub>
                        </m:sSub>
                      </m:oMath>
                    </m:oMathPara>
                  </a14:m>
                  <a:endParaRPr lang="en-US" dirty="0"/>
                </a:p>
              </p:txBody>
            </p:sp>
          </mc:Choice>
          <mc:Fallback xmlns="">
            <p:sp>
              <p:nvSpPr>
                <p:cNvPr id="19" name="Rectangle 18"/>
                <p:cNvSpPr>
                  <a:spLocks noRot="1" noChangeAspect="1" noMove="1" noResize="1" noEditPoints="1" noAdjustHandles="1" noChangeArrowheads="1" noChangeShapeType="1" noTextEdit="1"/>
                </p:cNvSpPr>
                <p:nvPr/>
              </p:nvSpPr>
              <p:spPr>
                <a:xfrm>
                  <a:off x="4947690" y="6136871"/>
                  <a:ext cx="464358" cy="369331"/>
                </a:xfrm>
                <a:prstGeom prst="rect">
                  <a:avLst/>
                </a:prstGeom>
                <a:blipFill rotWithShape="1">
                  <a:blip r:embed="rId3"/>
                  <a:stretch>
                    <a:fillRect r="-50000" b="-935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Rectangle 19"/>
                <p:cNvSpPr/>
                <p:nvPr/>
              </p:nvSpPr>
              <p:spPr>
                <a:xfrm>
                  <a:off x="2397913" y="5816330"/>
                  <a:ext cx="1239634"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a:rPr>
                              <m:t>T</m:t>
                            </m:r>
                          </m:e>
                          <m:sub>
                            <m:r>
                              <a:rPr lang="en-US" sz="2400" b="0" i="0" smtClean="0">
                                <a:solidFill>
                                  <a:schemeClr val="tx1"/>
                                </a:solidFill>
                                <a:latin typeface="Cambria Math"/>
                              </a:rPr>
                              <m:t>1</m:t>
                            </m:r>
                          </m:sub>
                        </m:sSub>
                        <m:r>
                          <a:rPr lang="en-US" sz="2400" b="0" i="1" smtClean="0">
                            <a:solidFill>
                              <a:schemeClr val="tx1"/>
                            </a:solidFill>
                            <a:latin typeface="Cambria Math"/>
                          </a:rPr>
                          <m:t>=</m:t>
                        </m:r>
                        <m:sSub>
                          <m:sSubPr>
                            <m:ctrlPr>
                              <a:rPr lang="en-US" sz="2400" i="1">
                                <a:solidFill>
                                  <a:schemeClr val="tx1"/>
                                </a:solidFill>
                                <a:latin typeface="Cambria Math" panose="02040503050406030204" pitchFamily="18" charset="0"/>
                              </a:rPr>
                            </m:ctrlPr>
                          </m:sSubPr>
                          <m:e>
                            <m:r>
                              <m:rPr>
                                <m:sty m:val="p"/>
                              </m:rPr>
                              <a:rPr lang="en-US" sz="2400">
                                <a:solidFill>
                                  <a:schemeClr val="tx1"/>
                                </a:solidFill>
                                <a:latin typeface="Cambria Math"/>
                              </a:rPr>
                              <m:t>T</m:t>
                            </m:r>
                          </m:e>
                          <m:sub>
                            <m:r>
                              <a:rPr lang="en-US" sz="2400">
                                <a:solidFill>
                                  <a:schemeClr val="tx1"/>
                                </a:solidFill>
                                <a:latin typeface="Cambria Math"/>
                              </a:rPr>
                              <m:t>2</m:t>
                            </m:r>
                          </m:sub>
                        </m:sSub>
                      </m:oMath>
                    </m:oMathPara>
                  </a14:m>
                  <a:endParaRPr lang="en-US" dirty="0"/>
                </a:p>
              </p:txBody>
            </p:sp>
          </mc:Choice>
          <mc:Fallback xmlns="">
            <p:sp>
              <p:nvSpPr>
                <p:cNvPr id="20" name="Rectangle 19"/>
                <p:cNvSpPr>
                  <a:spLocks noRot="1" noChangeAspect="1" noMove="1" noResize="1" noEditPoints="1" noAdjustHandles="1" noChangeArrowheads="1" noChangeShapeType="1" noTextEdit="1"/>
                </p:cNvSpPr>
                <p:nvPr/>
              </p:nvSpPr>
              <p:spPr>
                <a:xfrm>
                  <a:off x="2397913" y="5816330"/>
                  <a:ext cx="1239634" cy="461665"/>
                </a:xfrm>
                <a:prstGeom prst="rect">
                  <a:avLst/>
                </a:prstGeom>
                <a:blipFill rotWithShape="1">
                  <a:blip r:embed="rId4"/>
                  <a:stretch>
                    <a:fillRect l="-2804" r="-72897" b="-90000"/>
                  </a:stretch>
                </a:blipFill>
              </p:spPr>
              <p:txBody>
                <a:bodyPr/>
                <a:lstStyle/>
                <a:p>
                  <a:r>
                    <a:rPr lang="en-US">
                      <a:noFill/>
                    </a:rPr>
                    <a:t> </a:t>
                  </a:r>
                </a:p>
              </p:txBody>
            </p:sp>
          </mc:Fallback>
        </mc:AlternateContent>
      </p:grpSp>
      <p:grpSp>
        <p:nvGrpSpPr>
          <p:cNvPr id="45" name="Group 44"/>
          <p:cNvGrpSpPr/>
          <p:nvPr/>
        </p:nvGrpSpPr>
        <p:grpSpPr>
          <a:xfrm>
            <a:off x="6304009" y="3925637"/>
            <a:ext cx="2177671" cy="2580738"/>
            <a:chOff x="1349051" y="1332817"/>
            <a:chExt cx="4011505" cy="4915583"/>
          </a:xfrm>
        </p:grpSpPr>
        <p:sp>
          <p:nvSpPr>
            <p:cNvPr id="22" name="Oval 21"/>
            <p:cNvSpPr/>
            <p:nvPr/>
          </p:nvSpPr>
          <p:spPr>
            <a:xfrm rot="5400000">
              <a:off x="2148036" y="1866217"/>
              <a:ext cx="2514600" cy="2514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sp>
          <p:nvSpPr>
            <p:cNvPr id="23" name="Arc 22"/>
            <p:cNvSpPr/>
            <p:nvPr/>
          </p:nvSpPr>
          <p:spPr>
            <a:xfrm>
              <a:off x="2137150" y="1839686"/>
              <a:ext cx="2514600" cy="2514600"/>
            </a:xfrm>
            <a:prstGeom prst="arc">
              <a:avLst>
                <a:gd name="adj1" fmla="val 10864613"/>
                <a:gd name="adj2" fmla="val 0"/>
              </a:avLst>
            </a:prstGeom>
            <a:ln w="76200"/>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cxnSp>
          <p:nvCxnSpPr>
            <p:cNvPr id="24" name="Straight Connector 23"/>
            <p:cNvCxnSpPr/>
            <p:nvPr/>
          </p:nvCxnSpPr>
          <p:spPr>
            <a:xfrm rot="5400000">
              <a:off x="3655026" y="4080102"/>
              <a:ext cx="1979840" cy="13608"/>
            </a:xfrm>
            <a:prstGeom prst="line">
              <a:avLst/>
            </a:prstGeom>
            <a:ln w="76200"/>
          </p:spPr>
          <p:style>
            <a:lnRef idx="3">
              <a:schemeClr val="dk1"/>
            </a:lnRef>
            <a:fillRef idx="0">
              <a:schemeClr val="dk1"/>
            </a:fillRef>
            <a:effectRef idx="2">
              <a:schemeClr val="dk1"/>
            </a:effectRef>
            <a:fontRef idx="minor">
              <a:schemeClr val="tx1"/>
            </a:fontRef>
          </p:style>
        </p:cxnSp>
        <p:cxnSp>
          <p:nvCxnSpPr>
            <p:cNvPr id="25" name="Straight Connector 24"/>
            <p:cNvCxnSpPr/>
            <p:nvPr/>
          </p:nvCxnSpPr>
          <p:spPr>
            <a:xfrm>
              <a:off x="2137150" y="3043234"/>
              <a:ext cx="17348" cy="1979840"/>
            </a:xfrm>
            <a:prstGeom prst="line">
              <a:avLst/>
            </a:prstGeom>
            <a:ln w="76200"/>
          </p:spPr>
          <p:style>
            <a:lnRef idx="3">
              <a:schemeClr val="dk1"/>
            </a:lnRef>
            <a:fillRef idx="0">
              <a:schemeClr val="dk1"/>
            </a:fillRef>
            <a:effectRef idx="2">
              <a:schemeClr val="dk1"/>
            </a:effectRef>
            <a:fontRef idx="minor">
              <a:schemeClr val="tx1"/>
            </a:fontRef>
          </p:style>
        </p:cxnSp>
        <p:cxnSp>
          <p:nvCxnSpPr>
            <p:cNvPr id="26" name="Straight Arrow Connector 25"/>
            <p:cNvCxnSpPr/>
            <p:nvPr/>
          </p:nvCxnSpPr>
          <p:spPr>
            <a:xfrm rot="5400000" flipV="1">
              <a:off x="4757886" y="2913967"/>
              <a:ext cx="0" cy="1905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27" name="Straight Arrow Connector 26"/>
            <p:cNvCxnSpPr/>
            <p:nvPr/>
          </p:nvCxnSpPr>
          <p:spPr>
            <a:xfrm rot="5400000" flipH="1" flipV="1">
              <a:off x="3123473" y="1592518"/>
              <a:ext cx="533400" cy="13998"/>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28" name="Straight Arrow Connector 27"/>
            <p:cNvCxnSpPr/>
            <p:nvPr/>
          </p:nvCxnSpPr>
          <p:spPr>
            <a:xfrm rot="5400000" flipH="1" flipV="1">
              <a:off x="3941458" y="1700210"/>
              <a:ext cx="386443" cy="250371"/>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29" name="Straight Arrow Connector 28"/>
            <p:cNvCxnSpPr/>
            <p:nvPr/>
          </p:nvCxnSpPr>
          <p:spPr>
            <a:xfrm rot="5400000" flipH="1">
              <a:off x="2446033" y="1730146"/>
              <a:ext cx="378278" cy="19866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0" name="Straight Arrow Connector 29"/>
            <p:cNvCxnSpPr/>
            <p:nvPr/>
          </p:nvCxnSpPr>
          <p:spPr>
            <a:xfrm rot="5400000">
              <a:off x="2067754" y="2928935"/>
              <a:ext cx="0" cy="16056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1" name="Straight Arrow Connector 30"/>
            <p:cNvCxnSpPr/>
            <p:nvPr/>
          </p:nvCxnSpPr>
          <p:spPr>
            <a:xfrm rot="5400000" flipH="1" flipV="1">
              <a:off x="4529286" y="2247217"/>
              <a:ext cx="171450" cy="28575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p:cNvCxnSpPr/>
            <p:nvPr/>
          </p:nvCxnSpPr>
          <p:spPr>
            <a:xfrm rot="5400000" flipH="1">
              <a:off x="2128985" y="2168295"/>
              <a:ext cx="190500" cy="27214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3" name="Straight Arrow Connector 32"/>
            <p:cNvCxnSpPr/>
            <p:nvPr/>
          </p:nvCxnSpPr>
          <p:spPr>
            <a:xfrm rot="16200000" flipV="1">
              <a:off x="3810151" y="1817912"/>
              <a:ext cx="114299" cy="277588"/>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p:nvPr/>
          </p:nvCxnSpPr>
          <p:spPr>
            <a:xfrm rot="16200000" flipV="1">
              <a:off x="4272793" y="2253343"/>
              <a:ext cx="225880" cy="182338"/>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5" name="Straight Arrow Connector 34"/>
            <p:cNvCxnSpPr/>
            <p:nvPr/>
          </p:nvCxnSpPr>
          <p:spPr>
            <a:xfrm rot="16200000" flipV="1">
              <a:off x="4542892" y="2871109"/>
              <a:ext cx="225880" cy="13608"/>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6" name="Straight Arrow Connector 35"/>
            <p:cNvCxnSpPr/>
            <p:nvPr/>
          </p:nvCxnSpPr>
          <p:spPr>
            <a:xfrm rot="16200000" flipV="1">
              <a:off x="3186940" y="1683880"/>
              <a:ext cx="16331" cy="348343"/>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rot="16200000" flipH="1" flipV="1">
              <a:off x="2533117" y="2005012"/>
              <a:ext cx="152400" cy="23540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8" name="Straight Arrow Connector 37"/>
            <p:cNvCxnSpPr/>
            <p:nvPr/>
          </p:nvCxnSpPr>
          <p:spPr>
            <a:xfrm rot="16200000" flipH="1" flipV="1">
              <a:off x="2194642" y="2452347"/>
              <a:ext cx="180975" cy="117702"/>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9" name="Straight Arrow Connector 38"/>
            <p:cNvCxnSpPr/>
            <p:nvPr/>
          </p:nvCxnSpPr>
          <p:spPr>
            <a:xfrm rot="16200000" flipH="1">
              <a:off x="2074896" y="3099026"/>
              <a:ext cx="180976"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40" name="Straight Arrow Connector 39"/>
            <p:cNvCxnSpPr/>
            <p:nvPr/>
          </p:nvCxnSpPr>
          <p:spPr>
            <a:xfrm>
              <a:off x="2151764" y="5023074"/>
              <a:ext cx="10886" cy="768126"/>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p:cxnSp>
          <p:nvCxnSpPr>
            <p:cNvPr id="41" name="Straight Arrow Connector 40"/>
            <p:cNvCxnSpPr/>
            <p:nvPr/>
          </p:nvCxnSpPr>
          <p:spPr>
            <a:xfrm>
              <a:off x="4635748" y="5066616"/>
              <a:ext cx="16002" cy="1181784"/>
            </a:xfrm>
            <a:prstGeom prst="straightConnector1">
              <a:avLst/>
            </a:prstGeom>
            <a:ln>
              <a:solidFill>
                <a:srgbClr val="FF0000"/>
              </a:solidFill>
              <a:tailEnd type="arrow"/>
            </a:ln>
          </p:spPr>
          <p:style>
            <a:lnRef idx="3">
              <a:schemeClr val="accent2"/>
            </a:lnRef>
            <a:fillRef idx="0">
              <a:schemeClr val="accent2"/>
            </a:fillRef>
            <a:effectRef idx="2">
              <a:schemeClr val="accent2"/>
            </a:effectRef>
            <a:fontRef idx="minor">
              <a:schemeClr val="tx1"/>
            </a:fontRef>
          </p:style>
        </p:cxnSp>
        <mc:AlternateContent xmlns:mc="http://schemas.openxmlformats.org/markup-compatibility/2006" xmlns:a14="http://schemas.microsoft.com/office/drawing/2010/main">
          <mc:Choice Requires="a14">
            <p:sp>
              <p:nvSpPr>
                <p:cNvPr id="42" name="Rectangle 41"/>
                <p:cNvSpPr/>
                <p:nvPr/>
              </p:nvSpPr>
              <p:spPr>
                <a:xfrm>
                  <a:off x="1349051" y="5266012"/>
                  <a:ext cx="459037" cy="369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1</m:t>
                            </m:r>
                          </m:sub>
                        </m:sSub>
                      </m:oMath>
                    </m:oMathPara>
                  </a14:m>
                  <a:endParaRPr lang="en-US" dirty="0"/>
                </a:p>
              </p:txBody>
            </p:sp>
          </mc:Choice>
          <mc:Fallback xmlns="">
            <p:sp>
              <p:nvSpPr>
                <p:cNvPr id="42" name="Rectangle 41"/>
                <p:cNvSpPr>
                  <a:spLocks noRot="1" noChangeAspect="1" noMove="1" noResize="1" noEditPoints="1" noAdjustHandles="1" noChangeArrowheads="1" noChangeShapeType="1" noTextEdit="1"/>
                </p:cNvSpPr>
                <p:nvPr/>
              </p:nvSpPr>
              <p:spPr>
                <a:xfrm>
                  <a:off x="1349051" y="5266012"/>
                  <a:ext cx="459037" cy="369333"/>
                </a:xfrm>
                <a:prstGeom prst="rect">
                  <a:avLst/>
                </a:prstGeom>
                <a:blipFill rotWithShape="1">
                  <a:blip r:embed="rId5"/>
                  <a:stretch>
                    <a:fillRect r="-43902" b="-8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4896197" y="5266012"/>
                  <a:ext cx="464359" cy="3693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2</m:t>
                            </m:r>
                          </m:sub>
                        </m:sSub>
                      </m:oMath>
                    </m:oMathPara>
                  </a14:m>
                  <a:endParaRPr lang="en-US" dirty="0"/>
                </a:p>
              </p:txBody>
            </p:sp>
          </mc:Choice>
          <mc:Fallback xmlns="">
            <p:sp>
              <p:nvSpPr>
                <p:cNvPr id="43" name="Rectangle 42"/>
                <p:cNvSpPr>
                  <a:spLocks noRot="1" noChangeAspect="1" noMove="1" noResize="1" noEditPoints="1" noAdjustHandles="1" noChangeArrowheads="1" noChangeShapeType="1" noTextEdit="1"/>
                </p:cNvSpPr>
                <p:nvPr/>
              </p:nvSpPr>
              <p:spPr>
                <a:xfrm>
                  <a:off x="4896197" y="5266012"/>
                  <a:ext cx="464359" cy="369333"/>
                </a:xfrm>
                <a:prstGeom prst="rect">
                  <a:avLst/>
                </a:prstGeom>
                <a:blipFill rotWithShape="1">
                  <a:blip r:embed="rId6"/>
                  <a:stretch>
                    <a:fillRect r="-43902" b="-87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2509931" y="4942556"/>
                  <a:ext cx="1241236" cy="46166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solidFill>
                                  <a:schemeClr val="tx1"/>
                                </a:solidFill>
                                <a:latin typeface="Cambria Math" panose="02040503050406030204" pitchFamily="18" charset="0"/>
                              </a:rPr>
                            </m:ctrlPr>
                          </m:sSubPr>
                          <m:e>
                            <m:r>
                              <m:rPr>
                                <m:sty m:val="p"/>
                              </m:rPr>
                              <a:rPr lang="en-US" sz="2400" b="0" i="0" smtClean="0">
                                <a:solidFill>
                                  <a:schemeClr val="tx1"/>
                                </a:solidFill>
                                <a:latin typeface="Cambria Math"/>
                              </a:rPr>
                              <m:t>T</m:t>
                            </m:r>
                          </m:e>
                          <m:sub>
                            <m:r>
                              <a:rPr lang="en-US" sz="2400" b="0" i="0" smtClean="0">
                                <a:solidFill>
                                  <a:schemeClr val="tx1"/>
                                </a:solidFill>
                                <a:latin typeface="Cambria Math"/>
                              </a:rPr>
                              <m:t>1</m:t>
                            </m:r>
                          </m:sub>
                        </m:sSub>
                        <m:r>
                          <a:rPr lang="en-US" sz="2400" b="0" i="1" smtClean="0">
                            <a:solidFill>
                              <a:schemeClr val="tx1"/>
                            </a:solidFill>
                            <a:latin typeface="Cambria Math"/>
                          </a:rPr>
                          <m:t>&lt;</m:t>
                        </m:r>
                        <m:sSub>
                          <m:sSubPr>
                            <m:ctrlPr>
                              <a:rPr lang="en-US" sz="2400" i="1">
                                <a:solidFill>
                                  <a:schemeClr val="tx1"/>
                                </a:solidFill>
                                <a:latin typeface="Cambria Math" panose="02040503050406030204" pitchFamily="18" charset="0"/>
                              </a:rPr>
                            </m:ctrlPr>
                          </m:sSubPr>
                          <m:e>
                            <m:r>
                              <m:rPr>
                                <m:sty m:val="p"/>
                              </m:rPr>
                              <a:rPr lang="en-US" sz="2400">
                                <a:solidFill>
                                  <a:schemeClr val="tx1"/>
                                </a:solidFill>
                                <a:latin typeface="Cambria Math"/>
                              </a:rPr>
                              <m:t>T</m:t>
                            </m:r>
                          </m:e>
                          <m:sub>
                            <m:r>
                              <a:rPr lang="en-US" sz="2400">
                                <a:solidFill>
                                  <a:schemeClr val="tx1"/>
                                </a:solidFill>
                                <a:latin typeface="Cambria Math"/>
                              </a:rPr>
                              <m:t>2</m:t>
                            </m:r>
                          </m:sub>
                        </m:sSub>
                      </m:oMath>
                    </m:oMathPara>
                  </a14:m>
                  <a:endParaRPr lang="en-US" dirty="0"/>
                </a:p>
              </p:txBody>
            </p:sp>
          </mc:Choice>
          <mc:Fallback xmlns="">
            <p:sp>
              <p:nvSpPr>
                <p:cNvPr id="44" name="Rectangle 43"/>
                <p:cNvSpPr>
                  <a:spLocks noRot="1" noChangeAspect="1" noMove="1" noResize="1" noEditPoints="1" noAdjustHandles="1" noChangeArrowheads="1" noChangeShapeType="1" noTextEdit="1"/>
                </p:cNvSpPr>
                <p:nvPr/>
              </p:nvSpPr>
              <p:spPr>
                <a:xfrm>
                  <a:off x="2509931" y="4942556"/>
                  <a:ext cx="1241236" cy="461664"/>
                </a:xfrm>
                <a:prstGeom prst="rect">
                  <a:avLst/>
                </a:prstGeom>
                <a:blipFill rotWithShape="1">
                  <a:blip r:embed="rId7"/>
                  <a:stretch>
                    <a:fillRect l="-2727" r="-68182" b="-90000"/>
                  </a:stretch>
                </a:blipFill>
              </p:spPr>
              <p:txBody>
                <a:bodyPr/>
                <a:lstStyle/>
                <a:p>
                  <a:r>
                    <a:rPr lang="en-US">
                      <a:noFill/>
                    </a:rPr>
                    <a:t> </a:t>
                  </a:r>
                </a:p>
              </p:txBody>
            </p:sp>
          </mc:Fallback>
        </mc:AlternateContent>
      </p:grpSp>
    </p:spTree>
    <p:extLst>
      <p:ext uri="{BB962C8B-B14F-4D97-AF65-F5344CB8AC3E}">
        <p14:creationId xmlns:p14="http://schemas.microsoft.com/office/powerpoint/2010/main" val="7609713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5"/>
                                        </p:tgtEl>
                                        <p:attrNameLst>
                                          <p:attrName>style.visibility</p:attrName>
                                        </p:attrNameLst>
                                      </p:cBhvr>
                                      <p:to>
                                        <p:strVal val="visible"/>
                                      </p:to>
                                    </p:set>
                                    <p:animEffect transition="in" filter="fade">
                                      <p:cBhvr>
                                        <p:cTn id="2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20E5BB-0AB9-4C54-AFB8-EF8F44A79B46}"/>
              </a:ext>
            </a:extLst>
          </p:cNvPr>
          <p:cNvSpPr>
            <a:spLocks noGrp="1"/>
          </p:cNvSpPr>
          <p:nvPr>
            <p:ph type="title"/>
          </p:nvPr>
        </p:nvSpPr>
        <p:spPr/>
        <p:txBody>
          <a:bodyPr/>
          <a:lstStyle/>
          <a:p>
            <a:r>
              <a:rPr lang="en-US" dirty="0"/>
              <a:t>Types of Belts</a:t>
            </a:r>
          </a:p>
        </p:txBody>
      </p:sp>
      <p:sp>
        <p:nvSpPr>
          <p:cNvPr id="3" name="Content Placeholder 2">
            <a:extLst>
              <a:ext uri="{FF2B5EF4-FFF2-40B4-BE49-F238E27FC236}">
                <a16:creationId xmlns:a16="http://schemas.microsoft.com/office/drawing/2014/main" id="{4B7593D6-B4C0-4F44-B322-53778D7BD6E4}"/>
              </a:ext>
            </a:extLst>
          </p:cNvPr>
          <p:cNvSpPr>
            <a:spLocks noGrp="1"/>
          </p:cNvSpPr>
          <p:nvPr>
            <p:ph idx="1"/>
          </p:nvPr>
        </p:nvSpPr>
        <p:spPr/>
        <p:txBody>
          <a:bodyPr>
            <a:normAutofit lnSpcReduction="10000"/>
          </a:bodyPr>
          <a:lstStyle/>
          <a:p>
            <a:r>
              <a:rPr lang="en-US" dirty="0"/>
              <a:t>Flat Belts</a:t>
            </a:r>
          </a:p>
          <a:p>
            <a:pPr lvl="1"/>
            <a:r>
              <a:rPr lang="en-US" dirty="0"/>
              <a:t>A system where the belt, rope, or cable is wrapped around a non-grooved or loosely grooved surface or pulley </a:t>
            </a:r>
          </a:p>
          <a:p>
            <a:pPr lvl="1"/>
            <a:r>
              <a:rPr lang="en-US" dirty="0"/>
              <a:t>Simplest system, offers a base level of potential friction.</a:t>
            </a:r>
          </a:p>
          <a:p>
            <a:r>
              <a:rPr lang="en-US" dirty="0"/>
              <a:t>V-Belts</a:t>
            </a:r>
          </a:p>
          <a:p>
            <a:pPr lvl="1"/>
            <a:r>
              <a:rPr lang="en-US" dirty="0"/>
              <a:t>A system where a belt is run through a V-shaped groove on pulley.</a:t>
            </a:r>
          </a:p>
          <a:p>
            <a:pPr lvl="1"/>
            <a:r>
              <a:rPr lang="en-US" dirty="0"/>
              <a:t>More complex, offers more potential friction.</a:t>
            </a:r>
          </a:p>
        </p:txBody>
      </p:sp>
      <p:sp>
        <p:nvSpPr>
          <p:cNvPr id="4" name="Slide Number Placeholder 3">
            <a:extLst>
              <a:ext uri="{FF2B5EF4-FFF2-40B4-BE49-F238E27FC236}">
                <a16:creationId xmlns:a16="http://schemas.microsoft.com/office/drawing/2014/main" id="{6AC050DF-D848-4234-B03B-3EEC76EC44E9}"/>
              </a:ext>
            </a:extLst>
          </p:cNvPr>
          <p:cNvSpPr>
            <a:spLocks noGrp="1"/>
          </p:cNvSpPr>
          <p:nvPr>
            <p:ph type="sldNum" sz="quarter" idx="12"/>
          </p:nvPr>
        </p:nvSpPr>
        <p:spPr/>
        <p:txBody>
          <a:bodyPr/>
          <a:lstStyle/>
          <a:p>
            <a:fld id="{929262FE-7F58-4A1E-8AF3-5A510A86DEBD}" type="slidenum">
              <a:rPr lang="en-US" smtClean="0"/>
              <a:t>4</a:t>
            </a:fld>
            <a:endParaRPr lang="en-US"/>
          </a:p>
        </p:txBody>
      </p:sp>
    </p:spTree>
    <p:extLst>
      <p:ext uri="{BB962C8B-B14F-4D97-AF65-F5344CB8AC3E}">
        <p14:creationId xmlns:p14="http://schemas.microsoft.com/office/powerpoint/2010/main" val="1588628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Friction in Flat Belts</a:t>
            </a:r>
          </a:p>
        </p:txBody>
      </p:sp>
      <p:sp>
        <p:nvSpPr>
          <p:cNvPr id="3" name="Content Placeholder 2"/>
          <p:cNvSpPr>
            <a:spLocks noGrp="1"/>
          </p:cNvSpPr>
          <p:nvPr>
            <p:ph idx="1"/>
          </p:nvPr>
        </p:nvSpPr>
        <p:spPr>
          <a:xfrm>
            <a:off x="457200" y="1600201"/>
            <a:ext cx="8229600" cy="1219200"/>
          </a:xfrm>
        </p:spPr>
        <p:txBody>
          <a:bodyPr>
            <a:normAutofit/>
          </a:bodyPr>
          <a:lstStyle/>
          <a:p>
            <a:r>
              <a:rPr lang="en-US" dirty="0"/>
              <a:t>A flat belt is any belt that only contacts the surface or pulley on its back surface.</a:t>
            </a:r>
          </a:p>
        </p:txBody>
      </p:sp>
      <p:sp>
        <p:nvSpPr>
          <p:cNvPr id="4" name="Rectangle 3"/>
          <p:cNvSpPr/>
          <p:nvPr/>
        </p:nvSpPr>
        <p:spPr>
          <a:xfrm>
            <a:off x="3048000" y="5842907"/>
            <a:ext cx="914400" cy="838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a:off x="3048000" y="5668736"/>
            <a:ext cx="914400" cy="174171"/>
          </a:xfrm>
          <a:prstGeom prst="rect">
            <a:avLst/>
          </a:prstGeom>
          <a:solidFill>
            <a:schemeClr val="tx1"/>
          </a:solidFill>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5" name="Block Arc 4"/>
          <p:cNvSpPr/>
          <p:nvPr/>
        </p:nvSpPr>
        <p:spPr>
          <a:xfrm rot="5400000">
            <a:off x="6882493" y="5233307"/>
            <a:ext cx="1627414" cy="1524000"/>
          </a:xfrm>
          <a:prstGeom prst="blockArc">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solidFill>
                <a:schemeClr val="tx1"/>
              </a:solidFill>
            </a:endParaRPr>
          </a:p>
        </p:txBody>
      </p:sp>
      <p:sp>
        <p:nvSpPr>
          <p:cNvPr id="6" name="Oval 5"/>
          <p:cNvSpPr/>
          <p:nvPr/>
        </p:nvSpPr>
        <p:spPr>
          <a:xfrm>
            <a:off x="7543800" y="5728607"/>
            <a:ext cx="533400" cy="5334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pic>
        <p:nvPicPr>
          <p:cNvPr id="8" name="Picture 2">
            <a:extLst>
              <a:ext uri="{FF2B5EF4-FFF2-40B4-BE49-F238E27FC236}">
                <a16:creationId xmlns:a16="http://schemas.microsoft.com/office/drawing/2014/main" id="{50F56189-081F-4B92-A3B8-8F8301AA158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70" y="2895600"/>
            <a:ext cx="3810002" cy="2538414"/>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136220C0-498A-4B45-881C-6FF24D1C238A}"/>
              </a:ext>
            </a:extLst>
          </p:cNvPr>
          <p:cNvSpPr txBox="1"/>
          <p:nvPr/>
        </p:nvSpPr>
        <p:spPr>
          <a:xfrm>
            <a:off x="533400" y="5842907"/>
            <a:ext cx="1828800" cy="584775"/>
          </a:xfrm>
          <a:prstGeom prst="rect">
            <a:avLst/>
          </a:prstGeom>
          <a:noFill/>
        </p:spPr>
        <p:txBody>
          <a:bodyPr wrap="square" rtlCol="0">
            <a:spAutoFit/>
          </a:bodyPr>
          <a:lstStyle/>
          <a:p>
            <a:r>
              <a:rPr lang="en-US" sz="1600" dirty="0"/>
              <a:t>Image by </a:t>
            </a:r>
            <a:r>
              <a:rPr lang="en-US" sz="1600" dirty="0" err="1"/>
              <a:t>Ukexpat</a:t>
            </a:r>
            <a:r>
              <a:rPr lang="en-US" sz="1600" dirty="0"/>
              <a:t> CC-BY-SA 3.0</a:t>
            </a:r>
          </a:p>
        </p:txBody>
      </p:sp>
      <p:pic>
        <p:nvPicPr>
          <p:cNvPr id="9" name="Picture 4" descr="ski lift transport skilift wheel free photo">
            <a:extLst>
              <a:ext uri="{FF2B5EF4-FFF2-40B4-BE49-F238E27FC236}">
                <a16:creationId xmlns:a16="http://schemas.microsoft.com/office/drawing/2014/main" id="{50AE4D9A-902A-4079-9868-47DA31A47AD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0000" t="-1293" r="4166"/>
          <a:stretch/>
        </p:blipFill>
        <p:spPr bwMode="auto">
          <a:xfrm>
            <a:off x="4267200" y="2819401"/>
            <a:ext cx="4757533" cy="2170113"/>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89FBC2-6754-4ED3-B801-49B5A2AB929A}"/>
              </a:ext>
            </a:extLst>
          </p:cNvPr>
          <p:cNvSpPr txBox="1"/>
          <p:nvPr/>
        </p:nvSpPr>
        <p:spPr>
          <a:xfrm>
            <a:off x="5219628" y="5810584"/>
            <a:ext cx="1828800" cy="584775"/>
          </a:xfrm>
          <a:prstGeom prst="rect">
            <a:avLst/>
          </a:prstGeom>
          <a:noFill/>
        </p:spPr>
        <p:txBody>
          <a:bodyPr wrap="square" rtlCol="0">
            <a:spAutoFit/>
          </a:bodyPr>
          <a:lstStyle/>
          <a:p>
            <a:r>
              <a:rPr lang="en-US" sz="1600" dirty="0"/>
              <a:t>Public Domain Image by </a:t>
            </a:r>
            <a:r>
              <a:rPr lang="en-US" sz="1600" dirty="0" err="1"/>
              <a:t>annca</a:t>
            </a:r>
            <a:endParaRPr lang="en-US" sz="1600" dirty="0"/>
          </a:p>
        </p:txBody>
      </p:sp>
    </p:spTree>
    <p:extLst>
      <p:ext uri="{BB962C8B-B14F-4D97-AF65-F5344CB8AC3E}">
        <p14:creationId xmlns:p14="http://schemas.microsoft.com/office/powerpoint/2010/main" val="3885801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fade">
                                      <p:cBhvr>
                                        <p:cTn id="11" dur="500"/>
                                        <p:tgtEl>
                                          <p:spTgt spid="8"/>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animEffect transition="in" filter="fade">
                                      <p:cBhvr>
                                        <p:cTn id="14" dur="500"/>
                                        <p:tgtEl>
                                          <p:spTgt spid="11"/>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fade">
                                      <p:cBhvr>
                                        <p:cTn id="19" dur="500"/>
                                        <p:tgtEl>
                                          <p:spTgt spid="4"/>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fade">
                                      <p:cBhvr>
                                        <p:cTn id="29" dur="500"/>
                                        <p:tgtEl>
                                          <p:spTgt spid="9"/>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3"/>
                                        </p:tgtEl>
                                        <p:attrNameLst>
                                          <p:attrName>style.visibility</p:attrName>
                                        </p:attrNameLst>
                                      </p:cBhvr>
                                      <p:to>
                                        <p:strVal val="visible"/>
                                      </p:to>
                                    </p:set>
                                    <p:animEffect transition="in" filter="fade">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fade">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fade">
                                      <p:cBhvr>
                                        <p:cTn id="4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7" grpId="0" animBg="1"/>
      <p:bldP spid="5" grpId="0" animBg="1"/>
      <p:bldP spid="6" grpId="0" animBg="1"/>
      <p:bldP spid="11" grpId="0"/>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Belts</a:t>
            </a:r>
          </a:p>
        </p:txBody>
      </p:sp>
      <mc:AlternateContent xmlns:mc="http://schemas.openxmlformats.org/markup-compatibility/2006" xmlns:a14="http://schemas.microsoft.com/office/drawing/2010/main">
        <mc:Choice Requires="a14">
          <p:sp>
            <p:nvSpPr>
              <p:cNvPr id="22" name="TextBox 21"/>
              <p:cNvSpPr txBox="1"/>
              <p:nvPr/>
            </p:nvSpPr>
            <p:spPr>
              <a:xfrm>
                <a:off x="3810000" y="4579553"/>
                <a:ext cx="3327449" cy="67287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m:rPr>
                              <m:sty m:val="p"/>
                            </m:rPr>
                            <a:rPr lang="en-US" sz="3600" b="0" i="0" smtClean="0">
                              <a:latin typeface="Cambria Math"/>
                            </a:rPr>
                            <m:t>T</m:t>
                          </m:r>
                        </m:e>
                        <m:sub>
                          <m:r>
                            <a:rPr lang="en-US" sz="3600" b="0" i="0" smtClean="0">
                              <a:latin typeface="Cambria Math"/>
                            </a:rPr>
                            <m:t>2</m:t>
                          </m:r>
                          <m:r>
                            <m:rPr>
                              <m:sty m:val="p"/>
                            </m:rPr>
                            <a:rPr lang="en-US" sz="3600" b="0" i="0" smtClean="0">
                              <a:latin typeface="Cambria Math"/>
                            </a:rPr>
                            <m:t>max</m:t>
                          </m:r>
                        </m:sub>
                      </m:sSub>
                      <m:r>
                        <a:rPr lang="en-US" sz="3600" b="0" i="0" smtClean="0">
                          <a:latin typeface="Cambria Math"/>
                        </a:rPr>
                        <m:t>=</m:t>
                      </m:r>
                      <m:sSub>
                        <m:sSubPr>
                          <m:ctrlPr>
                            <a:rPr lang="en-US" sz="3600" i="1">
                              <a:latin typeface="Cambria Math" panose="02040503050406030204" pitchFamily="18" charset="0"/>
                            </a:rPr>
                          </m:ctrlPr>
                        </m:sSubPr>
                        <m:e>
                          <m:r>
                            <m:rPr>
                              <m:sty m:val="p"/>
                            </m:rPr>
                            <a:rPr lang="en-US" sz="3600" i="0">
                              <a:latin typeface="Cambria Math"/>
                            </a:rPr>
                            <m:t>T</m:t>
                          </m:r>
                        </m:e>
                        <m:sub>
                          <m:r>
                            <a:rPr lang="en-US" sz="3600" i="0">
                              <a:latin typeface="Cambria Math"/>
                            </a:rPr>
                            <m:t>1</m:t>
                          </m:r>
                        </m:sub>
                      </m:sSub>
                      <m:sSup>
                        <m:sSupPr>
                          <m:ctrlPr>
                            <a:rPr lang="en-US" sz="3600" i="1" smtClean="0">
                              <a:latin typeface="Cambria Math" panose="02040503050406030204" pitchFamily="18" charset="0"/>
                            </a:rPr>
                          </m:ctrlPr>
                        </m:sSupPr>
                        <m:e>
                          <m:r>
                            <m:rPr>
                              <m:sty m:val="p"/>
                            </m:rPr>
                            <a:rPr lang="en-US" sz="3600" b="0" i="0" smtClean="0">
                              <a:latin typeface="Cambria Math"/>
                            </a:rPr>
                            <m:t>e</m:t>
                          </m:r>
                        </m:e>
                        <m:sup>
                          <m:sSub>
                            <m:sSubPr>
                              <m:ctrlPr>
                                <a:rPr lang="en-US" sz="3600" i="1" smtClean="0">
                                  <a:latin typeface="Cambria Math" panose="02040503050406030204" pitchFamily="18" charset="0"/>
                                </a:rPr>
                              </m:ctrlPr>
                            </m:sSubPr>
                            <m:e>
                              <m:r>
                                <m:rPr>
                                  <m:sty m:val="p"/>
                                </m:rPr>
                                <a:rPr lang="en-US" sz="3600" i="0" smtClean="0">
                                  <a:latin typeface="Cambria Math"/>
                                  <a:ea typeface="Cambria Math"/>
                                </a:rPr>
                                <m:t>μ</m:t>
                              </m:r>
                            </m:e>
                            <m:sub>
                              <m:r>
                                <m:rPr>
                                  <m:sty m:val="p"/>
                                </m:rPr>
                                <a:rPr lang="en-US" sz="3600" b="0" i="0" smtClean="0">
                                  <a:latin typeface="Cambria Math"/>
                                </a:rPr>
                                <m:t>s</m:t>
                              </m:r>
                            </m:sub>
                          </m:sSub>
                          <m:r>
                            <m:rPr>
                              <m:sty m:val="p"/>
                            </m:rPr>
                            <a:rPr lang="en-US" sz="3600" i="0" smtClean="0">
                              <a:latin typeface="Cambria Math"/>
                              <a:ea typeface="Cambria Math"/>
                            </a:rPr>
                            <m:t>β</m:t>
                          </m:r>
                        </m:sup>
                      </m:sSup>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3810000" y="4579553"/>
                <a:ext cx="3327449" cy="672877"/>
              </a:xfrm>
              <a:prstGeom prst="rect">
                <a:avLst/>
              </a:prstGeom>
              <a:blipFill rotWithShape="1">
                <a:blip r:embed="rId3"/>
                <a:stretch>
                  <a:fillRect/>
                </a:stretch>
              </a:blipFill>
            </p:spPr>
            <p:txBody>
              <a:bodyPr/>
              <a:lstStyle/>
              <a:p>
                <a:r>
                  <a:rPr lang="en-US">
                    <a:noFill/>
                  </a:rPr>
                  <a:t> </a:t>
                </a:r>
              </a:p>
            </p:txBody>
          </p:sp>
        </mc:Fallback>
      </mc:AlternateContent>
      <p:sp>
        <p:nvSpPr>
          <p:cNvPr id="23" name="TextBox 22"/>
          <p:cNvSpPr txBox="1"/>
          <p:nvPr/>
        </p:nvSpPr>
        <p:spPr>
          <a:xfrm>
            <a:off x="5937478" y="5984584"/>
            <a:ext cx="1838325" cy="923330"/>
          </a:xfrm>
          <a:prstGeom prst="rect">
            <a:avLst/>
          </a:prstGeom>
          <a:noFill/>
        </p:spPr>
        <p:txBody>
          <a:bodyPr wrap="square" rtlCol="0">
            <a:spAutoFit/>
          </a:bodyPr>
          <a:lstStyle/>
          <a:p>
            <a:pPr algn="ctr"/>
            <a:r>
              <a:rPr lang="en-US" dirty="0"/>
              <a:t>Always the smaller tension force</a:t>
            </a:r>
          </a:p>
        </p:txBody>
      </p:sp>
      <p:sp>
        <p:nvSpPr>
          <p:cNvPr id="24" name="TextBox 23"/>
          <p:cNvSpPr txBox="1"/>
          <p:nvPr/>
        </p:nvSpPr>
        <p:spPr>
          <a:xfrm>
            <a:off x="3733800" y="6123084"/>
            <a:ext cx="1838325" cy="646331"/>
          </a:xfrm>
          <a:prstGeom prst="rect">
            <a:avLst/>
          </a:prstGeom>
          <a:noFill/>
        </p:spPr>
        <p:txBody>
          <a:bodyPr wrap="square" rtlCol="0">
            <a:spAutoFit/>
          </a:bodyPr>
          <a:lstStyle/>
          <a:p>
            <a:pPr algn="ctr"/>
            <a:r>
              <a:rPr lang="en-US" dirty="0"/>
              <a:t>Always the larger tension force</a:t>
            </a:r>
          </a:p>
        </p:txBody>
      </p:sp>
      <p:cxnSp>
        <p:nvCxnSpPr>
          <p:cNvPr id="25" name="Straight Arrow Connector 24"/>
          <p:cNvCxnSpPr/>
          <p:nvPr/>
        </p:nvCxnSpPr>
        <p:spPr>
          <a:xfrm flipV="1">
            <a:off x="4652963" y="5252430"/>
            <a:ext cx="131309" cy="82072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H="1" flipV="1">
            <a:off x="5948364" y="5252430"/>
            <a:ext cx="457200" cy="71289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781800" y="3724870"/>
            <a:ext cx="1838325" cy="923330"/>
          </a:xfrm>
          <a:prstGeom prst="rect">
            <a:avLst/>
          </a:prstGeom>
          <a:noFill/>
        </p:spPr>
        <p:txBody>
          <a:bodyPr wrap="square" rtlCol="0">
            <a:spAutoFit/>
          </a:bodyPr>
          <a:lstStyle/>
          <a:p>
            <a:pPr algn="ctr"/>
            <a:r>
              <a:rPr lang="en-US" dirty="0"/>
              <a:t>Angle of contact in radians</a:t>
            </a:r>
          </a:p>
        </p:txBody>
      </p:sp>
      <p:sp>
        <p:nvSpPr>
          <p:cNvPr id="28" name="TextBox 27"/>
          <p:cNvSpPr txBox="1"/>
          <p:nvPr/>
        </p:nvSpPr>
        <p:spPr>
          <a:xfrm>
            <a:off x="5312230" y="2743200"/>
            <a:ext cx="2352675" cy="923330"/>
          </a:xfrm>
          <a:prstGeom prst="rect">
            <a:avLst/>
          </a:prstGeom>
          <a:noFill/>
        </p:spPr>
        <p:txBody>
          <a:bodyPr wrap="square" rtlCol="0">
            <a:spAutoFit/>
          </a:bodyPr>
          <a:lstStyle/>
          <a:p>
            <a:pPr algn="ctr"/>
            <a:r>
              <a:rPr lang="en-US" dirty="0"/>
              <a:t>Coefficient of friction between belt material and surface</a:t>
            </a:r>
          </a:p>
        </p:txBody>
      </p:sp>
      <p:sp>
        <p:nvSpPr>
          <p:cNvPr id="29" name="TextBox 28"/>
          <p:cNvSpPr txBox="1"/>
          <p:nvPr/>
        </p:nvSpPr>
        <p:spPr>
          <a:xfrm>
            <a:off x="4338639" y="3544669"/>
            <a:ext cx="1838325" cy="646331"/>
          </a:xfrm>
          <a:prstGeom prst="rect">
            <a:avLst/>
          </a:prstGeom>
          <a:noFill/>
        </p:spPr>
        <p:txBody>
          <a:bodyPr wrap="square" rtlCol="0">
            <a:spAutoFit/>
          </a:bodyPr>
          <a:lstStyle/>
          <a:p>
            <a:pPr algn="ctr"/>
            <a:r>
              <a:rPr lang="en-US" dirty="0"/>
              <a:t>Euler’s constant</a:t>
            </a:r>
          </a:p>
          <a:p>
            <a:pPr algn="ctr"/>
            <a:r>
              <a:rPr lang="en-US" dirty="0"/>
              <a:t>≈2.718</a:t>
            </a:r>
          </a:p>
        </p:txBody>
      </p:sp>
      <p:cxnSp>
        <p:nvCxnSpPr>
          <p:cNvPr id="30" name="Straight Arrow Connector 29"/>
          <p:cNvCxnSpPr/>
          <p:nvPr/>
        </p:nvCxnSpPr>
        <p:spPr>
          <a:xfrm>
            <a:off x="5473724" y="4188224"/>
            <a:ext cx="627039" cy="5578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6481763" y="3600396"/>
            <a:ext cx="9524" cy="97915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6982507" y="4377366"/>
            <a:ext cx="427943" cy="2490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2057400" y="3600396"/>
            <a:ext cx="1676400" cy="58782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V="1">
            <a:off x="1562100" y="5491789"/>
            <a:ext cx="2255058" cy="549731"/>
          </a:xfrm>
          <a:prstGeom prst="line">
            <a:avLst/>
          </a:prstGeom>
        </p:spPr>
        <p:style>
          <a:lnRef idx="2">
            <a:schemeClr val="dk1"/>
          </a:lnRef>
          <a:fillRef idx="0">
            <a:schemeClr val="dk1"/>
          </a:fillRef>
          <a:effectRef idx="1">
            <a:schemeClr val="dk1"/>
          </a:effectRef>
          <a:fontRef idx="minor">
            <a:schemeClr val="tx1"/>
          </a:fontRef>
        </p:style>
      </p:cxnSp>
      <p:sp>
        <p:nvSpPr>
          <p:cNvPr id="35" name="Oval 34"/>
          <p:cNvSpPr/>
          <p:nvPr/>
        </p:nvSpPr>
        <p:spPr>
          <a:xfrm>
            <a:off x="304800" y="3510589"/>
            <a:ext cx="2514600" cy="2514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36" name="Straight Arrow Connector 35"/>
          <p:cNvCxnSpPr/>
          <p:nvPr/>
        </p:nvCxnSpPr>
        <p:spPr>
          <a:xfrm>
            <a:off x="2038350" y="3579985"/>
            <a:ext cx="933450" cy="323470"/>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flipV="1">
            <a:off x="2038350" y="5567989"/>
            <a:ext cx="1466850" cy="351064"/>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3125943" y="3533142"/>
                <a:ext cx="459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3125943" y="3533142"/>
                <a:ext cx="459036"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352800" y="5655857"/>
                <a:ext cx="46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2</m:t>
                          </m:r>
                        </m:sub>
                      </m:sSub>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3352800" y="5655857"/>
                <a:ext cx="464358" cy="369332"/>
              </a:xfrm>
              <a:prstGeom prst="rect">
                <a:avLst/>
              </a:prstGeom>
              <a:blipFill>
                <a:blip r:embed="rId5"/>
                <a:stretch>
                  <a:fillRect/>
                </a:stretch>
              </a:blipFill>
            </p:spPr>
            <p:txBody>
              <a:bodyPr/>
              <a:lstStyle/>
              <a:p>
                <a:r>
                  <a:rPr lang="en-US">
                    <a:noFill/>
                  </a:rPr>
                  <a:t> </a:t>
                </a:r>
              </a:p>
            </p:txBody>
          </p:sp>
        </mc:Fallback>
      </mc:AlternateContent>
      <p:cxnSp>
        <p:nvCxnSpPr>
          <p:cNvPr id="42" name="Straight Connector 41"/>
          <p:cNvCxnSpPr/>
          <p:nvPr/>
        </p:nvCxnSpPr>
        <p:spPr>
          <a:xfrm flipH="1">
            <a:off x="1562100" y="3600396"/>
            <a:ext cx="476250" cy="117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1562100" y="4776053"/>
            <a:ext cx="4953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rc 43"/>
          <p:cNvSpPr/>
          <p:nvPr/>
        </p:nvSpPr>
        <p:spPr>
          <a:xfrm>
            <a:off x="1104900" y="4318853"/>
            <a:ext cx="914400" cy="914400"/>
          </a:xfrm>
          <a:prstGeom prst="arc">
            <a:avLst>
              <a:gd name="adj1" fmla="val 4305671"/>
              <a:gd name="adj2" fmla="val 174345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838200" y="4583223"/>
            <a:ext cx="240415" cy="369332"/>
          </a:xfrm>
          <a:prstGeom prst="rect">
            <a:avLst/>
          </a:prstGeom>
          <a:noFill/>
        </p:spPr>
        <p:txBody>
          <a:bodyPr wrap="square" rtlCol="0">
            <a:spAutoFit/>
          </a:bodyPr>
          <a:lstStyle/>
          <a:p>
            <a:pPr algn="ctr"/>
            <a:r>
              <a:rPr lang="el-GR" dirty="0">
                <a:solidFill>
                  <a:schemeClr val="accent1"/>
                </a:solidFill>
              </a:rPr>
              <a:t>β</a:t>
            </a:r>
            <a:endParaRPr lang="en-US" dirty="0">
              <a:solidFill>
                <a:schemeClr val="accent1"/>
              </a:solidFill>
            </a:endParaRPr>
          </a:p>
        </p:txBody>
      </p:sp>
      <p:sp>
        <p:nvSpPr>
          <p:cNvPr id="48" name="Content Placeholder 2"/>
          <p:cNvSpPr>
            <a:spLocks noGrp="1"/>
          </p:cNvSpPr>
          <p:nvPr>
            <p:ph idx="1"/>
          </p:nvPr>
        </p:nvSpPr>
        <p:spPr>
          <a:xfrm>
            <a:off x="457200" y="1600200"/>
            <a:ext cx="8229600" cy="1411247"/>
          </a:xfrm>
        </p:spPr>
        <p:txBody>
          <a:bodyPr>
            <a:normAutofit fontScale="77500" lnSpcReduction="20000"/>
          </a:bodyPr>
          <a:lstStyle/>
          <a:p>
            <a:r>
              <a:rPr lang="en-US" dirty="0"/>
              <a:t>Assuming impending motion (the belt is about to slip) and using some calculus since the normal force isn’t constant, we end up with the following equation for the difference in tension.</a:t>
            </a:r>
          </a:p>
        </p:txBody>
      </p:sp>
    </p:spTree>
    <p:extLst>
      <p:ext uri="{BB962C8B-B14F-4D97-AF65-F5344CB8AC3E}">
        <p14:creationId xmlns:p14="http://schemas.microsoft.com/office/powerpoint/2010/main" val="3473574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fade">
                                      <p:cBhvr>
                                        <p:cTn id="12" dur="500"/>
                                        <p:tgtEl>
                                          <p:spTgt spid="2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animEffect transition="in" filter="fade">
                                      <p:cBhvr>
                                        <p:cTn id="23" dur="500"/>
                                        <p:tgtEl>
                                          <p:spTgt spid="24"/>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0"/>
                                        </p:tgtEl>
                                        <p:attrNameLst>
                                          <p:attrName>style.visibility</p:attrName>
                                        </p:attrNameLst>
                                      </p:cBhvr>
                                      <p:to>
                                        <p:strVal val="visible"/>
                                      </p:to>
                                    </p:set>
                                    <p:animEffect transition="in" filter="fade">
                                      <p:cBhvr>
                                        <p:cTn id="28" dur="500"/>
                                        <p:tgtEl>
                                          <p:spTgt spid="3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fade">
                                      <p:cBhvr>
                                        <p:cTn id="31" dur="500"/>
                                        <p:tgtEl>
                                          <p:spTgt spid="2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1"/>
                                        </p:tgtEl>
                                        <p:attrNameLst>
                                          <p:attrName>style.visibility</p:attrName>
                                        </p:attrNameLst>
                                      </p:cBhvr>
                                      <p:to>
                                        <p:strVal val="visible"/>
                                      </p:to>
                                    </p:set>
                                    <p:animEffect transition="in" filter="fade">
                                      <p:cBhvr>
                                        <p:cTn id="36" dur="500"/>
                                        <p:tgtEl>
                                          <p:spTgt spid="31"/>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8"/>
                                        </p:tgtEl>
                                        <p:attrNameLst>
                                          <p:attrName>style.visibility</p:attrName>
                                        </p:attrNameLst>
                                      </p:cBhvr>
                                      <p:to>
                                        <p:strVal val="visible"/>
                                      </p:to>
                                    </p:set>
                                    <p:animEffect transition="in" filter="fade">
                                      <p:cBhvr>
                                        <p:cTn id="39" dur="500"/>
                                        <p:tgtEl>
                                          <p:spTgt spid="28"/>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2"/>
                                        </p:tgtEl>
                                        <p:attrNameLst>
                                          <p:attrName>style.visibility</p:attrName>
                                        </p:attrNameLst>
                                      </p:cBhvr>
                                      <p:to>
                                        <p:strVal val="visible"/>
                                      </p:to>
                                    </p:set>
                                    <p:animEffect transition="in" filter="fade">
                                      <p:cBhvr>
                                        <p:cTn id="44" dur="500"/>
                                        <p:tgtEl>
                                          <p:spTgt spid="32"/>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fade">
                                      <p:cBhvr>
                                        <p:cTn id="4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3" grpId="0"/>
      <p:bldP spid="24" grpId="0"/>
      <p:bldP spid="27" grpId="0"/>
      <p:bldP spid="28" grpId="0"/>
      <p:bldP spid="2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Flat Belts</a:t>
            </a:r>
          </a:p>
        </p:txBody>
      </p:sp>
      <mc:AlternateContent xmlns:mc="http://schemas.openxmlformats.org/markup-compatibility/2006" xmlns:a14="http://schemas.microsoft.com/office/drawing/2010/main">
        <mc:Choice Requires="a14">
          <p:sp>
            <p:nvSpPr>
              <p:cNvPr id="22" name="TextBox 21"/>
              <p:cNvSpPr txBox="1"/>
              <p:nvPr/>
            </p:nvSpPr>
            <p:spPr>
              <a:xfrm>
                <a:off x="5562599" y="2782669"/>
                <a:ext cx="246561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m:rPr>
                              <m:sty m:val="p"/>
                            </m:rPr>
                            <a:rPr lang="en-US" sz="3600" b="0" i="0" smtClean="0">
                              <a:latin typeface="Cambria Math"/>
                            </a:rPr>
                            <m:t>T</m:t>
                          </m:r>
                        </m:e>
                        <m:sub>
                          <m:r>
                            <a:rPr lang="en-US" sz="3600" b="0" i="0" smtClean="0">
                              <a:latin typeface="Cambria Math"/>
                            </a:rPr>
                            <m:t>2</m:t>
                          </m:r>
                        </m:sub>
                      </m:sSub>
                      <m:r>
                        <a:rPr lang="en-US" sz="3600" b="0" i="0" smtClean="0">
                          <a:latin typeface="Cambria Math"/>
                        </a:rPr>
                        <m:t>&lt;</m:t>
                      </m:r>
                      <m:sSub>
                        <m:sSubPr>
                          <m:ctrlPr>
                            <a:rPr lang="en-US" sz="3600" i="1">
                              <a:latin typeface="Cambria Math" panose="02040503050406030204" pitchFamily="18" charset="0"/>
                            </a:rPr>
                          </m:ctrlPr>
                        </m:sSubPr>
                        <m:e>
                          <m:r>
                            <m:rPr>
                              <m:sty m:val="p"/>
                            </m:rPr>
                            <a:rPr lang="en-US" sz="3600">
                              <a:latin typeface="Cambria Math"/>
                            </a:rPr>
                            <m:t>T</m:t>
                          </m:r>
                        </m:e>
                        <m:sub>
                          <m:r>
                            <a:rPr lang="en-US" sz="3600">
                              <a:latin typeface="Cambria Math"/>
                            </a:rPr>
                            <m:t>2</m:t>
                          </m:r>
                          <m:r>
                            <m:rPr>
                              <m:sty m:val="p"/>
                            </m:rPr>
                            <a:rPr lang="en-US" sz="3600">
                              <a:latin typeface="Cambria Math"/>
                            </a:rPr>
                            <m:t>max</m:t>
                          </m:r>
                        </m:sub>
                      </m:sSub>
                    </m:oMath>
                  </m:oMathPara>
                </a14:m>
                <a:endParaRPr lang="en-US" sz="36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562599" y="2782669"/>
                <a:ext cx="2465611" cy="646331"/>
              </a:xfrm>
              <a:prstGeom prst="rect">
                <a:avLst/>
              </a:prstGeom>
              <a:blipFill rotWithShape="1">
                <a:blip r:embed="rId3"/>
                <a:stretch>
                  <a:fillRect/>
                </a:stretch>
              </a:blipFill>
            </p:spPr>
            <p:txBody>
              <a:bodyPr/>
              <a:lstStyle/>
              <a:p>
                <a:r>
                  <a:rPr lang="en-US">
                    <a:noFill/>
                  </a:rPr>
                  <a:t> </a:t>
                </a:r>
              </a:p>
            </p:txBody>
          </p:sp>
        </mc:Fallback>
      </mc:AlternateContent>
      <p:cxnSp>
        <p:nvCxnSpPr>
          <p:cNvPr id="33" name="Straight Connector 32"/>
          <p:cNvCxnSpPr/>
          <p:nvPr/>
        </p:nvCxnSpPr>
        <p:spPr>
          <a:xfrm>
            <a:off x="2286000" y="3600396"/>
            <a:ext cx="1676400" cy="587828"/>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flipV="1">
            <a:off x="1790700" y="5491789"/>
            <a:ext cx="2255058" cy="549731"/>
          </a:xfrm>
          <a:prstGeom prst="line">
            <a:avLst/>
          </a:prstGeom>
        </p:spPr>
        <p:style>
          <a:lnRef idx="2">
            <a:schemeClr val="dk1"/>
          </a:lnRef>
          <a:fillRef idx="0">
            <a:schemeClr val="dk1"/>
          </a:fillRef>
          <a:effectRef idx="1">
            <a:schemeClr val="dk1"/>
          </a:effectRef>
          <a:fontRef idx="minor">
            <a:schemeClr val="tx1"/>
          </a:fontRef>
        </p:style>
      </p:cxnSp>
      <p:sp>
        <p:nvSpPr>
          <p:cNvPr id="35" name="Oval 34"/>
          <p:cNvSpPr/>
          <p:nvPr/>
        </p:nvSpPr>
        <p:spPr>
          <a:xfrm>
            <a:off x="533400" y="3510589"/>
            <a:ext cx="2514600" cy="25146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dirty="0"/>
          </a:p>
        </p:txBody>
      </p:sp>
      <p:cxnSp>
        <p:nvCxnSpPr>
          <p:cNvPr id="36" name="Straight Arrow Connector 35"/>
          <p:cNvCxnSpPr/>
          <p:nvPr/>
        </p:nvCxnSpPr>
        <p:spPr>
          <a:xfrm>
            <a:off x="2266950" y="3579985"/>
            <a:ext cx="933450" cy="323470"/>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7" name="Straight Arrow Connector 36"/>
          <p:cNvCxnSpPr/>
          <p:nvPr/>
        </p:nvCxnSpPr>
        <p:spPr>
          <a:xfrm flipV="1">
            <a:off x="2266950" y="5567989"/>
            <a:ext cx="1466850" cy="351064"/>
          </a:xfrm>
          <a:prstGeom prst="straightConnector1">
            <a:avLst/>
          </a:prstGeom>
          <a:ln w="28575">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38" name="Rectangle 37"/>
              <p:cNvSpPr/>
              <p:nvPr/>
            </p:nvSpPr>
            <p:spPr>
              <a:xfrm>
                <a:off x="3354543" y="3533142"/>
                <a:ext cx="4590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1</m:t>
                          </m:r>
                        </m:sub>
                      </m:sSub>
                    </m:oMath>
                  </m:oMathPara>
                </a14:m>
                <a:endParaRPr lang="en-US" dirty="0"/>
              </a:p>
            </p:txBody>
          </p:sp>
        </mc:Choice>
        <mc:Fallback xmlns="">
          <p:sp>
            <p:nvSpPr>
              <p:cNvPr id="38" name="Rectangle 37"/>
              <p:cNvSpPr>
                <a:spLocks noRot="1" noChangeAspect="1" noMove="1" noResize="1" noEditPoints="1" noAdjustHandles="1" noChangeArrowheads="1" noChangeShapeType="1" noTextEdit="1"/>
              </p:cNvSpPr>
              <p:nvPr/>
            </p:nvSpPr>
            <p:spPr>
              <a:xfrm>
                <a:off x="3354543" y="3533142"/>
                <a:ext cx="459036"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3581400" y="5655857"/>
                <a:ext cx="46435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b="0" i="0" smtClean="0">
                              <a:solidFill>
                                <a:srgbClr val="FF0000"/>
                              </a:solidFill>
                              <a:latin typeface="Cambria Math"/>
                            </a:rPr>
                            <m:t>T</m:t>
                          </m:r>
                        </m:e>
                        <m:sub>
                          <m:r>
                            <a:rPr lang="en-US" b="0" i="0" smtClean="0">
                              <a:solidFill>
                                <a:srgbClr val="FF0000"/>
                              </a:solidFill>
                              <a:latin typeface="Cambria Math"/>
                            </a:rPr>
                            <m:t>2</m:t>
                          </m:r>
                        </m:sub>
                      </m:sSub>
                    </m:oMath>
                  </m:oMathPara>
                </a14:m>
                <a:endParaRPr lang="en-US" dirty="0"/>
              </a:p>
            </p:txBody>
          </p:sp>
        </mc:Choice>
        <mc:Fallback xmlns="">
          <p:sp>
            <p:nvSpPr>
              <p:cNvPr id="41" name="Rectangle 40"/>
              <p:cNvSpPr>
                <a:spLocks noRot="1" noChangeAspect="1" noMove="1" noResize="1" noEditPoints="1" noAdjustHandles="1" noChangeArrowheads="1" noChangeShapeType="1" noTextEdit="1"/>
              </p:cNvSpPr>
              <p:nvPr/>
            </p:nvSpPr>
            <p:spPr>
              <a:xfrm>
                <a:off x="3581400" y="5655857"/>
                <a:ext cx="464358" cy="369332"/>
              </a:xfrm>
              <a:prstGeom prst="rect">
                <a:avLst/>
              </a:prstGeom>
              <a:blipFill rotWithShape="1">
                <a:blip r:embed="rId5"/>
                <a:stretch>
                  <a:fillRect/>
                </a:stretch>
              </a:blipFill>
            </p:spPr>
            <p:txBody>
              <a:bodyPr/>
              <a:lstStyle/>
              <a:p>
                <a:r>
                  <a:rPr lang="en-US">
                    <a:noFill/>
                  </a:rPr>
                  <a:t> </a:t>
                </a:r>
              </a:p>
            </p:txBody>
          </p:sp>
        </mc:Fallback>
      </mc:AlternateContent>
      <p:cxnSp>
        <p:nvCxnSpPr>
          <p:cNvPr id="42" name="Straight Connector 41"/>
          <p:cNvCxnSpPr/>
          <p:nvPr/>
        </p:nvCxnSpPr>
        <p:spPr>
          <a:xfrm flipH="1">
            <a:off x="1790700" y="3600396"/>
            <a:ext cx="476250" cy="1175657"/>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flipH="1" flipV="1">
            <a:off x="1790700" y="4776053"/>
            <a:ext cx="495300" cy="1143000"/>
          </a:xfrm>
          <a:prstGeom prst="line">
            <a:avLst/>
          </a:prstGeom>
        </p:spPr>
        <p:style>
          <a:lnRef idx="1">
            <a:schemeClr val="accent1"/>
          </a:lnRef>
          <a:fillRef idx="0">
            <a:schemeClr val="accent1"/>
          </a:fillRef>
          <a:effectRef idx="0">
            <a:schemeClr val="accent1"/>
          </a:effectRef>
          <a:fontRef idx="minor">
            <a:schemeClr val="tx1"/>
          </a:fontRef>
        </p:style>
      </p:cxnSp>
      <p:sp>
        <p:nvSpPr>
          <p:cNvPr id="44" name="Arc 43"/>
          <p:cNvSpPr/>
          <p:nvPr/>
        </p:nvSpPr>
        <p:spPr>
          <a:xfrm>
            <a:off x="1333500" y="4318853"/>
            <a:ext cx="914400" cy="914400"/>
          </a:xfrm>
          <a:prstGeom prst="arc">
            <a:avLst>
              <a:gd name="adj1" fmla="val 4305671"/>
              <a:gd name="adj2" fmla="val 1743456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 name="TextBox 46"/>
          <p:cNvSpPr txBox="1"/>
          <p:nvPr/>
        </p:nvSpPr>
        <p:spPr>
          <a:xfrm>
            <a:off x="1066800" y="4583223"/>
            <a:ext cx="240415" cy="369332"/>
          </a:xfrm>
          <a:prstGeom prst="rect">
            <a:avLst/>
          </a:prstGeom>
          <a:noFill/>
        </p:spPr>
        <p:txBody>
          <a:bodyPr wrap="square" rtlCol="0">
            <a:spAutoFit/>
          </a:bodyPr>
          <a:lstStyle/>
          <a:p>
            <a:pPr algn="ctr"/>
            <a:r>
              <a:rPr lang="el-GR" dirty="0">
                <a:solidFill>
                  <a:schemeClr val="accent1"/>
                </a:solidFill>
              </a:rPr>
              <a:t>β</a:t>
            </a:r>
            <a:endParaRPr lang="en-US" dirty="0">
              <a:solidFill>
                <a:schemeClr val="accent1"/>
              </a:solidFill>
            </a:endParaRPr>
          </a:p>
        </p:txBody>
      </p:sp>
      <p:sp>
        <p:nvSpPr>
          <p:cNvPr id="48" name="Content Placeholder 2"/>
          <p:cNvSpPr>
            <a:spLocks noGrp="1"/>
          </p:cNvSpPr>
          <p:nvPr>
            <p:ph idx="1"/>
          </p:nvPr>
        </p:nvSpPr>
        <p:spPr>
          <a:xfrm>
            <a:off x="457200" y="1600201"/>
            <a:ext cx="8229600" cy="1219200"/>
          </a:xfrm>
        </p:spPr>
        <p:txBody>
          <a:bodyPr>
            <a:normAutofit fontScale="92500" lnSpcReduction="20000"/>
          </a:bodyPr>
          <a:lstStyle/>
          <a:p>
            <a:r>
              <a:rPr lang="en-US" dirty="0"/>
              <a:t>This represents a maximum for T</a:t>
            </a:r>
            <a:r>
              <a:rPr lang="en-US" baseline="-25000" dirty="0"/>
              <a:t>2</a:t>
            </a:r>
            <a:r>
              <a:rPr lang="en-US" dirty="0"/>
              <a:t> before slipping. Based on the actual value of T</a:t>
            </a:r>
            <a:r>
              <a:rPr lang="en-US" baseline="-25000" dirty="0"/>
              <a:t>2</a:t>
            </a:r>
            <a:r>
              <a:rPr lang="en-US" dirty="0"/>
              <a:t>, the following will occur.</a:t>
            </a:r>
          </a:p>
        </p:txBody>
      </p:sp>
      <mc:AlternateContent xmlns:mc="http://schemas.openxmlformats.org/markup-compatibility/2006" xmlns:a14="http://schemas.microsoft.com/office/drawing/2010/main">
        <mc:Choice Requires="a14">
          <p:sp>
            <p:nvSpPr>
              <p:cNvPr id="39" name="TextBox 38"/>
              <p:cNvSpPr txBox="1"/>
              <p:nvPr/>
            </p:nvSpPr>
            <p:spPr>
              <a:xfrm>
                <a:off x="5562600" y="4154269"/>
                <a:ext cx="2464008"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m:rPr>
                              <m:sty m:val="p"/>
                            </m:rPr>
                            <a:rPr lang="en-US" sz="3600" b="0" i="0" smtClean="0">
                              <a:latin typeface="Cambria Math"/>
                            </a:rPr>
                            <m:t>T</m:t>
                          </m:r>
                        </m:e>
                        <m:sub>
                          <m:r>
                            <a:rPr lang="en-US" sz="3600" b="0" i="0" smtClean="0">
                              <a:latin typeface="Cambria Math"/>
                            </a:rPr>
                            <m:t>2</m:t>
                          </m:r>
                        </m:sub>
                      </m:sSub>
                      <m:r>
                        <a:rPr lang="en-US" sz="3600" b="0" i="0" smtClean="0">
                          <a:latin typeface="Cambria Math"/>
                        </a:rPr>
                        <m:t>=</m:t>
                      </m:r>
                      <m:sSub>
                        <m:sSubPr>
                          <m:ctrlPr>
                            <a:rPr lang="en-US" sz="3600" i="1">
                              <a:latin typeface="Cambria Math" panose="02040503050406030204" pitchFamily="18" charset="0"/>
                            </a:rPr>
                          </m:ctrlPr>
                        </m:sSubPr>
                        <m:e>
                          <m:r>
                            <m:rPr>
                              <m:sty m:val="p"/>
                            </m:rPr>
                            <a:rPr lang="en-US" sz="3600">
                              <a:latin typeface="Cambria Math"/>
                            </a:rPr>
                            <m:t>T</m:t>
                          </m:r>
                        </m:e>
                        <m:sub>
                          <m:r>
                            <a:rPr lang="en-US" sz="3600">
                              <a:latin typeface="Cambria Math"/>
                            </a:rPr>
                            <m:t>2</m:t>
                          </m:r>
                          <m:r>
                            <m:rPr>
                              <m:sty m:val="p"/>
                            </m:rPr>
                            <a:rPr lang="en-US" sz="3600">
                              <a:latin typeface="Cambria Math"/>
                            </a:rPr>
                            <m:t>max</m:t>
                          </m:r>
                        </m:sub>
                      </m:sSub>
                    </m:oMath>
                  </m:oMathPara>
                </a14:m>
                <a:endParaRPr lang="en-US" sz="3600" dirty="0"/>
              </a:p>
            </p:txBody>
          </p:sp>
        </mc:Choice>
        <mc:Fallback xmlns="">
          <p:sp>
            <p:nvSpPr>
              <p:cNvPr id="39" name="TextBox 38"/>
              <p:cNvSpPr txBox="1">
                <a:spLocks noRot="1" noChangeAspect="1" noMove="1" noResize="1" noEditPoints="1" noAdjustHandles="1" noChangeArrowheads="1" noChangeShapeType="1" noTextEdit="1"/>
              </p:cNvSpPr>
              <p:nvPr/>
            </p:nvSpPr>
            <p:spPr>
              <a:xfrm>
                <a:off x="5562600" y="4154269"/>
                <a:ext cx="2464008" cy="646331"/>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p:cNvSpPr txBox="1"/>
              <p:nvPr/>
            </p:nvSpPr>
            <p:spPr>
              <a:xfrm>
                <a:off x="5562600" y="5525869"/>
                <a:ext cx="246561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i="1" smtClean="0">
                              <a:latin typeface="Cambria Math" panose="02040503050406030204" pitchFamily="18" charset="0"/>
                            </a:rPr>
                          </m:ctrlPr>
                        </m:sSubPr>
                        <m:e>
                          <m:r>
                            <m:rPr>
                              <m:sty m:val="p"/>
                            </m:rPr>
                            <a:rPr lang="en-US" sz="3600" b="0" i="0" smtClean="0">
                              <a:latin typeface="Cambria Math"/>
                            </a:rPr>
                            <m:t>T</m:t>
                          </m:r>
                        </m:e>
                        <m:sub>
                          <m:r>
                            <a:rPr lang="en-US" sz="3600" b="0" i="0" smtClean="0">
                              <a:latin typeface="Cambria Math"/>
                            </a:rPr>
                            <m:t>2</m:t>
                          </m:r>
                        </m:sub>
                      </m:sSub>
                      <m:r>
                        <a:rPr lang="en-US" sz="3600" b="0" i="0" smtClean="0">
                          <a:latin typeface="Cambria Math"/>
                        </a:rPr>
                        <m:t>&gt;</m:t>
                      </m:r>
                      <m:sSub>
                        <m:sSubPr>
                          <m:ctrlPr>
                            <a:rPr lang="en-US" sz="3600" i="1">
                              <a:latin typeface="Cambria Math" panose="02040503050406030204" pitchFamily="18" charset="0"/>
                            </a:rPr>
                          </m:ctrlPr>
                        </m:sSubPr>
                        <m:e>
                          <m:r>
                            <m:rPr>
                              <m:sty m:val="p"/>
                            </m:rPr>
                            <a:rPr lang="en-US" sz="3600">
                              <a:latin typeface="Cambria Math"/>
                            </a:rPr>
                            <m:t>T</m:t>
                          </m:r>
                        </m:e>
                        <m:sub>
                          <m:r>
                            <a:rPr lang="en-US" sz="3600">
                              <a:latin typeface="Cambria Math"/>
                            </a:rPr>
                            <m:t>2</m:t>
                          </m:r>
                          <m:r>
                            <m:rPr>
                              <m:sty m:val="p"/>
                            </m:rPr>
                            <a:rPr lang="en-US" sz="3600">
                              <a:latin typeface="Cambria Math"/>
                            </a:rPr>
                            <m:t>max</m:t>
                          </m:r>
                        </m:sub>
                      </m:sSub>
                    </m:oMath>
                  </m:oMathPara>
                </a14:m>
                <a:endParaRPr lang="en-US" sz="3600" dirty="0"/>
              </a:p>
            </p:txBody>
          </p:sp>
        </mc:Choice>
        <mc:Fallback xmlns="">
          <p:sp>
            <p:nvSpPr>
              <p:cNvPr id="40" name="TextBox 39"/>
              <p:cNvSpPr txBox="1">
                <a:spLocks noRot="1" noChangeAspect="1" noMove="1" noResize="1" noEditPoints="1" noAdjustHandles="1" noChangeArrowheads="1" noChangeShapeType="1" noTextEdit="1"/>
              </p:cNvSpPr>
              <p:nvPr/>
            </p:nvSpPr>
            <p:spPr>
              <a:xfrm>
                <a:off x="5562600" y="5525869"/>
                <a:ext cx="2465611" cy="646331"/>
              </a:xfrm>
              <a:prstGeom prst="rect">
                <a:avLst/>
              </a:prstGeom>
              <a:blipFill rotWithShape="1">
                <a:blip r:embed="rId7"/>
                <a:stretch>
                  <a:fillRect/>
                </a:stretch>
              </a:blipFill>
            </p:spPr>
            <p:txBody>
              <a:bodyPr/>
              <a:lstStyle/>
              <a:p>
                <a:r>
                  <a:rPr lang="en-US">
                    <a:noFill/>
                  </a:rPr>
                  <a:t> </a:t>
                </a:r>
              </a:p>
            </p:txBody>
          </p:sp>
        </mc:Fallback>
      </mc:AlternateContent>
      <p:sp>
        <p:nvSpPr>
          <p:cNvPr id="3" name="TextBox 2"/>
          <p:cNvSpPr txBox="1"/>
          <p:nvPr/>
        </p:nvSpPr>
        <p:spPr>
          <a:xfrm>
            <a:off x="5967842" y="3364468"/>
            <a:ext cx="1728358" cy="369332"/>
          </a:xfrm>
          <a:prstGeom prst="rect">
            <a:avLst/>
          </a:prstGeom>
          <a:noFill/>
        </p:spPr>
        <p:txBody>
          <a:bodyPr wrap="none" rtlCol="0">
            <a:spAutoFit/>
          </a:bodyPr>
          <a:lstStyle/>
          <a:p>
            <a:r>
              <a:rPr lang="en-US" dirty="0"/>
              <a:t>Belt will not slip</a:t>
            </a:r>
          </a:p>
        </p:txBody>
      </p:sp>
      <p:sp>
        <p:nvSpPr>
          <p:cNvPr id="19" name="TextBox 18"/>
          <p:cNvSpPr txBox="1"/>
          <p:nvPr/>
        </p:nvSpPr>
        <p:spPr>
          <a:xfrm>
            <a:off x="5913412" y="4724400"/>
            <a:ext cx="1780616" cy="369332"/>
          </a:xfrm>
          <a:prstGeom prst="rect">
            <a:avLst/>
          </a:prstGeom>
          <a:noFill/>
        </p:spPr>
        <p:txBody>
          <a:bodyPr wrap="none" rtlCol="0">
            <a:spAutoFit/>
          </a:bodyPr>
          <a:lstStyle/>
          <a:p>
            <a:r>
              <a:rPr lang="en-US" dirty="0"/>
              <a:t>Belt about to slip</a:t>
            </a:r>
          </a:p>
        </p:txBody>
      </p:sp>
      <p:sp>
        <p:nvSpPr>
          <p:cNvPr id="20" name="TextBox 19"/>
          <p:cNvSpPr txBox="1"/>
          <p:nvPr/>
        </p:nvSpPr>
        <p:spPr>
          <a:xfrm>
            <a:off x="6100327" y="6107668"/>
            <a:ext cx="1301959" cy="369332"/>
          </a:xfrm>
          <a:prstGeom prst="rect">
            <a:avLst/>
          </a:prstGeom>
          <a:noFill/>
        </p:spPr>
        <p:txBody>
          <a:bodyPr wrap="none" rtlCol="0">
            <a:spAutoFit/>
          </a:bodyPr>
          <a:lstStyle/>
          <a:p>
            <a:r>
              <a:rPr lang="en-US" dirty="0"/>
              <a:t>Belt will slip</a:t>
            </a:r>
          </a:p>
        </p:txBody>
      </p:sp>
    </p:spTree>
    <p:extLst>
      <p:ext uri="{BB962C8B-B14F-4D97-AF65-F5344CB8AC3E}">
        <p14:creationId xmlns:p14="http://schemas.microsoft.com/office/powerpoint/2010/main" val="1840455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9" grpId="0"/>
      <p:bldP spid="40" grpId="0"/>
      <p:bldP spid="3" grpId="0"/>
      <p:bldP spid="19" grpId="0"/>
      <p:bldP spid="2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 belts</a:t>
            </a:r>
          </a:p>
        </p:txBody>
      </p:sp>
      <p:sp>
        <p:nvSpPr>
          <p:cNvPr id="3" name="Content Placeholder 2"/>
          <p:cNvSpPr>
            <a:spLocks noGrp="1"/>
          </p:cNvSpPr>
          <p:nvPr>
            <p:ph idx="1"/>
          </p:nvPr>
        </p:nvSpPr>
        <p:spPr>
          <a:xfrm>
            <a:off x="457200" y="1600201"/>
            <a:ext cx="8229600" cy="1447800"/>
          </a:xfrm>
        </p:spPr>
        <p:txBody>
          <a:bodyPr>
            <a:normAutofit/>
          </a:bodyPr>
          <a:lstStyle/>
          <a:p>
            <a:r>
              <a:rPr lang="en-US" sz="2000" dirty="0"/>
              <a:t>Some pulleys have a grove where the belt comes in contact with the side walls of the pulley rather than the bottom surface of the pulley.  This effectively increases the normal forces on the belt, and therefore the friction between the belt and the pulley. </a:t>
            </a:r>
          </a:p>
        </p:txBody>
      </p:sp>
      <p:sp>
        <p:nvSpPr>
          <p:cNvPr id="7" name="Rectangle 6"/>
          <p:cNvSpPr/>
          <p:nvPr/>
        </p:nvSpPr>
        <p:spPr>
          <a:xfrm>
            <a:off x="2133600" y="3505200"/>
            <a:ext cx="685800" cy="2743200"/>
          </a:xfrm>
          <a:prstGeom prst="rect">
            <a:avLst/>
          </a:prstGeom>
          <a:solidFill>
            <a:schemeClr val="bg1">
              <a:lumMod val="7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 name="Rectangle 7"/>
          <p:cNvSpPr/>
          <p:nvPr/>
        </p:nvSpPr>
        <p:spPr>
          <a:xfrm>
            <a:off x="6019800" y="3526971"/>
            <a:ext cx="685800" cy="2743200"/>
          </a:xfrm>
          <a:prstGeom prst="rect">
            <a:avLst/>
          </a:prstGeom>
          <a:solidFill>
            <a:schemeClr val="bg1">
              <a:lumMod val="75000"/>
            </a:schemeClr>
          </a:solidFill>
          <a:ln>
            <a:solidFill>
              <a:schemeClr val="bg1">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11" name="Trapezoid 10"/>
          <p:cNvSpPr/>
          <p:nvPr/>
        </p:nvSpPr>
        <p:spPr>
          <a:xfrm>
            <a:off x="6172200" y="5910942"/>
            <a:ext cx="381000" cy="381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rapezoid 11"/>
          <p:cNvSpPr/>
          <p:nvPr/>
        </p:nvSpPr>
        <p:spPr>
          <a:xfrm flipV="1">
            <a:off x="6172200" y="3505200"/>
            <a:ext cx="381000" cy="381000"/>
          </a:xfrm>
          <a:prstGeom prst="trapezoid">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Connector 13"/>
          <p:cNvCxnSpPr/>
          <p:nvPr/>
        </p:nvCxnSpPr>
        <p:spPr>
          <a:xfrm>
            <a:off x="6172200" y="3526971"/>
            <a:ext cx="76200" cy="359229"/>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17" name="Straight Connector 16"/>
          <p:cNvCxnSpPr/>
          <p:nvPr/>
        </p:nvCxnSpPr>
        <p:spPr>
          <a:xfrm>
            <a:off x="6477000" y="5889171"/>
            <a:ext cx="76200" cy="359229"/>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18" name="Straight Connector 17"/>
          <p:cNvCxnSpPr/>
          <p:nvPr/>
        </p:nvCxnSpPr>
        <p:spPr>
          <a:xfrm flipH="1">
            <a:off x="6172200" y="5889171"/>
            <a:ext cx="76200" cy="359229"/>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19" name="Straight Connector 18"/>
          <p:cNvCxnSpPr/>
          <p:nvPr/>
        </p:nvCxnSpPr>
        <p:spPr>
          <a:xfrm flipH="1">
            <a:off x="6477000" y="3516085"/>
            <a:ext cx="76200" cy="359229"/>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20" name="Straight Connector 19"/>
          <p:cNvCxnSpPr/>
          <p:nvPr/>
        </p:nvCxnSpPr>
        <p:spPr>
          <a:xfrm flipH="1">
            <a:off x="6248400" y="3875314"/>
            <a:ext cx="228600" cy="0"/>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22" name="Straight Connector 21"/>
          <p:cNvCxnSpPr/>
          <p:nvPr/>
        </p:nvCxnSpPr>
        <p:spPr>
          <a:xfrm flipH="1">
            <a:off x="6253843" y="5910942"/>
            <a:ext cx="228600" cy="0"/>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23" name="Straight Connector 22"/>
          <p:cNvCxnSpPr/>
          <p:nvPr/>
        </p:nvCxnSpPr>
        <p:spPr>
          <a:xfrm>
            <a:off x="6477000" y="3886200"/>
            <a:ext cx="0" cy="2002971"/>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26" name="Straight Connector 25"/>
          <p:cNvCxnSpPr/>
          <p:nvPr/>
        </p:nvCxnSpPr>
        <p:spPr>
          <a:xfrm>
            <a:off x="6253843" y="3875314"/>
            <a:ext cx="0" cy="2002971"/>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27" name="Straight Connector 26"/>
          <p:cNvCxnSpPr/>
          <p:nvPr/>
        </p:nvCxnSpPr>
        <p:spPr>
          <a:xfrm>
            <a:off x="6155872" y="3526971"/>
            <a:ext cx="0" cy="2764971"/>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cxnSp>
        <p:nvCxnSpPr>
          <p:cNvPr id="30" name="Straight Connector 29"/>
          <p:cNvCxnSpPr/>
          <p:nvPr/>
        </p:nvCxnSpPr>
        <p:spPr>
          <a:xfrm>
            <a:off x="6569529" y="3526971"/>
            <a:ext cx="0" cy="2764971"/>
          </a:xfrm>
          <a:prstGeom prst="line">
            <a:avLst/>
          </a:prstGeom>
          <a:ln>
            <a:solidFill>
              <a:schemeClr val="bg1">
                <a:lumMod val="50000"/>
              </a:schemeClr>
            </a:solidFill>
          </a:ln>
        </p:spPr>
        <p:style>
          <a:lnRef idx="2">
            <a:schemeClr val="accent6"/>
          </a:lnRef>
          <a:fillRef idx="0">
            <a:schemeClr val="accent6"/>
          </a:fillRef>
          <a:effectRef idx="1">
            <a:schemeClr val="accent6"/>
          </a:effectRef>
          <a:fontRef idx="minor">
            <a:schemeClr val="tx1"/>
          </a:fontRef>
        </p:style>
      </p:cxnSp>
      <p:sp>
        <p:nvSpPr>
          <p:cNvPr id="31" name="TextBox 30"/>
          <p:cNvSpPr txBox="1"/>
          <p:nvPr/>
        </p:nvSpPr>
        <p:spPr>
          <a:xfrm>
            <a:off x="5067300" y="6346371"/>
            <a:ext cx="2590800" cy="381000"/>
          </a:xfrm>
          <a:prstGeom prst="rect">
            <a:avLst/>
          </a:prstGeom>
          <a:noFill/>
        </p:spPr>
        <p:txBody>
          <a:bodyPr wrap="square" rtlCol="0">
            <a:spAutoFit/>
          </a:bodyPr>
          <a:lstStyle/>
          <a:p>
            <a:pPr algn="ctr"/>
            <a:r>
              <a:rPr lang="en-US" dirty="0"/>
              <a:t>V Belt Pulley</a:t>
            </a:r>
          </a:p>
        </p:txBody>
      </p:sp>
      <p:sp>
        <p:nvSpPr>
          <p:cNvPr id="32" name="TextBox 31"/>
          <p:cNvSpPr txBox="1"/>
          <p:nvPr/>
        </p:nvSpPr>
        <p:spPr>
          <a:xfrm>
            <a:off x="1181100" y="6346371"/>
            <a:ext cx="2590800" cy="381000"/>
          </a:xfrm>
          <a:prstGeom prst="rect">
            <a:avLst/>
          </a:prstGeom>
          <a:noFill/>
        </p:spPr>
        <p:txBody>
          <a:bodyPr wrap="square" rtlCol="0">
            <a:spAutoFit/>
          </a:bodyPr>
          <a:lstStyle/>
          <a:p>
            <a:pPr algn="ctr"/>
            <a:r>
              <a:rPr lang="en-US" dirty="0"/>
              <a:t>Flat Belt Pulley</a:t>
            </a:r>
          </a:p>
        </p:txBody>
      </p:sp>
    </p:spTree>
    <p:extLst>
      <p:ext uri="{BB962C8B-B14F-4D97-AF65-F5344CB8AC3E}">
        <p14:creationId xmlns:p14="http://schemas.microsoft.com/office/powerpoint/2010/main" val="2947479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fade">
                                      <p:cBhvr>
                                        <p:cTn id="15" dur="500"/>
                                        <p:tgtEl>
                                          <p:spTgt spid="8"/>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fade">
                                      <p:cBhvr>
                                        <p:cTn id="18" dur="500"/>
                                        <p:tgtEl>
                                          <p:spTgt spid="11"/>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fade">
                                      <p:cBhvr>
                                        <p:cTn id="27" dur="500"/>
                                        <p:tgtEl>
                                          <p:spTgt spid="17"/>
                                        </p:tgtEl>
                                      </p:cBhvr>
                                    </p:animEffect>
                                  </p:childTnLst>
                                </p:cTn>
                              </p:par>
                              <p:par>
                                <p:cTn id="28" presetID="10" presetClass="entr" presetSubtype="0" fill="hold"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par>
                                <p:cTn id="31" presetID="10" presetClass="entr" presetSubtype="0" fill="hold" nodeType="withEffect">
                                  <p:stCondLst>
                                    <p:cond delay="0"/>
                                  </p:stCondLst>
                                  <p:childTnLst>
                                    <p:set>
                                      <p:cBhvr>
                                        <p:cTn id="32" dur="1" fill="hold">
                                          <p:stCondLst>
                                            <p:cond delay="0"/>
                                          </p:stCondLst>
                                        </p:cTn>
                                        <p:tgtEl>
                                          <p:spTgt spid="19"/>
                                        </p:tgtEl>
                                        <p:attrNameLst>
                                          <p:attrName>style.visibility</p:attrName>
                                        </p:attrNameLst>
                                      </p:cBhvr>
                                      <p:to>
                                        <p:strVal val="visible"/>
                                      </p:to>
                                    </p:set>
                                    <p:animEffect transition="in" filter="fade">
                                      <p:cBhvr>
                                        <p:cTn id="33" dur="500"/>
                                        <p:tgtEl>
                                          <p:spTgt spid="19"/>
                                        </p:tgtEl>
                                      </p:cBhvr>
                                    </p:animEffect>
                                  </p:childTnLst>
                                </p:cTn>
                              </p:par>
                              <p:par>
                                <p:cTn id="34" presetID="10" presetClass="entr" presetSubtype="0" fill="hold" nodeType="withEffect">
                                  <p:stCondLst>
                                    <p:cond delay="0"/>
                                  </p:stCondLst>
                                  <p:childTnLst>
                                    <p:set>
                                      <p:cBhvr>
                                        <p:cTn id="35" dur="1" fill="hold">
                                          <p:stCondLst>
                                            <p:cond delay="0"/>
                                          </p:stCondLst>
                                        </p:cTn>
                                        <p:tgtEl>
                                          <p:spTgt spid="20"/>
                                        </p:tgtEl>
                                        <p:attrNameLst>
                                          <p:attrName>style.visibility</p:attrName>
                                        </p:attrNameLst>
                                      </p:cBhvr>
                                      <p:to>
                                        <p:strVal val="visible"/>
                                      </p:to>
                                    </p:set>
                                    <p:animEffect transition="in" filter="fade">
                                      <p:cBhvr>
                                        <p:cTn id="36" dur="500"/>
                                        <p:tgtEl>
                                          <p:spTgt spid="20"/>
                                        </p:tgtEl>
                                      </p:cBhvr>
                                    </p:animEffect>
                                  </p:childTnLst>
                                </p:cTn>
                              </p:par>
                              <p:par>
                                <p:cTn id="37" presetID="10" presetClass="entr" presetSubtype="0" fill="hold" nodeType="withEffect">
                                  <p:stCondLst>
                                    <p:cond delay="0"/>
                                  </p:stCondLst>
                                  <p:childTnLst>
                                    <p:set>
                                      <p:cBhvr>
                                        <p:cTn id="38" dur="1" fill="hold">
                                          <p:stCondLst>
                                            <p:cond delay="0"/>
                                          </p:stCondLst>
                                        </p:cTn>
                                        <p:tgtEl>
                                          <p:spTgt spid="22"/>
                                        </p:tgtEl>
                                        <p:attrNameLst>
                                          <p:attrName>style.visibility</p:attrName>
                                        </p:attrNameLst>
                                      </p:cBhvr>
                                      <p:to>
                                        <p:strVal val="visible"/>
                                      </p:to>
                                    </p:set>
                                    <p:animEffect transition="in" filter="fade">
                                      <p:cBhvr>
                                        <p:cTn id="39" dur="500"/>
                                        <p:tgtEl>
                                          <p:spTgt spid="22"/>
                                        </p:tgtEl>
                                      </p:cBhvr>
                                    </p:animEffect>
                                  </p:childTnLst>
                                </p:cTn>
                              </p:par>
                              <p:par>
                                <p:cTn id="40" presetID="10" presetClass="entr" presetSubtype="0" fill="hold" nodeType="withEffect">
                                  <p:stCondLst>
                                    <p:cond delay="0"/>
                                  </p:stCondLst>
                                  <p:childTnLst>
                                    <p:set>
                                      <p:cBhvr>
                                        <p:cTn id="41" dur="1" fill="hold">
                                          <p:stCondLst>
                                            <p:cond delay="0"/>
                                          </p:stCondLst>
                                        </p:cTn>
                                        <p:tgtEl>
                                          <p:spTgt spid="23"/>
                                        </p:tgtEl>
                                        <p:attrNameLst>
                                          <p:attrName>style.visibility</p:attrName>
                                        </p:attrNameLst>
                                      </p:cBhvr>
                                      <p:to>
                                        <p:strVal val="visible"/>
                                      </p:to>
                                    </p:set>
                                    <p:animEffect transition="in" filter="fade">
                                      <p:cBhvr>
                                        <p:cTn id="42" dur="500"/>
                                        <p:tgtEl>
                                          <p:spTgt spid="23"/>
                                        </p:tgtEl>
                                      </p:cBhvr>
                                    </p:animEffect>
                                  </p:childTnLst>
                                </p:cTn>
                              </p:par>
                              <p:par>
                                <p:cTn id="43" presetID="10"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animEffect transition="in" filter="fade">
                                      <p:cBhvr>
                                        <p:cTn id="45" dur="500"/>
                                        <p:tgtEl>
                                          <p:spTgt spid="26"/>
                                        </p:tgtEl>
                                      </p:cBhvr>
                                    </p:animEffect>
                                  </p:childTnLst>
                                </p:cTn>
                              </p:par>
                              <p:par>
                                <p:cTn id="46" presetID="10" presetClass="entr" presetSubtype="0" fill="hold" nodeType="withEffect">
                                  <p:stCondLst>
                                    <p:cond delay="0"/>
                                  </p:stCondLst>
                                  <p:childTnLst>
                                    <p:set>
                                      <p:cBhvr>
                                        <p:cTn id="47" dur="1" fill="hold">
                                          <p:stCondLst>
                                            <p:cond delay="0"/>
                                          </p:stCondLst>
                                        </p:cTn>
                                        <p:tgtEl>
                                          <p:spTgt spid="27"/>
                                        </p:tgtEl>
                                        <p:attrNameLst>
                                          <p:attrName>style.visibility</p:attrName>
                                        </p:attrNameLst>
                                      </p:cBhvr>
                                      <p:to>
                                        <p:strVal val="visible"/>
                                      </p:to>
                                    </p:set>
                                    <p:animEffect transition="in" filter="fade">
                                      <p:cBhvr>
                                        <p:cTn id="48" dur="500"/>
                                        <p:tgtEl>
                                          <p:spTgt spid="27"/>
                                        </p:tgtEl>
                                      </p:cBhvr>
                                    </p:animEffect>
                                  </p:childTnLst>
                                </p:cTn>
                              </p:par>
                              <p:par>
                                <p:cTn id="49" presetID="10" presetClass="entr" presetSubtype="0" fill="hold"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fade">
                                      <p:cBhvr>
                                        <p:cTn id="51" dur="500"/>
                                        <p:tgtEl>
                                          <p:spTgt spid="3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fade">
                                      <p:cBhvr>
                                        <p:cTn id="5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1" grpId="0" animBg="1"/>
      <p:bldP spid="12" grpId="0" animBg="1"/>
      <p:bldP spid="31" grpId="0"/>
      <p:bldP spid="3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Picture 36" descr="Shape, rectangle&#10;&#10;Description automatically generated">
            <a:extLst>
              <a:ext uri="{FF2B5EF4-FFF2-40B4-BE49-F238E27FC236}">
                <a16:creationId xmlns:a16="http://schemas.microsoft.com/office/drawing/2014/main" id="{AB537BBD-CB72-4DCF-BDEC-31713358DB79}"/>
              </a:ext>
            </a:extLst>
          </p:cNvPr>
          <p:cNvPicPr/>
          <p:nvPr/>
        </p:nvPicPr>
        <p:blipFill>
          <a:blip r:embed="rId2">
            <a:extLst>
              <a:ext uri="{28A0092B-C50C-407E-A947-70E740481C1C}">
                <a14:useLocalDpi xmlns:a14="http://schemas.microsoft.com/office/drawing/2010/main" val="0"/>
              </a:ext>
            </a:extLst>
          </a:blip>
          <a:stretch>
            <a:fillRect/>
          </a:stretch>
        </p:blipFill>
        <p:spPr>
          <a:xfrm>
            <a:off x="2895600" y="4378431"/>
            <a:ext cx="3657600" cy="2479569"/>
          </a:xfrm>
          <a:prstGeom prst="rect">
            <a:avLst/>
          </a:prstGeom>
        </p:spPr>
      </p:pic>
      <p:sp>
        <p:nvSpPr>
          <p:cNvPr id="2" name="Title 1"/>
          <p:cNvSpPr>
            <a:spLocks noGrp="1"/>
          </p:cNvSpPr>
          <p:nvPr>
            <p:ph type="title"/>
          </p:nvPr>
        </p:nvSpPr>
        <p:spPr/>
        <p:txBody>
          <a:bodyPr/>
          <a:lstStyle/>
          <a:p>
            <a:r>
              <a:rPr lang="en-US" dirty="0"/>
              <a:t>V belts</a:t>
            </a:r>
          </a:p>
        </p:txBody>
      </p:sp>
      <p:sp>
        <p:nvSpPr>
          <p:cNvPr id="3" name="Content Placeholder 2"/>
          <p:cNvSpPr>
            <a:spLocks noGrp="1"/>
          </p:cNvSpPr>
          <p:nvPr>
            <p:ph idx="1"/>
          </p:nvPr>
        </p:nvSpPr>
        <p:spPr>
          <a:xfrm>
            <a:off x="457200" y="1600201"/>
            <a:ext cx="8229600" cy="1981200"/>
          </a:xfrm>
        </p:spPr>
        <p:txBody>
          <a:bodyPr>
            <a:normAutofit fontScale="85000" lnSpcReduction="20000"/>
          </a:bodyPr>
          <a:lstStyle/>
          <a:p>
            <a:r>
              <a:rPr lang="en-US" dirty="0"/>
              <a:t>With the normal forces on the sides of the belt, they wind up being larger than they would be for a similar flat belt.</a:t>
            </a:r>
          </a:p>
          <a:p>
            <a:r>
              <a:rPr lang="en-US" dirty="0"/>
              <a:t>Larger normal forces means larger potential friction forces.</a:t>
            </a:r>
          </a:p>
        </p:txBody>
      </p:sp>
      <p:sp>
        <p:nvSpPr>
          <p:cNvPr id="30" name="Trapezoid 29">
            <a:extLst>
              <a:ext uri="{FF2B5EF4-FFF2-40B4-BE49-F238E27FC236}">
                <a16:creationId xmlns:a16="http://schemas.microsoft.com/office/drawing/2014/main" id="{5A9BC0BB-7FE7-4357-982F-6A02CE0A6131}"/>
              </a:ext>
            </a:extLst>
          </p:cNvPr>
          <p:cNvSpPr/>
          <p:nvPr/>
        </p:nvSpPr>
        <p:spPr>
          <a:xfrm flipV="1">
            <a:off x="3989388" y="4733922"/>
            <a:ext cx="1567313" cy="874949"/>
          </a:xfrm>
          <a:prstGeom prst="trapezoid">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cxnSp>
        <p:nvCxnSpPr>
          <p:cNvPr id="31" name="Straight Arrow Connector 30">
            <a:extLst>
              <a:ext uri="{FF2B5EF4-FFF2-40B4-BE49-F238E27FC236}">
                <a16:creationId xmlns:a16="http://schemas.microsoft.com/office/drawing/2014/main" id="{2770E33E-A1BC-4AD3-9F56-25E2A9F97F35}"/>
              </a:ext>
            </a:extLst>
          </p:cNvPr>
          <p:cNvCxnSpPr/>
          <p:nvPr/>
        </p:nvCxnSpPr>
        <p:spPr>
          <a:xfrm flipV="1">
            <a:off x="3208560" y="5257799"/>
            <a:ext cx="906236" cy="533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2" name="Straight Arrow Connector 31">
            <a:extLst>
              <a:ext uri="{FF2B5EF4-FFF2-40B4-BE49-F238E27FC236}">
                <a16:creationId xmlns:a16="http://schemas.microsoft.com/office/drawing/2014/main" id="{E68BB9EC-9ED4-44E2-9DED-89375891E089}"/>
              </a:ext>
            </a:extLst>
          </p:cNvPr>
          <p:cNvCxnSpPr/>
          <p:nvPr/>
        </p:nvCxnSpPr>
        <p:spPr>
          <a:xfrm flipH="1" flipV="1">
            <a:off x="5410199" y="5257799"/>
            <a:ext cx="906236" cy="53340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3" name="Straight Connector 32">
            <a:extLst>
              <a:ext uri="{FF2B5EF4-FFF2-40B4-BE49-F238E27FC236}">
                <a16:creationId xmlns:a16="http://schemas.microsoft.com/office/drawing/2014/main" id="{07E8AD95-19F7-4164-97B4-458789CE38EB}"/>
              </a:ext>
            </a:extLst>
          </p:cNvPr>
          <p:cNvCxnSpPr>
            <a:cxnSpLocks/>
          </p:cNvCxnSpPr>
          <p:nvPr/>
        </p:nvCxnSpPr>
        <p:spPr>
          <a:xfrm>
            <a:off x="3711788" y="3856268"/>
            <a:ext cx="228387" cy="7569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EDA8A11-6177-49CE-9F1D-81F8F8F14A8D}"/>
              </a:ext>
            </a:extLst>
          </p:cNvPr>
          <p:cNvCxnSpPr>
            <a:cxnSpLocks/>
          </p:cNvCxnSpPr>
          <p:nvPr/>
        </p:nvCxnSpPr>
        <p:spPr>
          <a:xfrm flipH="1">
            <a:off x="5583912" y="3754383"/>
            <a:ext cx="279405" cy="863540"/>
          </a:xfrm>
          <a:prstGeom prst="line">
            <a:avLst/>
          </a:prstGeom>
        </p:spPr>
        <p:style>
          <a:lnRef idx="1">
            <a:schemeClr val="accent1"/>
          </a:lnRef>
          <a:fillRef idx="0">
            <a:schemeClr val="accent1"/>
          </a:fillRef>
          <a:effectRef idx="0">
            <a:schemeClr val="accent1"/>
          </a:effectRef>
          <a:fontRef idx="minor">
            <a:schemeClr val="tx1"/>
          </a:fontRef>
        </p:style>
      </p:cxnSp>
      <p:sp>
        <p:nvSpPr>
          <p:cNvPr id="38" name="Arc 37">
            <a:extLst>
              <a:ext uri="{FF2B5EF4-FFF2-40B4-BE49-F238E27FC236}">
                <a16:creationId xmlns:a16="http://schemas.microsoft.com/office/drawing/2014/main" id="{06B53BCF-F0CA-4DCA-BF84-44BE07867831}"/>
              </a:ext>
            </a:extLst>
          </p:cNvPr>
          <p:cNvSpPr/>
          <p:nvPr/>
        </p:nvSpPr>
        <p:spPr>
          <a:xfrm>
            <a:off x="2937545" y="3867150"/>
            <a:ext cx="3657600" cy="3657600"/>
          </a:xfrm>
          <a:prstGeom prst="arc">
            <a:avLst>
              <a:gd name="adj1" fmla="val 14336677"/>
              <a:gd name="adj2" fmla="val 18101506"/>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A185F28D-CBE8-48EF-B7A3-77CD50537FA6}"/>
                  </a:ext>
                </a:extLst>
              </p:cNvPr>
              <p:cNvSpPr/>
              <p:nvPr/>
            </p:nvSpPr>
            <p:spPr>
              <a:xfrm>
                <a:off x="4443408" y="3563881"/>
                <a:ext cx="583072" cy="5847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chemeClr val="accent1"/>
                          </a:solidFill>
                          <a:latin typeface="Cambria Math"/>
                          <a:ea typeface="Cambria Math"/>
                        </a:rPr>
                        <m:t>𝛼</m:t>
                      </m:r>
                    </m:oMath>
                  </m:oMathPara>
                </a14:m>
                <a:endParaRPr lang="en-US" sz="3200" dirty="0">
                  <a:solidFill>
                    <a:schemeClr val="accent1"/>
                  </a:solidFill>
                </a:endParaRPr>
              </a:p>
            </p:txBody>
          </p:sp>
        </mc:Choice>
        <mc:Fallback xmlns="">
          <p:sp>
            <p:nvSpPr>
              <p:cNvPr id="35" name="Rectangle 34">
                <a:extLst>
                  <a:ext uri="{FF2B5EF4-FFF2-40B4-BE49-F238E27FC236}">
                    <a16:creationId xmlns:a16="http://schemas.microsoft.com/office/drawing/2014/main" id="{A185F28D-CBE8-48EF-B7A3-77CD50537FA6}"/>
                  </a:ext>
                </a:extLst>
              </p:cNvPr>
              <p:cNvSpPr>
                <a:spLocks noRot="1" noChangeAspect="1" noMove="1" noResize="1" noEditPoints="1" noAdjustHandles="1" noChangeArrowheads="1" noChangeShapeType="1" noTextEdit="1"/>
              </p:cNvSpPr>
              <p:nvPr/>
            </p:nvSpPr>
            <p:spPr>
              <a:xfrm>
                <a:off x="4443408" y="3563881"/>
                <a:ext cx="583072" cy="58477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623486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5CF5F32-56DC-4068-8B04-457CF34A96F3}">
  <ds:schemaRefs>
    <ds:schemaRef ds:uri="http://schemas.microsoft.com/sharepoint/v3/contenttype/forms"/>
  </ds:schemaRefs>
</ds:datastoreItem>
</file>

<file path=customXml/itemProps2.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1461</TotalTime>
  <Words>864</Words>
  <Application>Microsoft Office PowerPoint</Application>
  <PresentationFormat>On-screen Show (4:3)</PresentationFormat>
  <Paragraphs>112</Paragraphs>
  <Slides>17</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Cambria Math</vt:lpstr>
      <vt:lpstr>MA_Template</vt:lpstr>
      <vt:lpstr>Belt Friction</vt:lpstr>
      <vt:lpstr>Belt Friction</vt:lpstr>
      <vt:lpstr>Why Does Belt Friction Exist?</vt:lpstr>
      <vt:lpstr>Types of Belts</vt:lpstr>
      <vt:lpstr>Friction in Flat Belts</vt:lpstr>
      <vt:lpstr>Flat Belts</vt:lpstr>
      <vt:lpstr>Flat Belts</vt:lpstr>
      <vt:lpstr>V belts</vt:lpstr>
      <vt:lpstr>V belts</vt:lpstr>
      <vt:lpstr>V belts</vt:lpstr>
      <vt:lpstr>Maximum Torque and Power in Belt Driven Systems</vt:lpstr>
      <vt:lpstr>Maximum Torque</vt:lpstr>
      <vt:lpstr>Maximum Power</vt:lpstr>
      <vt:lpstr>Thanks for Watching</vt:lpstr>
      <vt:lpstr>Flat Belt Worked Example</vt:lpstr>
      <vt:lpstr>V belts Practice Problem</vt:lpstr>
      <vt:lpstr>Power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3</cp:revision>
  <dcterms:created xsi:type="dcterms:W3CDTF">2020-08-21T15:23:22Z</dcterms:created>
  <dcterms:modified xsi:type="dcterms:W3CDTF">2020-12-28T19:28:13Z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