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76" r:id="rId6"/>
    <p:sldId id="259" r:id="rId7"/>
    <p:sldId id="260" r:id="rId8"/>
    <p:sldId id="261" r:id="rId9"/>
    <p:sldId id="266" r:id="rId10"/>
    <p:sldId id="277" r:id="rId11"/>
    <p:sldId id="287" r:id="rId12"/>
    <p:sldId id="262" r:id="rId13"/>
    <p:sldId id="26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255711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5</a:t>
            </a:fld>
            <a:endParaRPr lang="en-US"/>
          </a:p>
        </p:txBody>
      </p:sp>
    </p:spTree>
    <p:extLst>
      <p:ext uri="{BB962C8B-B14F-4D97-AF65-F5344CB8AC3E}">
        <p14:creationId xmlns:p14="http://schemas.microsoft.com/office/powerpoint/2010/main" val="11562813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1.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Two-Dimensional Kinematics in Normal-Tangential Coordinate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343400" cy="4525963"/>
          </a:xfrm>
        </p:spPr>
        <p:txBody>
          <a:bodyPr>
            <a:normAutofit fontScale="70000" lnSpcReduction="20000"/>
          </a:bodyPr>
          <a:lstStyle/>
          <a:p>
            <a:r>
              <a:rPr lang="en-US" dirty="0"/>
              <a:t>Assuming a cloverleaf interchange has a radius of curvature of 80 meters at the tightest part of the turn, what is the fastest a car could travel around this curve without experiencing more than 1/2 a g in acceleration? (Assume the car is traveling at a constant speed.) </a:t>
            </a:r>
          </a:p>
          <a:p>
            <a:r>
              <a:rPr lang="en-US" dirty="0"/>
              <a:t>If the car was instead increasing speed at a rate of 2 m/s</a:t>
            </a:r>
            <a:r>
              <a:rPr lang="en-US" baseline="30000" dirty="0"/>
              <a:t>2</a:t>
            </a:r>
            <a:r>
              <a:rPr lang="en-US" dirty="0"/>
              <a:t>, what would be the new overall magnitude of the acceleration experienced by the passengers?</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Problem 2 Diagram">
            <a:extLst>
              <a:ext uri="{FF2B5EF4-FFF2-40B4-BE49-F238E27FC236}">
                <a16:creationId xmlns:a16="http://schemas.microsoft.com/office/drawing/2014/main" id="{048D027F-F65C-4894-88D3-54D431911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2269401"/>
            <a:ext cx="38100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1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Curvilinear Motion</a:t>
            </a:r>
          </a:p>
        </p:txBody>
      </p:sp>
      <p:sp>
        <p:nvSpPr>
          <p:cNvPr id="3" name="Content Placeholder 2"/>
          <p:cNvSpPr>
            <a:spLocks noGrp="1"/>
          </p:cNvSpPr>
          <p:nvPr>
            <p:ph idx="1"/>
          </p:nvPr>
        </p:nvSpPr>
        <p:spPr/>
        <p:txBody>
          <a:bodyPr>
            <a:normAutofit fontScale="77500" lnSpcReduction="20000"/>
          </a:bodyPr>
          <a:lstStyle/>
          <a:p>
            <a:r>
              <a:rPr lang="en-US" dirty="0"/>
              <a:t>Curvilinear motion is motion that follows a curved path.</a:t>
            </a:r>
          </a:p>
          <a:p>
            <a:pPr lvl="1"/>
            <a:r>
              <a:rPr lang="en-US" dirty="0"/>
              <a:t>Planar motion (2-D Motion) is curvilinear motion that follows a curve in a single plane</a:t>
            </a:r>
          </a:p>
          <a:p>
            <a:r>
              <a:rPr lang="en-US" dirty="0"/>
              <a:t>So far, we have dealt with only a single dimension, but to describe curvilinear motion we will need at least 2 dimensions.</a:t>
            </a:r>
          </a:p>
          <a:p>
            <a:r>
              <a:rPr lang="en-US" dirty="0"/>
              <a:t>Options for these two dimensions include:</a:t>
            </a:r>
          </a:p>
          <a:p>
            <a:pPr lvl="1"/>
            <a:r>
              <a:rPr lang="en-US" dirty="0"/>
              <a:t>Rectangular (horizontal position and vertical position from a stationary origin)</a:t>
            </a:r>
          </a:p>
          <a:p>
            <a:pPr lvl="1"/>
            <a:r>
              <a:rPr lang="en-US" dirty="0"/>
              <a:t>Normal and Tangential Coordinates (rectangular coordinates that are attached to the object in motion)</a:t>
            </a:r>
          </a:p>
          <a:p>
            <a:pPr lvl="1"/>
            <a:r>
              <a:rPr lang="en-US" dirty="0"/>
              <a:t>Polar Coordinates (angle and magnitude of vector from a stationary origin)</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0472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Normal Tangential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1981200"/>
              </a:xfrm>
            </p:spPr>
            <p:txBody>
              <a:bodyPr>
                <a:normAutofit fontScale="70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r>
                        <a:rPr lang="en-US" b="0" i="0" smtClean="0">
                          <a:latin typeface="Cambria Math"/>
                        </a:rPr>
                        <m:t>=</m:t>
                      </m:r>
                      <m:r>
                        <a:rPr lang="en-US" b="0" i="0" smtClean="0">
                          <a:latin typeface="Cambria Math" panose="02040503050406030204" pitchFamily="18" charset="0"/>
                        </a:rPr>
                        <m:t>0 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𝑡</m:t>
                              </m:r>
                            </m:sub>
                          </m:sSub>
                        </m:e>
                      </m:acc>
                      <m:r>
                        <a:rPr lang="en-US" b="1" i="0" smtClean="0">
                          <a:latin typeface="Cambria Math"/>
                        </a:rPr>
                        <m:t>+</m:t>
                      </m:r>
                      <m:r>
                        <a:rPr lang="en-US" i="1">
                          <a:latin typeface="Cambria Math" panose="02040503050406030204" pitchFamily="18" charset="0"/>
                        </a:rPr>
                        <m:t>0</m:t>
                      </m:r>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𝑛</m:t>
                              </m:r>
                            </m:sub>
                          </m:sSub>
                        </m:e>
                      </m:acc>
                      <m:r>
                        <a:rPr lang="en-US" b="0" i="1" smtClean="0">
                          <a:latin typeface="Cambria Math" panose="02040503050406030204" pitchFamily="18" charset="0"/>
                        </a:rPr>
                        <m:t>=0</m:t>
                      </m:r>
                    </m:oMath>
                  </m:oMathPara>
                </a14:m>
                <a:endParaRPr lang="en-US" b="0" dirty="0"/>
              </a:p>
              <a:p>
                <a:pPr marL="0" indent="0" algn="ctr">
                  <a:buNone/>
                </a:pPr>
                <a:endParaRPr lang="en-US" b="0"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r>
                        <a:rPr lang="en-US">
                          <a:latin typeface="Cambria Math"/>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r>
                        <a:rPr lang="en-US"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i="1">
                          <a:latin typeface="Cambria Math"/>
                        </a:rPr>
                        <m:t>+</m:t>
                      </m:r>
                      <m:r>
                        <a:rPr lang="en-US" b="0" i="1" smtClean="0">
                          <a:latin typeface="Cambria Math" panose="02040503050406030204" pitchFamily="18" charset="0"/>
                        </a:rPr>
                        <m:t>0 </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e>
                      </m:acc>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𝑁</m:t>
                          </m:r>
                        </m:sub>
                      </m:sSub>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𝑛</m:t>
                              </m:r>
                            </m:sub>
                          </m:sSub>
                        </m:e>
                      </m:acc>
                      <m:r>
                        <a:rPr lang="en-US" b="0" i="1" smtClean="0">
                          <a:latin typeface="Cambria Math"/>
                        </a:rPr>
                        <m:t>+</m:t>
                      </m:r>
                      <m:r>
                        <a:rPr lang="en-US" i="1" smtClean="0">
                          <a:latin typeface="Cambria Math" panose="02040503050406030204" pitchFamily="18" charset="0"/>
                        </a:rPr>
                        <m:t>0</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𝑛</m:t>
                                  </m:r>
                                </m:sub>
                              </m:sSub>
                            </m:e>
                          </m:acc>
                        </m:e>
                      </m:acc>
                      <m:r>
                        <a:rPr lang="en-US" b="0" i="1" smtClean="0">
                          <a:latin typeface="Cambria Math"/>
                        </a:rPr>
                        <m:t>=</m:t>
                      </m:r>
                      <m:r>
                        <a:rPr lang="en-US" b="0" i="1" smtClean="0">
                          <a:latin typeface="Cambria Math"/>
                        </a:rPr>
                        <m:t>𝑣</m:t>
                      </m:r>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r>
                        <a:rPr lang="en-US">
                          <a:latin typeface="Cambria Math"/>
                        </a:rPr>
                        <m:t>=</m:t>
                      </m:r>
                      <m:acc>
                        <m:accPr>
                          <m:chr m:val="̇"/>
                          <m:ctrlPr>
                            <a:rPr lang="en-US" b="0" i="1" smtClean="0">
                              <a:latin typeface="Cambria Math" panose="02040503050406030204" pitchFamily="18" charset="0"/>
                            </a:rPr>
                          </m:ctrlPr>
                        </m:accPr>
                        <m:e>
                          <m:r>
                            <a:rPr lang="en-US" b="0" i="1" smtClean="0">
                              <a:latin typeface="Cambria Math"/>
                            </a:rPr>
                            <m:t>𝑣</m:t>
                          </m:r>
                        </m:e>
                      </m:acc>
                      <m:acc>
                        <m:accPr>
                          <m:chr m:val="̂"/>
                          <m:ctrlPr>
                            <a:rPr lang="en-US" i="1">
                              <a:latin typeface="Cambria Math" panose="02040503050406030204" pitchFamily="18" charset="0"/>
                            </a:rPr>
                          </m:ctrlPr>
                        </m:accPr>
                        <m:e>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b="0" i="1" smtClean="0">
                          <a:latin typeface="Cambria Math"/>
                        </a:rPr>
                        <m:t>+</m:t>
                      </m:r>
                      <m:r>
                        <a:rPr lang="en-US" b="0" i="1" smtClean="0">
                          <a:latin typeface="Cambria Math"/>
                        </a:rPr>
                        <m:t>𝑣</m:t>
                      </m:r>
                      <m:r>
                        <a:rPr lang="en-US" b="0" i="1" smtClean="0">
                          <a:latin typeface="Cambria Math" panose="02040503050406030204" pitchFamily="18" charset="0"/>
                        </a:rPr>
                        <m:t> </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e>
                      </m:acc>
                    </m:oMath>
                  </m:oMathPara>
                </a14:m>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1981200"/>
              </a:xfrm>
              <a:blipFill>
                <a:blip r:embed="rId3"/>
                <a:stretch>
                  <a:fillRect t="-33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cxnSp>
        <p:nvCxnSpPr>
          <p:cNvPr id="7" name="Straight Arrow Connector 6"/>
          <p:cNvCxnSpPr/>
          <p:nvPr/>
        </p:nvCxnSpPr>
        <p:spPr>
          <a:xfrm flipH="1">
            <a:off x="3276600" y="1981200"/>
            <a:ext cx="68580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962400" y="1981200"/>
            <a:ext cx="92526"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844144" y="2013858"/>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a:off x="5089076" y="2013858"/>
            <a:ext cx="397324" cy="234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H="1">
            <a:off x="4385530" y="2667000"/>
            <a:ext cx="2092067" cy="358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a:xfrm flipH="1">
            <a:off x="5486400" y="2667000"/>
            <a:ext cx="1219200" cy="3586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FD55551D-18FA-4B51-8CD9-7DCB6C832C30}"/>
              </a:ext>
            </a:extLst>
          </p:cNvPr>
          <p:cNvSpPr/>
          <p:nvPr/>
        </p:nvSpPr>
        <p:spPr>
          <a:xfrm>
            <a:off x="3931549" y="583793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1AF71E5C-AF73-455B-B25C-E4E6A3C40C22}"/>
              </a:ext>
            </a:extLst>
          </p:cNvPr>
          <p:cNvCxnSpPr/>
          <p:nvPr/>
        </p:nvCxnSpPr>
        <p:spPr>
          <a:xfrm flipV="1">
            <a:off x="4097803" y="5565274"/>
            <a:ext cx="2844366" cy="4435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43780AE2-2537-4D18-A4E5-FB19F56DF663}"/>
              </a:ext>
            </a:extLst>
          </p:cNvPr>
          <p:cNvSpPr txBox="1"/>
          <p:nvPr/>
        </p:nvSpPr>
        <p:spPr>
          <a:xfrm>
            <a:off x="3640700" y="4079799"/>
            <a:ext cx="306494" cy="369332"/>
          </a:xfrm>
          <a:prstGeom prst="rect">
            <a:avLst/>
          </a:prstGeom>
          <a:noFill/>
        </p:spPr>
        <p:txBody>
          <a:bodyPr wrap="none" rtlCol="0">
            <a:spAutoFit/>
          </a:bodyPr>
          <a:lstStyle/>
          <a:p>
            <a:r>
              <a:rPr lang="en-US" dirty="0"/>
              <a:t>n</a:t>
            </a:r>
          </a:p>
        </p:txBody>
      </p:sp>
      <p:sp>
        <p:nvSpPr>
          <p:cNvPr id="39" name="TextBox 38">
            <a:extLst>
              <a:ext uri="{FF2B5EF4-FFF2-40B4-BE49-F238E27FC236}">
                <a16:creationId xmlns:a16="http://schemas.microsoft.com/office/drawing/2014/main" id="{CE745370-8676-453F-B485-9DD54C0039B6}"/>
              </a:ext>
            </a:extLst>
          </p:cNvPr>
          <p:cNvSpPr txBox="1"/>
          <p:nvPr/>
        </p:nvSpPr>
        <p:spPr>
          <a:xfrm>
            <a:off x="6942169" y="5365568"/>
            <a:ext cx="261610" cy="369332"/>
          </a:xfrm>
          <a:prstGeom prst="rect">
            <a:avLst/>
          </a:prstGeom>
          <a:noFill/>
        </p:spPr>
        <p:txBody>
          <a:bodyPr wrap="none" rtlCol="0">
            <a:spAutoFit/>
          </a:bodyPr>
          <a:lstStyle/>
          <a:p>
            <a:r>
              <a:rPr lang="en-US" dirty="0"/>
              <a:t>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71BD179-3766-405C-B6CE-B31EF07F42FC}"/>
                  </a:ext>
                </a:extLst>
              </p:cNvPr>
              <p:cNvSpPr txBox="1"/>
              <p:nvPr/>
            </p:nvSpPr>
            <p:spPr>
              <a:xfrm>
                <a:off x="3334668" y="5990331"/>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0" name="TextBox 39">
                <a:extLst>
                  <a:ext uri="{FF2B5EF4-FFF2-40B4-BE49-F238E27FC236}">
                    <a16:creationId xmlns:a16="http://schemas.microsoft.com/office/drawing/2014/main" id="{971BD179-3766-405C-B6CE-B31EF07F42FC}"/>
                  </a:ext>
                </a:extLst>
              </p:cNvPr>
              <p:cNvSpPr txBox="1">
                <a:spLocks noRot="1" noChangeAspect="1" noMove="1" noResize="1" noEditPoints="1" noAdjustHandles="1" noChangeArrowheads="1" noChangeShapeType="1" noTextEdit="1"/>
              </p:cNvSpPr>
              <p:nvPr/>
            </p:nvSpPr>
            <p:spPr>
              <a:xfrm>
                <a:off x="3334668" y="5990331"/>
                <a:ext cx="1050862"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606A4BAB-0B63-4A71-B791-7D98AE4B3B69}"/>
                  </a:ext>
                </a:extLst>
              </p:cNvPr>
              <p:cNvSpPr txBox="1"/>
              <p:nvPr/>
            </p:nvSpPr>
            <p:spPr>
              <a:xfrm>
                <a:off x="4025899" y="5950073"/>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𝑡</m:t>
                          </m:r>
                        </m:sub>
                      </m:sSub>
                    </m:oMath>
                  </m:oMathPara>
                </a14:m>
                <a:endParaRPr lang="en-US" dirty="0"/>
              </a:p>
            </p:txBody>
          </p:sp>
        </mc:Choice>
        <mc:Fallback xmlns="">
          <p:sp>
            <p:nvSpPr>
              <p:cNvPr id="41" name="TextBox 40">
                <a:extLst>
                  <a:ext uri="{FF2B5EF4-FFF2-40B4-BE49-F238E27FC236}">
                    <a16:creationId xmlns:a16="http://schemas.microsoft.com/office/drawing/2014/main" id="{606A4BAB-0B63-4A71-B791-7D98AE4B3B69}"/>
                  </a:ext>
                </a:extLst>
              </p:cNvPr>
              <p:cNvSpPr txBox="1">
                <a:spLocks noRot="1" noChangeAspect="1" noMove="1" noResize="1" noEditPoints="1" noAdjustHandles="1" noChangeArrowheads="1" noChangeShapeType="1" noTextEdit="1"/>
              </p:cNvSpPr>
              <p:nvPr/>
            </p:nvSpPr>
            <p:spPr>
              <a:xfrm>
                <a:off x="4025899" y="5950073"/>
                <a:ext cx="1050862" cy="369332"/>
              </a:xfrm>
              <a:prstGeom prst="rect">
                <a:avLst/>
              </a:prstGeom>
              <a:blipFill>
                <a:blip r:embed="rId5"/>
                <a:stretch>
                  <a:fillRect t="-6557"/>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9AB7F286-C4E6-48F7-936D-082CFD872BEE}"/>
              </a:ext>
            </a:extLst>
          </p:cNvPr>
          <p:cNvSpPr/>
          <p:nvPr/>
        </p:nvSpPr>
        <p:spPr>
          <a:xfrm>
            <a:off x="-2362200" y="3949337"/>
            <a:ext cx="9144000" cy="2133600"/>
          </a:xfrm>
          <a:prstGeom prst="arc">
            <a:avLst>
              <a:gd name="adj1" fmla="val 106794"/>
              <a:gd name="adj2" fmla="val 1592006"/>
            </a:avLst>
          </a:prstGeom>
          <a:ln>
            <a:prstDash val="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384463D9-6B25-4825-AB79-3618F1A61316}"/>
              </a:ext>
            </a:extLst>
          </p:cNvPr>
          <p:cNvCxnSpPr/>
          <p:nvPr/>
        </p:nvCxnSpPr>
        <p:spPr>
          <a:xfrm flipH="1" flipV="1">
            <a:off x="3812524" y="4468223"/>
            <a:ext cx="269340" cy="1535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44" name="Group 43">
            <a:extLst>
              <a:ext uri="{FF2B5EF4-FFF2-40B4-BE49-F238E27FC236}">
                <a16:creationId xmlns:a16="http://schemas.microsoft.com/office/drawing/2014/main" id="{01FFE4D7-6AAB-433D-AB4A-FBE00ACF51AD}"/>
              </a:ext>
            </a:extLst>
          </p:cNvPr>
          <p:cNvGrpSpPr/>
          <p:nvPr/>
        </p:nvGrpSpPr>
        <p:grpSpPr>
          <a:xfrm rot="21059059">
            <a:off x="4048617" y="5584172"/>
            <a:ext cx="405732" cy="405732"/>
            <a:chOff x="4759695" y="4080744"/>
            <a:chExt cx="405732" cy="405732"/>
          </a:xfrm>
        </p:grpSpPr>
        <p:cxnSp>
          <p:nvCxnSpPr>
            <p:cNvPr id="45" name="Straight Arrow Connector 44">
              <a:extLst>
                <a:ext uri="{FF2B5EF4-FFF2-40B4-BE49-F238E27FC236}">
                  <a16:creationId xmlns:a16="http://schemas.microsoft.com/office/drawing/2014/main" id="{629DA280-D163-4480-A27D-E13BCA1100D0}"/>
                </a:ext>
              </a:extLst>
            </p:cNvPr>
            <p:cNvCxnSpPr/>
            <p:nvPr/>
          </p:nvCxnSpPr>
          <p:spPr>
            <a:xfrm>
              <a:off x="4759695" y="4477232"/>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9288EDBE-BFCE-4760-A886-B0BE8E211E0A}"/>
                </a:ext>
              </a:extLst>
            </p:cNvPr>
            <p:cNvCxnSpPr/>
            <p:nvPr/>
          </p:nvCxnSpPr>
          <p:spPr>
            <a:xfrm rot="16200000">
              <a:off x="4556829" y="4283610"/>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152A737-F775-4376-8E89-7931DC90E6A5}"/>
                  </a:ext>
                </a:extLst>
              </p:cNvPr>
              <p:cNvSpPr txBox="1"/>
              <p:nvPr/>
            </p:nvSpPr>
            <p:spPr>
              <a:xfrm>
                <a:off x="3259027" y="530647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sub>
                      </m:sSub>
                    </m:oMath>
                  </m:oMathPara>
                </a14:m>
                <a:endParaRPr lang="en-US" dirty="0"/>
              </a:p>
            </p:txBody>
          </p:sp>
        </mc:Choice>
        <mc:Fallback xmlns="">
          <p:sp>
            <p:nvSpPr>
              <p:cNvPr id="47" name="TextBox 46">
                <a:extLst>
                  <a:ext uri="{FF2B5EF4-FFF2-40B4-BE49-F238E27FC236}">
                    <a16:creationId xmlns:a16="http://schemas.microsoft.com/office/drawing/2014/main" id="{4152A737-F775-4376-8E89-7931DC90E6A5}"/>
                  </a:ext>
                </a:extLst>
              </p:cNvPr>
              <p:cNvSpPr txBox="1">
                <a:spLocks noRot="1" noChangeAspect="1" noMove="1" noResize="1" noEditPoints="1" noAdjustHandles="1" noChangeArrowheads="1" noChangeShapeType="1" noTextEdit="1"/>
              </p:cNvSpPr>
              <p:nvPr/>
            </p:nvSpPr>
            <p:spPr>
              <a:xfrm>
                <a:off x="3259027" y="5306474"/>
                <a:ext cx="1050862" cy="369332"/>
              </a:xfrm>
              <a:prstGeom prst="rect">
                <a:avLst/>
              </a:prstGeom>
              <a:blipFill>
                <a:blip r:embed="rId6"/>
                <a:stretch>
                  <a:fillRect t="-655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1C8955AB-F08E-4A4A-8FDC-D0FD75AD6365}"/>
              </a:ext>
            </a:extLst>
          </p:cNvPr>
          <p:cNvSpPr/>
          <p:nvPr/>
        </p:nvSpPr>
        <p:spPr>
          <a:xfrm>
            <a:off x="4236348" y="2340511"/>
            <a:ext cx="1783443" cy="353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75B9033C-FDC8-49C4-9685-0E2DA5ECE579}"/>
              </a:ext>
            </a:extLst>
          </p:cNvPr>
          <p:cNvSpPr/>
          <p:nvPr/>
        </p:nvSpPr>
        <p:spPr>
          <a:xfrm>
            <a:off x="6050447" y="2378521"/>
            <a:ext cx="1340953" cy="276491"/>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8897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Derivatives of Unit Vectors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572000" cy="4267199"/>
              </a:xfrm>
            </p:spPr>
            <p:txBody>
              <a:bodyPr>
                <a:normAutofit fontScale="77500" lnSpcReduction="20000"/>
              </a:bodyPr>
              <a:lstStyle/>
              <a:p>
                <a:r>
                  <a:rPr lang="en-US" dirty="0"/>
                  <a:t>We can think of the derivative of a unit vector as the velocity of the tip of the vector as it rotates.</a:t>
                </a:r>
              </a:p>
              <a:p>
                <a:pPr lvl="1"/>
                <a:r>
                  <a:rPr lang="en-US" dirty="0"/>
                  <a:t>Because the length of a unit vector does not change, the velocity of the tip of the vector will always be in the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𝑛</m:t>
                            </m:r>
                          </m:sub>
                        </m:sSub>
                      </m:e>
                    </m:acc>
                    <m:r>
                      <a:rPr lang="en-US" i="1">
                        <a:latin typeface="Cambria Math" panose="02040503050406030204" pitchFamily="18" charset="0"/>
                      </a:rPr>
                      <m:t> </m:t>
                    </m:r>
                  </m:oMath>
                </a14:m>
                <a:r>
                  <a:rPr lang="en-US" dirty="0"/>
                  <a:t>direction.</a:t>
                </a:r>
              </a:p>
              <a:p>
                <a:pPr lvl="1"/>
                <a:r>
                  <a:rPr lang="en-US" dirty="0"/>
                  <a:t>The magnitude of this velocity will be equal to the rate of change of </a:t>
                </a:r>
                <a14:m>
                  <m:oMath xmlns:m="http://schemas.openxmlformats.org/officeDocument/2006/math">
                    <m:r>
                      <a:rPr lang="en-US" i="1" dirty="0" smtClean="0">
                        <a:latin typeface="Cambria Math"/>
                        <a:ea typeface="Cambria Math"/>
                      </a:rPr>
                      <m:t>𝜃</m:t>
                    </m:r>
                  </m:oMath>
                </a14:m>
                <a:r>
                  <a:rPr lang="en-US" dirty="0"/>
                  <a:t>, where </a:t>
                </a:r>
                <a14:m>
                  <m:oMath xmlns:m="http://schemas.openxmlformats.org/officeDocument/2006/math">
                    <m:acc>
                      <m:accPr>
                        <m:chr m:val="̇"/>
                        <m:ctrlPr>
                          <a:rPr lang="en-US" i="1" dirty="0" smtClean="0">
                            <a:latin typeface="Cambria Math" panose="02040503050406030204" pitchFamily="18" charset="0"/>
                            <a:ea typeface="Cambria Math"/>
                          </a:rPr>
                        </m:ctrlPr>
                      </m:accPr>
                      <m:e>
                        <m:r>
                          <a:rPr lang="en-US" i="1" dirty="0">
                            <a:latin typeface="Cambria Math"/>
                            <a:ea typeface="Cambria Math"/>
                          </a:rPr>
                          <m:t>𝜃</m:t>
                        </m:r>
                      </m:e>
                    </m:acc>
                  </m:oMath>
                </a14:m>
                <a:r>
                  <a:rPr lang="en-US" dirty="0"/>
                  <a:t> is measured in radians/second.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572000" cy="4267199"/>
              </a:xfrm>
              <a:blipFill>
                <a:blip r:embed="rId2"/>
                <a:stretch>
                  <a:fillRect l="-1867" t="-271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mc:AlternateContent xmlns:mc="http://schemas.openxmlformats.org/markup-compatibility/2006" xmlns:a14="http://schemas.microsoft.com/office/drawing/2010/main">
        <mc:Choice Requires="a14">
          <p:sp>
            <p:nvSpPr>
              <p:cNvPr id="7" name="Rectangle 6"/>
              <p:cNvSpPr/>
              <p:nvPr/>
            </p:nvSpPr>
            <p:spPr>
              <a:xfrm>
                <a:off x="6224838" y="4114800"/>
                <a:ext cx="1536574" cy="4857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𝑡</m:t>
                                  </m:r>
                                </m:sub>
                              </m:sSub>
                            </m:e>
                          </m:acc>
                        </m:e>
                      </m:acc>
                      <m:r>
                        <a:rPr lang="en-US" sz="2400" b="0" i="1" smtClean="0">
                          <a:latin typeface="Cambria Math"/>
                        </a:rPr>
                        <m:t>=</m:t>
                      </m:r>
                      <m:acc>
                        <m:accPr>
                          <m:chr m:val="̇"/>
                          <m:ctrlPr>
                            <a:rPr lang="en-US" sz="2400" b="0" i="1" smtClean="0">
                              <a:latin typeface="Cambria Math" panose="02040503050406030204" pitchFamily="18" charset="0"/>
                            </a:rPr>
                          </m:ctrlPr>
                        </m:accPr>
                        <m:e>
                          <m:r>
                            <a:rPr lang="en-US" sz="2400" b="0" i="1" smtClean="0">
                              <a:latin typeface="Cambria Math"/>
                              <a:ea typeface="Cambria Math"/>
                            </a:rPr>
                            <m:t>𝜃</m:t>
                          </m:r>
                        </m:e>
                      </m:acc>
                      <m:acc>
                        <m:accPr>
                          <m:chr m:val="̂"/>
                          <m:ctrlPr>
                            <a:rPr lang="en-US" sz="2400" i="1">
                              <a:latin typeface="Cambria Math" panose="02040503050406030204" pitchFamily="18" charset="0"/>
                            </a:rPr>
                          </m:ctrlPr>
                        </m:acc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𝑛</m:t>
                              </m:r>
                            </m:sub>
                          </m:sSub>
                        </m:e>
                      </m:acc>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224838" y="4114800"/>
                <a:ext cx="1536574" cy="485710"/>
              </a:xfrm>
              <a:prstGeom prst="rect">
                <a:avLst/>
              </a:prstGeom>
              <a:blipFill>
                <a:blip r:embed="rId3"/>
                <a:stretch>
                  <a:fillRect/>
                </a:stretch>
              </a:blipFill>
            </p:spPr>
            <p:txBody>
              <a:bodyPr/>
              <a:lstStyle/>
              <a:p>
                <a:r>
                  <a:rPr lang="en-US">
                    <a:noFill/>
                  </a:rPr>
                  <a:t> </a:t>
                </a:r>
              </a:p>
            </p:txBody>
          </p:sp>
        </mc:Fallback>
      </mc:AlternateContent>
      <p:sp>
        <p:nvSpPr>
          <p:cNvPr id="8" name="TextBox 7"/>
          <p:cNvSpPr txBox="1"/>
          <p:nvPr/>
        </p:nvSpPr>
        <p:spPr>
          <a:xfrm>
            <a:off x="5867400" y="5192486"/>
            <a:ext cx="2590800" cy="1200329"/>
          </a:xfrm>
          <a:prstGeom prst="rect">
            <a:avLst/>
          </a:prstGeom>
          <a:noFill/>
        </p:spPr>
        <p:txBody>
          <a:bodyPr wrap="square" rtlCol="0">
            <a:spAutoFit/>
          </a:bodyPr>
          <a:lstStyle/>
          <a:p>
            <a:pPr algn="ctr"/>
            <a:r>
              <a:rPr lang="en-US" dirty="0"/>
              <a:t>measured in radians/second</a:t>
            </a:r>
          </a:p>
          <a:p>
            <a:pPr algn="ctr"/>
            <a:r>
              <a:rPr lang="en-US" dirty="0"/>
              <a:t> counterclockwise is positive</a:t>
            </a:r>
          </a:p>
        </p:txBody>
      </p:sp>
      <p:cxnSp>
        <p:nvCxnSpPr>
          <p:cNvPr id="10" name="Straight Arrow Connector 9"/>
          <p:cNvCxnSpPr/>
          <p:nvPr/>
        </p:nvCxnSpPr>
        <p:spPr>
          <a:xfrm flipV="1">
            <a:off x="7119256" y="4593585"/>
            <a:ext cx="0" cy="598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5" name="Group 4">
            <a:extLst>
              <a:ext uri="{FF2B5EF4-FFF2-40B4-BE49-F238E27FC236}">
                <a16:creationId xmlns:a16="http://schemas.microsoft.com/office/drawing/2014/main" id="{94E4C796-D0AE-4302-A4F5-D56BC2560DF4}"/>
              </a:ext>
            </a:extLst>
          </p:cNvPr>
          <p:cNvGrpSpPr/>
          <p:nvPr/>
        </p:nvGrpSpPr>
        <p:grpSpPr>
          <a:xfrm>
            <a:off x="4935475" y="1332459"/>
            <a:ext cx="4050908" cy="2402239"/>
            <a:chOff x="4935475" y="1332459"/>
            <a:chExt cx="4050908" cy="2402239"/>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A5FF05C-595C-4BA0-A24A-9CFC18928BE5}"/>
                    </a:ext>
                  </a:extLst>
                </p:cNvPr>
                <p:cNvSpPr txBox="1"/>
                <p:nvPr/>
              </p:nvSpPr>
              <p:spPr>
                <a:xfrm>
                  <a:off x="7826749" y="3365366"/>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𝑡</m:t>
                            </m:r>
                          </m:sub>
                        </m:sSub>
                      </m:oMath>
                    </m:oMathPara>
                  </a14:m>
                  <a:endParaRPr lang="en-US" dirty="0"/>
                </a:p>
              </p:txBody>
            </p:sp>
          </mc:Choice>
          <mc:Fallback xmlns="">
            <p:sp>
              <p:nvSpPr>
                <p:cNvPr id="9" name="TextBox 8">
                  <a:extLst>
                    <a:ext uri="{FF2B5EF4-FFF2-40B4-BE49-F238E27FC236}">
                      <a16:creationId xmlns:a16="http://schemas.microsoft.com/office/drawing/2014/main" id="{8A5FF05C-595C-4BA0-A24A-9CFC18928BE5}"/>
                    </a:ext>
                  </a:extLst>
                </p:cNvPr>
                <p:cNvSpPr txBox="1">
                  <a:spLocks noRot="1" noChangeAspect="1" noMove="1" noResize="1" noEditPoints="1" noAdjustHandles="1" noChangeArrowheads="1" noChangeShapeType="1" noTextEdit="1"/>
                </p:cNvSpPr>
                <p:nvPr/>
              </p:nvSpPr>
              <p:spPr>
                <a:xfrm>
                  <a:off x="7826749" y="3365366"/>
                  <a:ext cx="1050862" cy="369332"/>
                </a:xfrm>
                <a:prstGeom prst="rect">
                  <a:avLst/>
                </a:prstGeom>
                <a:blipFill>
                  <a:blip r:embed="rId4"/>
                  <a:stretch>
                    <a:fillRect t="-6557"/>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B109A5B-7B5A-43CC-8EC6-1C7A090DC3D2}"/>
                </a:ext>
              </a:extLst>
            </p:cNvPr>
            <p:cNvGrpSpPr/>
            <p:nvPr/>
          </p:nvGrpSpPr>
          <p:grpSpPr>
            <a:xfrm rot="21059059">
              <a:off x="5935230" y="1529279"/>
              <a:ext cx="2055640" cy="2000291"/>
              <a:chOff x="4758551" y="4080744"/>
              <a:chExt cx="405732" cy="405732"/>
            </a:xfrm>
          </p:grpSpPr>
          <p:cxnSp>
            <p:nvCxnSpPr>
              <p:cNvPr id="12" name="Straight Arrow Connector 11">
                <a:extLst>
                  <a:ext uri="{FF2B5EF4-FFF2-40B4-BE49-F238E27FC236}">
                    <a16:creationId xmlns:a16="http://schemas.microsoft.com/office/drawing/2014/main" id="{16930CBF-9752-45F3-B70D-132E280F5239}"/>
                  </a:ext>
                </a:extLst>
              </p:cNvPr>
              <p:cNvCxnSpPr/>
              <p:nvPr/>
            </p:nvCxnSpPr>
            <p:spPr>
              <a:xfrm>
                <a:off x="4758551" y="4484632"/>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3B87E0B-EF88-4A84-A8AD-0281C48F78C5}"/>
                  </a:ext>
                </a:extLst>
              </p:cNvPr>
              <p:cNvCxnSpPr/>
              <p:nvPr/>
            </p:nvCxnSpPr>
            <p:spPr>
              <a:xfrm rot="16200000">
                <a:off x="4556829" y="4283610"/>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21C78BA-1388-48FB-8CA3-34DA57505F50}"/>
                    </a:ext>
                  </a:extLst>
                </p:cNvPr>
                <p:cNvSpPr txBox="1"/>
                <p:nvPr/>
              </p:nvSpPr>
              <p:spPr>
                <a:xfrm>
                  <a:off x="5271493" y="1332459"/>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sub>
                        </m:sSub>
                      </m:oMath>
                    </m:oMathPara>
                  </a14:m>
                  <a:endParaRPr lang="en-US" dirty="0"/>
                </a:p>
              </p:txBody>
            </p:sp>
          </mc:Choice>
          <mc:Fallback xmlns="">
            <p:sp>
              <p:nvSpPr>
                <p:cNvPr id="14" name="TextBox 13">
                  <a:extLst>
                    <a:ext uri="{FF2B5EF4-FFF2-40B4-BE49-F238E27FC236}">
                      <a16:creationId xmlns:a16="http://schemas.microsoft.com/office/drawing/2014/main" id="{421C78BA-1388-48FB-8CA3-34DA57505F50}"/>
                    </a:ext>
                  </a:extLst>
                </p:cNvPr>
                <p:cNvSpPr txBox="1">
                  <a:spLocks noRot="1" noChangeAspect="1" noMove="1" noResize="1" noEditPoints="1" noAdjustHandles="1" noChangeArrowheads="1" noChangeShapeType="1" noTextEdit="1"/>
                </p:cNvSpPr>
                <p:nvPr/>
              </p:nvSpPr>
              <p:spPr>
                <a:xfrm>
                  <a:off x="5271493" y="1332459"/>
                  <a:ext cx="1050862" cy="369332"/>
                </a:xfrm>
                <a:prstGeom prst="rect">
                  <a:avLst/>
                </a:prstGeom>
                <a:blipFill>
                  <a:blip r:embed="rId5"/>
                  <a:stretch>
                    <a:fillRect t="-6667"/>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09974E88-B4A6-49FF-BF52-CB4D200958C0}"/>
                </a:ext>
              </a:extLst>
            </p:cNvPr>
            <p:cNvGrpSpPr/>
            <p:nvPr/>
          </p:nvGrpSpPr>
          <p:grpSpPr>
            <a:xfrm rot="20598450">
              <a:off x="5762066" y="1415929"/>
              <a:ext cx="2055640" cy="2000291"/>
              <a:chOff x="4758551" y="4080744"/>
              <a:chExt cx="405732" cy="405732"/>
            </a:xfrm>
          </p:grpSpPr>
          <p:cxnSp>
            <p:nvCxnSpPr>
              <p:cNvPr id="16" name="Straight Arrow Connector 15">
                <a:extLst>
                  <a:ext uri="{FF2B5EF4-FFF2-40B4-BE49-F238E27FC236}">
                    <a16:creationId xmlns:a16="http://schemas.microsoft.com/office/drawing/2014/main" id="{4622B9A4-1CC6-4283-A152-469D99BABA12}"/>
                  </a:ext>
                </a:extLst>
              </p:cNvPr>
              <p:cNvCxnSpPr/>
              <p:nvPr/>
            </p:nvCxnSpPr>
            <p:spPr>
              <a:xfrm>
                <a:off x="4758551" y="4484632"/>
                <a:ext cx="4057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D6CA203-FC00-4587-B6BE-68D2499F746D}"/>
                  </a:ext>
                </a:extLst>
              </p:cNvPr>
              <p:cNvCxnSpPr/>
              <p:nvPr/>
            </p:nvCxnSpPr>
            <p:spPr>
              <a:xfrm rot="16200000">
                <a:off x="4556829" y="4283610"/>
                <a:ext cx="4057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2B1493F-9885-4890-9E73-94692654BB2F}"/>
                    </a:ext>
                  </a:extLst>
                </p:cNvPr>
                <p:cNvSpPr txBox="1"/>
                <p:nvPr/>
              </p:nvSpPr>
              <p:spPr>
                <a:xfrm>
                  <a:off x="7674769" y="2638493"/>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𝑢</m:t>
                                </m:r>
                              </m:e>
                            </m:acc>
                          </m:e>
                          <m:sub>
                            <m:r>
                              <a:rPr lang="en-US" b="0" i="1" smtClean="0">
                                <a:solidFill>
                                  <a:srgbClr val="0070C0"/>
                                </a:solidFill>
                                <a:latin typeface="Cambria Math" panose="02040503050406030204" pitchFamily="18" charset="0"/>
                              </a:rPr>
                              <m:t>𝑡</m:t>
                            </m:r>
                          </m:sub>
                        </m:sSub>
                      </m:oMath>
                    </m:oMathPara>
                  </a14:m>
                  <a:endParaRPr lang="en-US" dirty="0"/>
                </a:p>
              </p:txBody>
            </p:sp>
          </mc:Choice>
          <mc:Fallback xmlns="">
            <p:sp>
              <p:nvSpPr>
                <p:cNvPr id="18" name="TextBox 17">
                  <a:extLst>
                    <a:ext uri="{FF2B5EF4-FFF2-40B4-BE49-F238E27FC236}">
                      <a16:creationId xmlns:a16="http://schemas.microsoft.com/office/drawing/2014/main" id="{B2B1493F-9885-4890-9E73-94692654BB2F}"/>
                    </a:ext>
                  </a:extLst>
                </p:cNvPr>
                <p:cNvSpPr txBox="1">
                  <a:spLocks noRot="1" noChangeAspect="1" noMove="1" noResize="1" noEditPoints="1" noAdjustHandles="1" noChangeArrowheads="1" noChangeShapeType="1" noTextEdit="1"/>
                </p:cNvSpPr>
                <p:nvPr/>
              </p:nvSpPr>
              <p:spPr>
                <a:xfrm>
                  <a:off x="7674769" y="2638493"/>
                  <a:ext cx="1050862" cy="369332"/>
                </a:xfrm>
                <a:prstGeom prst="rect">
                  <a:avLst/>
                </a:prstGeom>
                <a:blipFill>
                  <a:blip r:embed="rId6"/>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C0E7159-0CB5-40CA-A037-6B963E169B7A}"/>
                    </a:ext>
                  </a:extLst>
                </p:cNvPr>
                <p:cNvSpPr txBox="1"/>
                <p:nvPr/>
              </p:nvSpPr>
              <p:spPr>
                <a:xfrm>
                  <a:off x="4935475" y="1393373"/>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smtClean="0">
                                    <a:solidFill>
                                      <a:srgbClr val="0070C0"/>
                                    </a:solidFill>
                                    <a:latin typeface="Cambria Math" panose="02040503050406030204" pitchFamily="18" charset="0"/>
                                  </a:rPr>
                                </m:ctrlPr>
                              </m:accPr>
                              <m:e>
                                <m:r>
                                  <a:rPr lang="en-US" b="0" i="1" smtClean="0">
                                    <a:solidFill>
                                      <a:srgbClr val="0070C0"/>
                                    </a:solidFill>
                                    <a:latin typeface="Cambria Math" panose="02040503050406030204" pitchFamily="18" charset="0"/>
                                  </a:rPr>
                                  <m:t>𝑢</m:t>
                                </m:r>
                              </m:e>
                            </m:acc>
                          </m:e>
                          <m:sub>
                            <m:r>
                              <a:rPr lang="en-US" b="0" i="1" smtClean="0">
                                <a:solidFill>
                                  <a:srgbClr val="0070C0"/>
                                </a:solidFill>
                                <a:latin typeface="Cambria Math" panose="02040503050406030204" pitchFamily="18" charset="0"/>
                              </a:rPr>
                              <m:t>𝑛</m:t>
                            </m:r>
                          </m:sub>
                        </m:sSub>
                      </m:oMath>
                    </m:oMathPara>
                  </a14:m>
                  <a:endParaRPr lang="en-US" dirty="0">
                    <a:solidFill>
                      <a:srgbClr val="0070C0"/>
                    </a:solidFill>
                  </a:endParaRPr>
                </a:p>
              </p:txBody>
            </p:sp>
          </mc:Choice>
          <mc:Fallback xmlns="">
            <p:sp>
              <p:nvSpPr>
                <p:cNvPr id="19" name="TextBox 18">
                  <a:extLst>
                    <a:ext uri="{FF2B5EF4-FFF2-40B4-BE49-F238E27FC236}">
                      <a16:creationId xmlns:a16="http://schemas.microsoft.com/office/drawing/2014/main" id="{4C0E7159-0CB5-40CA-A037-6B963E169B7A}"/>
                    </a:ext>
                  </a:extLst>
                </p:cNvPr>
                <p:cNvSpPr txBox="1">
                  <a:spLocks noRot="1" noChangeAspect="1" noMove="1" noResize="1" noEditPoints="1" noAdjustHandles="1" noChangeArrowheads="1" noChangeShapeType="1" noTextEdit="1"/>
                </p:cNvSpPr>
                <p:nvPr/>
              </p:nvSpPr>
              <p:spPr>
                <a:xfrm>
                  <a:off x="4935475" y="1393373"/>
                  <a:ext cx="1050862" cy="369332"/>
                </a:xfrm>
                <a:prstGeom prst="rect">
                  <a:avLst/>
                </a:prstGeom>
                <a:blipFill>
                  <a:blip r:embed="rId7"/>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043357-D7BC-43BE-8176-7D84226018A0}"/>
                    </a:ext>
                  </a:extLst>
                </p:cNvPr>
                <p:cNvSpPr txBox="1"/>
                <p:nvPr/>
              </p:nvSpPr>
              <p:spPr>
                <a:xfrm>
                  <a:off x="6424748" y="2954681"/>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𝑑</m:t>
                        </m:r>
                        <m:r>
                          <a:rPr lang="en-US" i="1" smtClean="0">
                            <a:solidFill>
                              <a:srgbClr val="FF0000"/>
                            </a:solidFill>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0" name="TextBox 19">
                  <a:extLst>
                    <a:ext uri="{FF2B5EF4-FFF2-40B4-BE49-F238E27FC236}">
                      <a16:creationId xmlns:a16="http://schemas.microsoft.com/office/drawing/2014/main" id="{50043357-D7BC-43BE-8176-7D84226018A0}"/>
                    </a:ext>
                  </a:extLst>
                </p:cNvPr>
                <p:cNvSpPr txBox="1">
                  <a:spLocks noRot="1" noChangeAspect="1" noMove="1" noResize="1" noEditPoints="1" noAdjustHandles="1" noChangeArrowheads="1" noChangeShapeType="1" noTextEdit="1"/>
                </p:cNvSpPr>
                <p:nvPr/>
              </p:nvSpPr>
              <p:spPr>
                <a:xfrm>
                  <a:off x="6424748" y="2954681"/>
                  <a:ext cx="1050862" cy="369332"/>
                </a:xfrm>
                <a:prstGeom prst="rect">
                  <a:avLst/>
                </a:prstGeom>
                <a:blipFill>
                  <a:blip r:embed="rId8"/>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0ACC759-CA04-4F97-8B9D-E1464AA5C842}"/>
                </a:ext>
              </a:extLst>
            </p:cNvPr>
            <p:cNvCxnSpPr/>
            <p:nvPr/>
          </p:nvCxnSpPr>
          <p:spPr>
            <a:xfrm flipH="1" flipV="1">
              <a:off x="8049824" y="3042962"/>
              <a:ext cx="74415" cy="30393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47F23F4-25B0-480F-93F7-91A256239465}"/>
                    </a:ext>
                  </a:extLst>
                </p:cNvPr>
                <p:cNvSpPr txBox="1"/>
                <p:nvPr/>
              </p:nvSpPr>
              <p:spPr>
                <a:xfrm>
                  <a:off x="7935521" y="2994806"/>
                  <a:ext cx="1050862" cy="3838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𝑑</m:t>
                            </m:r>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𝑢</m:t>
                                </m:r>
                              </m:e>
                            </m:acc>
                          </m:e>
                          <m:sub>
                            <m:r>
                              <a:rPr lang="en-US" b="0" i="1" smtClean="0">
                                <a:solidFill>
                                  <a:srgbClr val="FF0000"/>
                                </a:solidFill>
                                <a:latin typeface="Cambria Math" panose="02040503050406030204" pitchFamily="18" charset="0"/>
                              </a:rPr>
                              <m:t>𝑡</m:t>
                            </m:r>
                          </m:sub>
                        </m:sSub>
                      </m:oMath>
                    </m:oMathPara>
                  </a14:m>
                  <a:endParaRPr lang="en-US" dirty="0">
                    <a:solidFill>
                      <a:srgbClr val="FF0000"/>
                    </a:solidFill>
                  </a:endParaRPr>
                </a:p>
              </p:txBody>
            </p:sp>
          </mc:Choice>
          <mc:Fallback xmlns="">
            <p:sp>
              <p:nvSpPr>
                <p:cNvPr id="22" name="TextBox 21">
                  <a:extLst>
                    <a:ext uri="{FF2B5EF4-FFF2-40B4-BE49-F238E27FC236}">
                      <a16:creationId xmlns:a16="http://schemas.microsoft.com/office/drawing/2014/main" id="{547F23F4-25B0-480F-93F7-91A256239465}"/>
                    </a:ext>
                  </a:extLst>
                </p:cNvPr>
                <p:cNvSpPr txBox="1">
                  <a:spLocks noRot="1" noChangeAspect="1" noMove="1" noResize="1" noEditPoints="1" noAdjustHandles="1" noChangeArrowheads="1" noChangeShapeType="1" noTextEdit="1"/>
                </p:cNvSpPr>
                <p:nvPr/>
              </p:nvSpPr>
              <p:spPr>
                <a:xfrm>
                  <a:off x="7935521" y="2994806"/>
                  <a:ext cx="1050862" cy="383888"/>
                </a:xfrm>
                <a:prstGeom prst="rect">
                  <a:avLst/>
                </a:prstGeom>
                <a:blipFill>
                  <a:blip r:embed="rId9"/>
                  <a:stretch>
                    <a:fillRect t="-6349"/>
                  </a:stretch>
                </a:blipFill>
              </p:spPr>
              <p:txBody>
                <a:bodyPr/>
                <a:lstStyle/>
                <a:p>
                  <a:r>
                    <a:rPr lang="en-US">
                      <a:noFill/>
                    </a:rPr>
                    <a:t> </a:t>
                  </a:r>
                </a:p>
              </p:txBody>
            </p:sp>
          </mc:Fallback>
        </mc:AlternateContent>
      </p:grpSp>
    </p:spTree>
    <p:extLst>
      <p:ext uri="{BB962C8B-B14F-4D97-AF65-F5344CB8AC3E}">
        <p14:creationId xmlns:p14="http://schemas.microsoft.com/office/powerpoint/2010/main" val="348033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Normal-Tangential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1981200"/>
              </a:xfrm>
            </p:spPr>
            <p:txBody>
              <a:bodyPr>
                <a:normAutofit fontScale="55000" lnSpcReduction="20000"/>
              </a:bodyPr>
              <a:lstStyle/>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m:t>
                      </m:r>
                      <m:acc>
                        <m:accPr>
                          <m:chr m:val="̇"/>
                          <m:ctrlPr>
                            <a:rPr lang="en-US" i="1">
                              <a:latin typeface="Cambria Math" panose="02040503050406030204" pitchFamily="18" charset="0"/>
                            </a:rPr>
                          </m:ctrlPr>
                        </m:accPr>
                        <m:e>
                          <m:r>
                            <a:rPr lang="en-US" i="1">
                              <a:latin typeface="Cambria Math"/>
                            </a:rPr>
                            <m:t>𝑣</m:t>
                          </m:r>
                        </m:e>
                      </m:acc>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i="1">
                          <a:latin typeface="Cambria Math"/>
                        </a:rPr>
                        <m:t>+</m:t>
                      </m:r>
                      <m:r>
                        <a:rPr lang="en-US" i="1">
                          <a:latin typeface="Cambria Math"/>
                        </a:rPr>
                        <m:t>𝑣</m:t>
                      </m:r>
                      <m:r>
                        <a:rPr lang="en-US" i="1">
                          <a:latin typeface="Cambria Math" panose="02040503050406030204" pitchFamily="18" charset="0"/>
                        </a:rPr>
                        <m:t> </m:t>
                      </m:r>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rPr>
                            <m:t>𝑣</m:t>
                          </m:r>
                        </m:e>
                      </m:acc>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i="1">
                          <a:latin typeface="Cambria Math"/>
                        </a:rPr>
                        <m:t>+</m:t>
                      </m:r>
                      <m:r>
                        <a:rPr lang="en-US" i="1">
                          <a:latin typeface="Cambria Math"/>
                        </a:rPr>
                        <m:t>𝑣</m:t>
                      </m:r>
                      <m:acc>
                        <m:accPr>
                          <m:chr m:val="̇"/>
                          <m:ctrlPr>
                            <a:rPr lang="en-US" i="1">
                              <a:latin typeface="Cambria Math" panose="02040503050406030204" pitchFamily="18" charset="0"/>
                            </a:rPr>
                          </m:ctrlPr>
                        </m:accPr>
                        <m:e>
                          <m:r>
                            <m:rPr>
                              <m:sty m:val="p"/>
                            </m:rPr>
                            <a:rPr lang="el-GR" i="1">
                              <a:latin typeface="Cambria Math"/>
                              <a:ea typeface="Cambria Math"/>
                            </a:rPr>
                            <m:t>θ</m:t>
                          </m:r>
                        </m:e>
                      </m:acc>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b="0" i="1" smtClean="0">
                                  <a:latin typeface="Cambria Math" panose="02040503050406030204" pitchFamily="18" charset="0"/>
                                </a:rPr>
                                <m:t>𝑁</m:t>
                              </m:r>
                            </m:sub>
                          </m:sSub>
                        </m:e>
                      </m:acc>
                    </m:oMath>
                  </m:oMathPara>
                </a14:m>
                <a:endParaRPr lang="en-US" dirty="0"/>
              </a:p>
              <a:p>
                <a:pPr marL="0" indent="0" algn="ctr">
                  <a:buNone/>
                </a:pPr>
                <a:endParaRPr lang="en-US" dirty="0"/>
              </a:p>
              <a:p>
                <a:pPr marL="0" indent="0" algn="ctr">
                  <a:buNone/>
                </a:pPr>
                <a:r>
                  <a:rPr lang="en-US" dirty="0"/>
                  <a:t>Or since theta dot will equal speed over radius of curvature… </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𝑎</m:t>
                          </m:r>
                        </m:e>
                      </m:acc>
                      <m:r>
                        <a:rPr lang="en-US">
                          <a:latin typeface="Cambria Math"/>
                        </a:rPr>
                        <m:t>=</m:t>
                      </m:r>
                      <m:acc>
                        <m:accPr>
                          <m:chr m:val="̇"/>
                          <m:ctrlPr>
                            <a:rPr lang="en-US" i="1">
                              <a:latin typeface="Cambria Math" panose="02040503050406030204" pitchFamily="18" charset="0"/>
                            </a:rPr>
                          </m:ctrlPr>
                        </m:accPr>
                        <m:e>
                          <m:r>
                            <a:rPr lang="en-US" i="1">
                              <a:latin typeface="Cambria Math"/>
                            </a:rPr>
                            <m:t>𝑣</m:t>
                          </m:r>
                        </m:e>
                      </m:acc>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i="1">
                          <a:latin typeface="Cambria Math"/>
                        </a:rPr>
                        <m:t>+</m:t>
                      </m:r>
                      <m:r>
                        <a:rPr lang="en-US" i="1">
                          <a:latin typeface="Cambria Math"/>
                        </a:rPr>
                        <m:t>𝑣</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𝑣</m:t>
                              </m:r>
                            </m:num>
                            <m:den>
                              <m:r>
                                <a:rPr lang="en-US" b="0" i="1" smtClean="0">
                                  <a:latin typeface="Cambria Math"/>
                                  <a:ea typeface="Cambria Math"/>
                                </a:rPr>
                                <m:t>𝜌</m:t>
                              </m:r>
                            </m:den>
                          </m:f>
                        </m:e>
                      </m:d>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𝑁</m:t>
                              </m:r>
                            </m:sub>
                          </m:sSub>
                        </m:e>
                      </m:acc>
                      <m:r>
                        <a:rPr lang="en-US" b="0" i="1" smtClean="0">
                          <a:latin typeface="Cambria Math"/>
                        </a:rPr>
                        <m:t>=</m:t>
                      </m:r>
                      <m:acc>
                        <m:accPr>
                          <m:chr m:val="̇"/>
                          <m:ctrlPr>
                            <a:rPr lang="en-US" i="1">
                              <a:latin typeface="Cambria Math" panose="02040503050406030204" pitchFamily="18" charset="0"/>
                            </a:rPr>
                          </m:ctrlPr>
                        </m:accPr>
                        <m:e>
                          <m:r>
                            <a:rPr lang="en-US" i="1">
                              <a:latin typeface="Cambria Math"/>
                            </a:rPr>
                            <m:t>𝑣</m:t>
                          </m:r>
                        </m:e>
                      </m:acc>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𝑡</m:t>
                              </m:r>
                            </m:sub>
                          </m:sSub>
                        </m:e>
                      </m:acc>
                      <m:r>
                        <a:rPr lang="en-US" i="1">
                          <a:latin typeface="Cambria Math"/>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a:rPr>
                                <m:t>𝑣</m:t>
                              </m:r>
                            </m:e>
                            <m:sup>
                              <m:r>
                                <a:rPr lang="en-US" b="0" i="1" smtClean="0">
                                  <a:latin typeface="Cambria Math"/>
                                </a:rPr>
                                <m:t>2</m:t>
                              </m:r>
                            </m:sup>
                          </m:sSup>
                        </m:num>
                        <m:den>
                          <m:r>
                            <a:rPr lang="en-US" i="1">
                              <a:latin typeface="Cambria Math"/>
                              <a:ea typeface="Cambria Math"/>
                            </a:rPr>
                            <m:t>𝜌</m:t>
                          </m:r>
                        </m:den>
                      </m:f>
                      <m:acc>
                        <m:accPr>
                          <m:chr m:val="̂"/>
                          <m:ctrlPr>
                            <a:rPr lang="en-US" i="1">
                              <a:latin typeface="Cambria Math" panose="02040503050406030204" pitchFamily="18" charset="0"/>
                            </a:rPr>
                          </m:ctrlPr>
                        </m:accPr>
                        <m:e>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𝑁</m:t>
                              </m:r>
                            </m:sub>
                          </m:sSub>
                        </m:e>
                      </m:acc>
                    </m:oMath>
                  </m:oMathPara>
                </a14:m>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b="1"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1981200"/>
              </a:xfrm>
              <a:blipFill>
                <a:blip r:embed="rId3"/>
                <a:stretch>
                  <a:fillRect t="-33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
        <p:nvSpPr>
          <p:cNvPr id="6" name="Oval 5">
            <a:extLst>
              <a:ext uri="{FF2B5EF4-FFF2-40B4-BE49-F238E27FC236}">
                <a16:creationId xmlns:a16="http://schemas.microsoft.com/office/drawing/2014/main" id="{DDA0731F-CF49-41A1-9026-279418E2D158}"/>
              </a:ext>
            </a:extLst>
          </p:cNvPr>
          <p:cNvSpPr/>
          <p:nvPr/>
        </p:nvSpPr>
        <p:spPr>
          <a:xfrm>
            <a:off x="3931549" y="583793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E9158CD-A0B0-4353-8E20-683BBEB70A13}"/>
              </a:ext>
            </a:extLst>
          </p:cNvPr>
          <p:cNvCxnSpPr/>
          <p:nvPr/>
        </p:nvCxnSpPr>
        <p:spPr>
          <a:xfrm flipV="1">
            <a:off x="4097803" y="5565274"/>
            <a:ext cx="2844366" cy="4435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3F534C4-3E65-48E4-B1A2-E5ACF9BD8BF0}"/>
              </a:ext>
            </a:extLst>
          </p:cNvPr>
          <p:cNvSpPr txBox="1"/>
          <p:nvPr/>
        </p:nvSpPr>
        <p:spPr>
          <a:xfrm>
            <a:off x="3640700" y="4079799"/>
            <a:ext cx="306494" cy="369332"/>
          </a:xfrm>
          <a:prstGeom prst="rect">
            <a:avLst/>
          </a:prstGeom>
          <a:noFill/>
        </p:spPr>
        <p:txBody>
          <a:bodyPr wrap="none" rtlCol="0">
            <a:spAutoFit/>
          </a:bodyPr>
          <a:lstStyle/>
          <a:p>
            <a:r>
              <a:rPr lang="en-US" dirty="0"/>
              <a:t>n</a:t>
            </a:r>
          </a:p>
        </p:txBody>
      </p:sp>
      <p:sp>
        <p:nvSpPr>
          <p:cNvPr id="9" name="TextBox 8">
            <a:extLst>
              <a:ext uri="{FF2B5EF4-FFF2-40B4-BE49-F238E27FC236}">
                <a16:creationId xmlns:a16="http://schemas.microsoft.com/office/drawing/2014/main" id="{1B133E24-5EAA-4D02-AA45-C6FC2D22DCE4}"/>
              </a:ext>
            </a:extLst>
          </p:cNvPr>
          <p:cNvSpPr txBox="1"/>
          <p:nvPr/>
        </p:nvSpPr>
        <p:spPr>
          <a:xfrm>
            <a:off x="6942169" y="5365568"/>
            <a:ext cx="261610" cy="369332"/>
          </a:xfrm>
          <a:prstGeom prst="rect">
            <a:avLst/>
          </a:prstGeom>
          <a:noFill/>
        </p:spPr>
        <p:txBody>
          <a:bodyPr wrap="none" rtlCol="0">
            <a:spAutoFit/>
          </a:bodyPr>
          <a:lstStyle/>
          <a:p>
            <a:r>
              <a:rPr lang="en-US" dirty="0"/>
              <a:t>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F61B2C5-5361-4109-82F1-3FA7DAFB5892}"/>
                  </a:ext>
                </a:extLst>
              </p:cNvPr>
              <p:cNvSpPr txBox="1"/>
              <p:nvPr/>
            </p:nvSpPr>
            <p:spPr>
              <a:xfrm>
                <a:off x="3334668" y="5990331"/>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8F61B2C5-5361-4109-82F1-3FA7DAFB5892}"/>
                  </a:ext>
                </a:extLst>
              </p:cNvPr>
              <p:cNvSpPr txBox="1">
                <a:spLocks noRot="1" noChangeAspect="1" noMove="1" noResize="1" noEditPoints="1" noAdjustHandles="1" noChangeArrowheads="1" noChangeShapeType="1" noTextEdit="1"/>
              </p:cNvSpPr>
              <p:nvPr/>
            </p:nvSpPr>
            <p:spPr>
              <a:xfrm>
                <a:off x="3334668" y="5990331"/>
                <a:ext cx="1050862"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4B57780-3331-4D7A-89F0-5C5B1954C74B}"/>
                  </a:ext>
                </a:extLst>
              </p:cNvPr>
              <p:cNvSpPr txBox="1"/>
              <p:nvPr/>
            </p:nvSpPr>
            <p:spPr>
              <a:xfrm>
                <a:off x="4025899" y="5950073"/>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𝑡</m:t>
                          </m:r>
                        </m:sub>
                      </m:sSub>
                    </m:oMath>
                  </m:oMathPara>
                </a14:m>
                <a:endParaRPr lang="en-US" dirty="0"/>
              </a:p>
            </p:txBody>
          </p:sp>
        </mc:Choice>
        <mc:Fallback xmlns="">
          <p:sp>
            <p:nvSpPr>
              <p:cNvPr id="12" name="TextBox 11">
                <a:extLst>
                  <a:ext uri="{FF2B5EF4-FFF2-40B4-BE49-F238E27FC236}">
                    <a16:creationId xmlns:a16="http://schemas.microsoft.com/office/drawing/2014/main" id="{34B57780-3331-4D7A-89F0-5C5B1954C74B}"/>
                  </a:ext>
                </a:extLst>
              </p:cNvPr>
              <p:cNvSpPr txBox="1">
                <a:spLocks noRot="1" noChangeAspect="1" noMove="1" noResize="1" noEditPoints="1" noAdjustHandles="1" noChangeArrowheads="1" noChangeShapeType="1" noTextEdit="1"/>
              </p:cNvSpPr>
              <p:nvPr/>
            </p:nvSpPr>
            <p:spPr>
              <a:xfrm>
                <a:off x="4025899" y="5950073"/>
                <a:ext cx="1050862" cy="369332"/>
              </a:xfrm>
              <a:prstGeom prst="rect">
                <a:avLst/>
              </a:prstGeom>
              <a:blipFill>
                <a:blip r:embed="rId5"/>
                <a:stretch>
                  <a:fillRect t="-6557"/>
                </a:stretch>
              </a:blipFill>
            </p:spPr>
            <p:txBody>
              <a:bodyPr/>
              <a:lstStyle/>
              <a:p>
                <a:r>
                  <a:rPr lang="en-US">
                    <a:noFill/>
                  </a:rPr>
                  <a:t> </a:t>
                </a:r>
              </a:p>
            </p:txBody>
          </p:sp>
        </mc:Fallback>
      </mc:AlternateContent>
      <p:sp>
        <p:nvSpPr>
          <p:cNvPr id="13" name="Arc 12">
            <a:extLst>
              <a:ext uri="{FF2B5EF4-FFF2-40B4-BE49-F238E27FC236}">
                <a16:creationId xmlns:a16="http://schemas.microsoft.com/office/drawing/2014/main" id="{0303EA8B-3D3D-461D-902D-ED6C1C0E4AC7}"/>
              </a:ext>
            </a:extLst>
          </p:cNvPr>
          <p:cNvSpPr/>
          <p:nvPr/>
        </p:nvSpPr>
        <p:spPr>
          <a:xfrm>
            <a:off x="-2362200" y="3949337"/>
            <a:ext cx="9144000" cy="2133600"/>
          </a:xfrm>
          <a:prstGeom prst="arc">
            <a:avLst>
              <a:gd name="adj1" fmla="val 106794"/>
              <a:gd name="adj2" fmla="val 1592006"/>
            </a:avLst>
          </a:prstGeom>
          <a:ln>
            <a:prstDash val="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5B5D6C2-E19F-4C0D-A6A7-68959CB820C5}"/>
              </a:ext>
            </a:extLst>
          </p:cNvPr>
          <p:cNvCxnSpPr/>
          <p:nvPr/>
        </p:nvCxnSpPr>
        <p:spPr>
          <a:xfrm flipH="1" flipV="1">
            <a:off x="3812524" y="4468223"/>
            <a:ext cx="269340" cy="1535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8B6CE431-3005-49C9-9457-B7889DC210B3}"/>
              </a:ext>
            </a:extLst>
          </p:cNvPr>
          <p:cNvGrpSpPr/>
          <p:nvPr/>
        </p:nvGrpSpPr>
        <p:grpSpPr>
          <a:xfrm rot="21059059">
            <a:off x="4048617" y="5584172"/>
            <a:ext cx="405732" cy="405732"/>
            <a:chOff x="4759695" y="4080744"/>
            <a:chExt cx="405732" cy="405732"/>
          </a:xfrm>
        </p:grpSpPr>
        <p:cxnSp>
          <p:nvCxnSpPr>
            <p:cNvPr id="16" name="Straight Arrow Connector 15">
              <a:extLst>
                <a:ext uri="{FF2B5EF4-FFF2-40B4-BE49-F238E27FC236}">
                  <a16:creationId xmlns:a16="http://schemas.microsoft.com/office/drawing/2014/main" id="{AECF60D3-5B6A-4C15-B1D5-232C510423A9}"/>
                </a:ext>
              </a:extLst>
            </p:cNvPr>
            <p:cNvCxnSpPr/>
            <p:nvPr/>
          </p:nvCxnSpPr>
          <p:spPr>
            <a:xfrm>
              <a:off x="4759695" y="4477232"/>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A0AB07F-F091-4083-8AE8-4A7321F5E511}"/>
                </a:ext>
              </a:extLst>
            </p:cNvPr>
            <p:cNvCxnSpPr/>
            <p:nvPr/>
          </p:nvCxnSpPr>
          <p:spPr>
            <a:xfrm rot="16200000">
              <a:off x="4556829" y="4283610"/>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6031624-5190-45C9-AF98-1B80B79A3B7A}"/>
                  </a:ext>
                </a:extLst>
              </p:cNvPr>
              <p:cNvSpPr txBox="1"/>
              <p:nvPr/>
            </p:nvSpPr>
            <p:spPr>
              <a:xfrm>
                <a:off x="3259027" y="530647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𝑛</m:t>
                          </m:r>
                        </m:sub>
                      </m:sSub>
                    </m:oMath>
                  </m:oMathPara>
                </a14:m>
                <a:endParaRPr lang="en-US" dirty="0"/>
              </a:p>
            </p:txBody>
          </p:sp>
        </mc:Choice>
        <mc:Fallback xmlns="">
          <p:sp>
            <p:nvSpPr>
              <p:cNvPr id="18" name="TextBox 17">
                <a:extLst>
                  <a:ext uri="{FF2B5EF4-FFF2-40B4-BE49-F238E27FC236}">
                    <a16:creationId xmlns:a16="http://schemas.microsoft.com/office/drawing/2014/main" id="{66031624-5190-45C9-AF98-1B80B79A3B7A}"/>
                  </a:ext>
                </a:extLst>
              </p:cNvPr>
              <p:cNvSpPr txBox="1">
                <a:spLocks noRot="1" noChangeAspect="1" noMove="1" noResize="1" noEditPoints="1" noAdjustHandles="1" noChangeArrowheads="1" noChangeShapeType="1" noTextEdit="1"/>
              </p:cNvSpPr>
              <p:nvPr/>
            </p:nvSpPr>
            <p:spPr>
              <a:xfrm>
                <a:off x="3259027" y="5306474"/>
                <a:ext cx="1050862" cy="369332"/>
              </a:xfrm>
              <a:prstGeom prst="rect">
                <a:avLst/>
              </a:prstGeom>
              <a:blipFill>
                <a:blip r:embed="rId6"/>
                <a:stretch>
                  <a:fillRect t="-6557"/>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28350F88-6895-4213-A93F-03023B6F74EA}"/>
              </a:ext>
            </a:extLst>
          </p:cNvPr>
          <p:cNvSpPr/>
          <p:nvPr/>
        </p:nvSpPr>
        <p:spPr>
          <a:xfrm>
            <a:off x="4572000" y="1625585"/>
            <a:ext cx="1783443" cy="35370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0A714A6-C1DD-4473-8486-55FD1E86250A}"/>
              </a:ext>
            </a:extLst>
          </p:cNvPr>
          <p:cNvSpPr/>
          <p:nvPr/>
        </p:nvSpPr>
        <p:spPr>
          <a:xfrm>
            <a:off x="4876800" y="2780523"/>
            <a:ext cx="1905000" cy="64847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246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Normal-Tangential Coordinates</a:t>
            </a:r>
          </a:p>
        </p:txBody>
      </p:sp>
      <p:sp>
        <p:nvSpPr>
          <p:cNvPr id="3" name="Content Placeholder 2"/>
          <p:cNvSpPr>
            <a:spLocks noGrp="1"/>
          </p:cNvSpPr>
          <p:nvPr>
            <p:ph idx="1"/>
          </p:nvPr>
        </p:nvSpPr>
        <p:spPr>
          <a:xfrm>
            <a:off x="457200" y="1600201"/>
            <a:ext cx="8229600" cy="2209800"/>
          </a:xfrm>
        </p:spPr>
        <p:txBody>
          <a:bodyPr>
            <a:normAutofit fontScale="92500" lnSpcReduction="20000"/>
          </a:bodyPr>
          <a:lstStyle/>
          <a:p>
            <a:r>
              <a:rPr lang="en-US" dirty="0"/>
              <a:t>Now that we have all the equations we can break them down into normal and tangential components:</a:t>
            </a:r>
          </a:p>
          <a:p>
            <a:r>
              <a:rPr lang="en-US" dirty="0"/>
              <a:t>Positions --- Not applicable, we are at the origin by definition.</a:t>
            </a:r>
          </a:p>
          <a:p>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Rectangle 3"/>
              <p:cNvSpPr/>
              <p:nvPr/>
            </p:nvSpPr>
            <p:spPr>
              <a:xfrm>
                <a:off x="2514600" y="4114800"/>
                <a:ext cx="111139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𝑣</m:t>
                      </m:r>
                    </m:oMath>
                  </m:oMathPara>
                </a14:m>
                <a:endParaRPr 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2514600" y="4114800"/>
                <a:ext cx="1111394"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5029200" y="4119418"/>
                <a:ext cx="117532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=0</m:t>
                      </m:r>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5029200" y="4119418"/>
                <a:ext cx="1175322" cy="461665"/>
              </a:xfrm>
              <a:prstGeom prst="rect">
                <a:avLst/>
              </a:prstGeom>
              <a:blipFill>
                <a:blip r:embed="rId3"/>
                <a:stretch>
                  <a:fillRect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516909" y="5029200"/>
                <a:ext cx="111921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a:rPr>
                            <m:t>𝑣</m:t>
                          </m:r>
                        </m:e>
                      </m:acc>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2516909" y="5029200"/>
                <a:ext cx="1119217" cy="461665"/>
              </a:xfrm>
              <a:prstGeom prst="rect">
                <a:avLst/>
              </a:prstGeom>
              <a:blipFill>
                <a:blip r:embed="rId4"/>
                <a:stretch>
                  <a:fillRect r="-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574428" y="4735824"/>
                <a:ext cx="2084866" cy="8960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r>
                        <a:rPr lang="en-US" sz="2400" i="1">
                          <a:latin typeface="Cambria Math"/>
                        </a:rPr>
                        <m:t>𝑣</m:t>
                      </m:r>
                      <m:acc>
                        <m:accPr>
                          <m:chr m:val="̇"/>
                          <m:ctrlPr>
                            <a:rPr lang="en-US" sz="2400" i="1">
                              <a:latin typeface="Cambria Math" panose="02040503050406030204" pitchFamily="18" charset="0"/>
                            </a:rPr>
                          </m:ctrlPr>
                        </m:accPr>
                        <m:e>
                          <m:r>
                            <m:rPr>
                              <m:sty m:val="p"/>
                            </m:rPr>
                            <a:rPr lang="el-GR" sz="2400" i="1">
                              <a:latin typeface="Cambria Math"/>
                              <a:ea typeface="Cambria Math"/>
                            </a:rPr>
                            <m:t>θ</m:t>
                          </m:r>
                        </m:e>
                      </m:acc>
                      <m:r>
                        <a:rPr lang="en-US" sz="2400" b="0" i="0" smtClean="0">
                          <a:latin typeface="Cambria Math" panose="02040503050406030204" pitchFamily="18" charset="0"/>
                          <a:ea typeface="Cambria Math"/>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𝑣</m:t>
                              </m:r>
                            </m:e>
                            <m:sup>
                              <m:r>
                                <a:rPr lang="en-US" sz="2400" i="1">
                                  <a:latin typeface="Cambria Math"/>
                                </a:rPr>
                                <m:t>2</m:t>
                              </m:r>
                            </m:sup>
                          </m:sSup>
                        </m:num>
                        <m:den>
                          <m:r>
                            <a:rPr lang="en-US" sz="2400" i="1">
                              <a:latin typeface="Cambria Math"/>
                              <a:ea typeface="Cambria Math"/>
                            </a:rPr>
                            <m:t>𝜌</m:t>
                          </m:r>
                        </m:den>
                      </m:f>
                    </m:oMath>
                  </m:oMathPara>
                </a14:m>
                <a:endParaRPr lang="en-US" sz="2400" dirty="0"/>
              </a:p>
            </p:txBody>
          </p:sp>
        </mc:Choice>
        <mc:Fallback xmlns="">
          <p:sp>
            <p:nvSpPr>
              <p:cNvPr id="8" name="Rectangle 7"/>
              <p:cNvSpPr>
                <a:spLocks noRot="1" noChangeAspect="1" noMove="1" noResize="1" noEditPoints="1" noAdjustHandles="1" noChangeArrowheads="1" noChangeShapeType="1" noTextEdit="1"/>
              </p:cNvSpPr>
              <p:nvPr/>
            </p:nvSpPr>
            <p:spPr>
              <a:xfrm>
                <a:off x="4574428" y="4735824"/>
                <a:ext cx="2084866" cy="8960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1786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B20-308D-442F-9F83-6EDC6CD15F6A}"/>
              </a:ext>
            </a:extLst>
          </p:cNvPr>
          <p:cNvSpPr>
            <a:spLocks noGrp="1"/>
          </p:cNvSpPr>
          <p:nvPr>
            <p:ph type="title"/>
          </p:nvPr>
        </p:nvSpPr>
        <p:spPr/>
        <p:txBody>
          <a:bodyPr/>
          <a:lstStyle/>
          <a:p>
            <a:r>
              <a:rPr lang="en-US" dirty="0"/>
              <a:t>Using Coordinate Systems</a:t>
            </a:r>
          </a:p>
        </p:txBody>
      </p:sp>
      <p:sp>
        <p:nvSpPr>
          <p:cNvPr id="3" name="Content Placeholder 2">
            <a:extLst>
              <a:ext uri="{FF2B5EF4-FFF2-40B4-BE49-F238E27FC236}">
                <a16:creationId xmlns:a16="http://schemas.microsoft.com/office/drawing/2014/main" id="{CF55DDF0-62CB-4D90-B6BB-48E2217D6098}"/>
              </a:ext>
            </a:extLst>
          </p:cNvPr>
          <p:cNvSpPr>
            <a:spLocks noGrp="1"/>
          </p:cNvSpPr>
          <p:nvPr>
            <p:ph idx="1"/>
          </p:nvPr>
        </p:nvSpPr>
        <p:spPr>
          <a:xfrm>
            <a:off x="457200" y="1600200"/>
            <a:ext cx="4267200" cy="4648200"/>
          </a:xfrm>
        </p:spPr>
        <p:txBody>
          <a:bodyPr>
            <a:normAutofit fontScale="62500" lnSpcReduction="20000"/>
          </a:bodyPr>
          <a:lstStyle/>
          <a:p>
            <a:r>
              <a:rPr lang="en-US" dirty="0"/>
              <a:t>It’s important to remember that even though these are not the coordinate directions we are used to, they are still just directions and what we are solving for are the components in each direction.</a:t>
            </a:r>
          </a:p>
          <a:p>
            <a:r>
              <a:rPr lang="en-US" dirty="0"/>
              <a:t>We can take any acceleration vector and break it down into “n” and “t” components just like we break things down into x and y components.</a:t>
            </a:r>
          </a:p>
          <a:p>
            <a:r>
              <a:rPr lang="en-US" dirty="0"/>
              <a:t>We can also find the overall magnitude using the Pythagorean Theorem and find directions with the inverse tangent function, just as we did with rectangular coordinates</a:t>
            </a:r>
          </a:p>
        </p:txBody>
      </p:sp>
      <p:pic>
        <p:nvPicPr>
          <p:cNvPr id="1026" name="Picture 2" descr="Red racing car top view vector">
            <a:extLst>
              <a:ext uri="{FF2B5EF4-FFF2-40B4-BE49-F238E27FC236}">
                <a16:creationId xmlns:a16="http://schemas.microsoft.com/office/drawing/2014/main" id="{64F89806-9A37-44FE-BB51-30C005B9C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7622054">
            <a:off x="5416558" y="3665478"/>
            <a:ext cx="2558004" cy="12636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5B9FB6-5EA2-4F0B-BBF0-2CEEAE147D29}"/>
              </a:ext>
            </a:extLst>
          </p:cNvPr>
          <p:cNvSpPr txBox="1"/>
          <p:nvPr/>
        </p:nvSpPr>
        <p:spPr>
          <a:xfrm>
            <a:off x="4828708" y="3714727"/>
            <a:ext cx="306494" cy="369332"/>
          </a:xfrm>
          <a:prstGeom prst="rect">
            <a:avLst/>
          </a:prstGeom>
          <a:noFill/>
        </p:spPr>
        <p:txBody>
          <a:bodyPr wrap="none" rtlCol="0">
            <a:spAutoFit/>
          </a:bodyPr>
          <a:lstStyle/>
          <a:p>
            <a:r>
              <a:rPr lang="en-US" dirty="0"/>
              <a:t>n</a:t>
            </a:r>
          </a:p>
        </p:txBody>
      </p:sp>
      <p:sp>
        <p:nvSpPr>
          <p:cNvPr id="7" name="TextBox 6">
            <a:extLst>
              <a:ext uri="{FF2B5EF4-FFF2-40B4-BE49-F238E27FC236}">
                <a16:creationId xmlns:a16="http://schemas.microsoft.com/office/drawing/2014/main" id="{FD922D24-85A8-4CFD-85BC-BCB2920585B2}"/>
              </a:ext>
            </a:extLst>
          </p:cNvPr>
          <p:cNvSpPr txBox="1"/>
          <p:nvPr/>
        </p:nvSpPr>
        <p:spPr>
          <a:xfrm>
            <a:off x="7657402" y="1415534"/>
            <a:ext cx="261610" cy="369332"/>
          </a:xfrm>
          <a:prstGeom prst="rect">
            <a:avLst/>
          </a:prstGeom>
          <a:noFill/>
        </p:spPr>
        <p:txBody>
          <a:bodyPr wrap="none" rtlCol="0">
            <a:spAutoFit/>
          </a:bodyPr>
          <a:lstStyle/>
          <a:p>
            <a:r>
              <a:rPr lang="en-US" dirty="0"/>
              <a:t>t</a:t>
            </a:r>
          </a:p>
        </p:txBody>
      </p:sp>
      <p:grpSp>
        <p:nvGrpSpPr>
          <p:cNvPr id="4" name="Group 3">
            <a:extLst>
              <a:ext uri="{FF2B5EF4-FFF2-40B4-BE49-F238E27FC236}">
                <a16:creationId xmlns:a16="http://schemas.microsoft.com/office/drawing/2014/main" id="{85B6A2F5-6897-48DD-A448-C3A670AC92EC}"/>
              </a:ext>
            </a:extLst>
          </p:cNvPr>
          <p:cNvGrpSpPr/>
          <p:nvPr/>
        </p:nvGrpSpPr>
        <p:grpSpPr>
          <a:xfrm rot="18015509">
            <a:off x="5070642" y="2295357"/>
            <a:ext cx="3129645" cy="1540580"/>
            <a:chOff x="5780773" y="1497616"/>
            <a:chExt cx="3129645" cy="1540580"/>
          </a:xfrm>
        </p:grpSpPr>
        <p:cxnSp>
          <p:nvCxnSpPr>
            <p:cNvPr id="5" name="Straight Arrow Connector 4">
              <a:extLst>
                <a:ext uri="{FF2B5EF4-FFF2-40B4-BE49-F238E27FC236}">
                  <a16:creationId xmlns:a16="http://schemas.microsoft.com/office/drawing/2014/main" id="{68A31A7E-1587-4AFA-8048-6A943EB083A0}"/>
                </a:ext>
              </a:extLst>
            </p:cNvPr>
            <p:cNvCxnSpPr/>
            <p:nvPr/>
          </p:nvCxnSpPr>
          <p:spPr>
            <a:xfrm flipV="1">
              <a:off x="6066052" y="2594667"/>
              <a:ext cx="2844366" cy="44352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106DB572-1656-4285-8D05-FD0D99FBFA12}"/>
                </a:ext>
              </a:extLst>
            </p:cNvPr>
            <p:cNvCxnSpPr/>
            <p:nvPr/>
          </p:nvCxnSpPr>
          <p:spPr>
            <a:xfrm flipH="1" flipV="1">
              <a:off x="5780773" y="1497616"/>
              <a:ext cx="269340" cy="1535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cxnSp>
        <p:nvCxnSpPr>
          <p:cNvPr id="10" name="Straight Arrow Connector 9">
            <a:extLst>
              <a:ext uri="{FF2B5EF4-FFF2-40B4-BE49-F238E27FC236}">
                <a16:creationId xmlns:a16="http://schemas.microsoft.com/office/drawing/2014/main" id="{A8E50DB6-A3E4-4F49-8145-68489693CCF1}"/>
              </a:ext>
            </a:extLst>
          </p:cNvPr>
          <p:cNvCxnSpPr>
            <a:cxnSpLocks/>
          </p:cNvCxnSpPr>
          <p:nvPr/>
        </p:nvCxnSpPr>
        <p:spPr>
          <a:xfrm flipH="1" flipV="1">
            <a:off x="6272943" y="2133600"/>
            <a:ext cx="370843" cy="24254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D5BEB6A0-2723-4476-8ED7-6BD0465F64B3}"/>
              </a:ext>
            </a:extLst>
          </p:cNvPr>
          <p:cNvCxnSpPr>
            <a:cxnSpLocks/>
          </p:cNvCxnSpPr>
          <p:nvPr/>
        </p:nvCxnSpPr>
        <p:spPr>
          <a:xfrm>
            <a:off x="6272943" y="2149204"/>
            <a:ext cx="1118457" cy="443550"/>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9665F08-5DDF-4B37-9A63-28BA402216BD}"/>
              </a:ext>
            </a:extLst>
          </p:cNvPr>
          <p:cNvCxnSpPr>
            <a:cxnSpLocks/>
          </p:cNvCxnSpPr>
          <p:nvPr/>
        </p:nvCxnSpPr>
        <p:spPr>
          <a:xfrm flipH="1">
            <a:off x="6643785" y="2644919"/>
            <a:ext cx="747615" cy="1929703"/>
          </a:xfrm>
          <a:prstGeom prst="line">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D867D7D-5390-4968-A98C-29D3014C05D8}"/>
                  </a:ext>
                </a:extLst>
              </p:cNvPr>
              <p:cNvSpPr txBox="1"/>
              <p:nvPr/>
            </p:nvSpPr>
            <p:spPr>
              <a:xfrm>
                <a:off x="5945856" y="263310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panose="02040503050406030204" pitchFamily="18" charset="0"/>
                            </a:rPr>
                            <m:t>𝑎</m:t>
                          </m:r>
                        </m:e>
                      </m:acc>
                    </m:oMath>
                  </m:oMathPara>
                </a14:m>
                <a:endParaRPr lang="en-US" dirty="0"/>
              </a:p>
            </p:txBody>
          </p:sp>
        </mc:Choice>
        <mc:Fallback xmlns="">
          <p:sp>
            <p:nvSpPr>
              <p:cNvPr id="20" name="TextBox 19">
                <a:extLst>
                  <a:ext uri="{FF2B5EF4-FFF2-40B4-BE49-F238E27FC236}">
                    <a16:creationId xmlns:a16="http://schemas.microsoft.com/office/drawing/2014/main" id="{1D867D7D-5390-4968-A98C-29D3014C05D8}"/>
                  </a:ext>
                </a:extLst>
              </p:cNvPr>
              <p:cNvSpPr txBox="1">
                <a:spLocks noRot="1" noChangeAspect="1" noMove="1" noResize="1" noEditPoints="1" noAdjustHandles="1" noChangeArrowheads="1" noChangeShapeType="1" noTextEdit="1"/>
              </p:cNvSpPr>
              <p:nvPr/>
            </p:nvSpPr>
            <p:spPr>
              <a:xfrm>
                <a:off x="5945856" y="2633100"/>
                <a:ext cx="371447" cy="369332"/>
              </a:xfrm>
              <a:prstGeom prst="rect">
                <a:avLst/>
              </a:prstGeom>
              <a:blipFill>
                <a:blip r:embed="rId3"/>
                <a:stretch>
                  <a:fillRect t="-22951" r="-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7CD3DFC-49B8-4966-AD1B-232601BB8A02}"/>
                  </a:ext>
                </a:extLst>
              </p:cNvPr>
              <p:cNvSpPr txBox="1"/>
              <p:nvPr/>
            </p:nvSpPr>
            <p:spPr>
              <a:xfrm>
                <a:off x="6727249" y="1924192"/>
                <a:ext cx="4872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𝑎</m:t>
                          </m:r>
                        </m:e>
                        <m:sub>
                          <m:r>
                            <a:rPr lang="en-US" b="0" i="1" smtClean="0">
                              <a:solidFill>
                                <a:schemeClr val="accent1"/>
                              </a:solidFill>
                              <a:latin typeface="Cambria Math" panose="02040503050406030204" pitchFamily="18" charset="0"/>
                            </a:rPr>
                            <m:t>𝑛</m:t>
                          </m:r>
                        </m:sub>
                      </m:sSub>
                    </m:oMath>
                  </m:oMathPara>
                </a14:m>
                <a:endParaRPr lang="en-US" dirty="0"/>
              </a:p>
            </p:txBody>
          </p:sp>
        </mc:Choice>
        <mc:Fallback xmlns="">
          <p:sp>
            <p:nvSpPr>
              <p:cNvPr id="23" name="TextBox 22">
                <a:extLst>
                  <a:ext uri="{FF2B5EF4-FFF2-40B4-BE49-F238E27FC236}">
                    <a16:creationId xmlns:a16="http://schemas.microsoft.com/office/drawing/2014/main" id="{87CD3DFC-49B8-4966-AD1B-232601BB8A02}"/>
                  </a:ext>
                </a:extLst>
              </p:cNvPr>
              <p:cNvSpPr txBox="1">
                <a:spLocks noRot="1" noChangeAspect="1" noMove="1" noResize="1" noEditPoints="1" noAdjustHandles="1" noChangeArrowheads="1" noChangeShapeType="1" noTextEdit="1"/>
              </p:cNvSpPr>
              <p:nvPr/>
            </p:nvSpPr>
            <p:spPr>
              <a:xfrm>
                <a:off x="6727249" y="1924192"/>
                <a:ext cx="487248"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6DA9956-5581-4B0D-8E2E-FD6EE7CFCAAD}"/>
                  </a:ext>
                </a:extLst>
              </p:cNvPr>
              <p:cNvSpPr txBox="1"/>
              <p:nvPr/>
            </p:nvSpPr>
            <p:spPr>
              <a:xfrm>
                <a:off x="7342691" y="2849511"/>
                <a:ext cx="4535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𝑎</m:t>
                          </m:r>
                        </m:e>
                        <m:sub>
                          <m:r>
                            <a:rPr lang="en-US" b="0" i="1" smtClean="0">
                              <a:solidFill>
                                <a:schemeClr val="accent1"/>
                              </a:solidFill>
                              <a:latin typeface="Cambria Math" panose="02040503050406030204" pitchFamily="18" charset="0"/>
                            </a:rPr>
                            <m:t>𝑡</m:t>
                          </m:r>
                        </m:sub>
                      </m:sSub>
                    </m:oMath>
                  </m:oMathPara>
                </a14:m>
                <a:endParaRPr lang="en-US" dirty="0"/>
              </a:p>
            </p:txBody>
          </p:sp>
        </mc:Choice>
        <mc:Fallback xmlns="">
          <p:sp>
            <p:nvSpPr>
              <p:cNvPr id="24" name="TextBox 23">
                <a:extLst>
                  <a:ext uri="{FF2B5EF4-FFF2-40B4-BE49-F238E27FC236}">
                    <a16:creationId xmlns:a16="http://schemas.microsoft.com/office/drawing/2014/main" id="{06DA9956-5581-4B0D-8E2E-FD6EE7CFCAAD}"/>
                  </a:ext>
                </a:extLst>
              </p:cNvPr>
              <p:cNvSpPr txBox="1">
                <a:spLocks noRot="1" noChangeAspect="1" noMove="1" noResize="1" noEditPoints="1" noAdjustHandles="1" noChangeArrowheads="1" noChangeShapeType="1" noTextEdit="1"/>
              </p:cNvSpPr>
              <p:nvPr/>
            </p:nvSpPr>
            <p:spPr>
              <a:xfrm>
                <a:off x="7342691" y="2849511"/>
                <a:ext cx="453586" cy="36933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01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20"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Worked Example</a:t>
            </a:r>
            <a:endParaRPr lang="en-US" dirty="0"/>
          </a:p>
        </p:txBody>
      </p:sp>
      <p:sp>
        <p:nvSpPr>
          <p:cNvPr id="3" name="Content Placeholder 2"/>
          <p:cNvSpPr>
            <a:spLocks noGrp="1"/>
          </p:cNvSpPr>
          <p:nvPr>
            <p:ph idx="1"/>
          </p:nvPr>
        </p:nvSpPr>
        <p:spPr>
          <a:xfrm>
            <a:off x="457200" y="1600201"/>
            <a:ext cx="8229600" cy="2535350"/>
          </a:xfrm>
        </p:spPr>
        <p:txBody>
          <a:bodyPr>
            <a:normAutofit fontScale="85000" lnSpcReduction="10000"/>
          </a:bodyPr>
          <a:lstStyle/>
          <a:p>
            <a:r>
              <a:rPr lang="en-US" dirty="0"/>
              <a:t>A commercial jetliner is traveling a constant 250 m/s when it executes an emergency 180-degree turn. If the turn takes 20 seconds…</a:t>
            </a:r>
          </a:p>
          <a:p>
            <a:pPr lvl="1"/>
            <a:r>
              <a:rPr lang="en-US" dirty="0"/>
              <a:t>What is the acceleration experienced by the passengers?</a:t>
            </a:r>
          </a:p>
          <a:p>
            <a:pPr lvl="1"/>
            <a:r>
              <a:rPr lang="en-US" dirty="0"/>
              <a:t>What is the radius of the curve taken by the plane?</a:t>
            </a:r>
            <a:br>
              <a:rPr lang="en-US" dirty="0"/>
            </a:b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5" name="Picture 2" descr="Problem 1 Diagram">
            <a:extLst>
              <a:ext uri="{FF2B5EF4-FFF2-40B4-BE49-F238E27FC236}">
                <a16:creationId xmlns:a16="http://schemas.microsoft.com/office/drawing/2014/main" id="{CBEA4233-5253-4373-A3FF-280402D18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1" y="3863975"/>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132586"/>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1496</TotalTime>
  <Words>622</Words>
  <Application>Microsoft Office PowerPoint</Application>
  <PresentationFormat>On-screen Show (4:3)</PresentationFormat>
  <Paragraphs>90</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Two-Dimensional Kinematics in Normal-Tangential Coordinate Systems</vt:lpstr>
      <vt:lpstr>Curvilinear Motion</vt:lpstr>
      <vt:lpstr>Planar Motion with Normal Tangential Coordinates</vt:lpstr>
      <vt:lpstr>Derivatives of Unit Vectors</vt:lpstr>
      <vt:lpstr>Planar Motion with Normal-Tangential Coordinates</vt:lpstr>
      <vt:lpstr>Planar Motion with Normal-Tangential Coordinates</vt:lpstr>
      <vt:lpstr>Using Coordinate Systems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8</cp:revision>
  <dcterms:created xsi:type="dcterms:W3CDTF">2020-08-21T15:23:22Z</dcterms:created>
  <dcterms:modified xsi:type="dcterms:W3CDTF">2020-12-22T21:11:03Z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