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276" r:id="rId6"/>
    <p:sldId id="270" r:id="rId7"/>
    <p:sldId id="271" r:id="rId8"/>
    <p:sldId id="272" r:id="rId9"/>
    <p:sldId id="277" r:id="rId10"/>
    <p:sldId id="279" r:id="rId11"/>
    <p:sldId id="273" r:id="rId12"/>
    <p:sldId id="278" r:id="rId13"/>
    <p:sldId id="267" r:id="rId14"/>
    <p:sldId id="287" r:id="rId15"/>
    <p:sldId id="274" r:id="rId16"/>
    <p:sldId id="28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a:p>
        </p:txBody>
      </p:sp>
    </p:spTree>
    <p:extLst>
      <p:ext uri="{BB962C8B-B14F-4D97-AF65-F5344CB8AC3E}">
        <p14:creationId xmlns:p14="http://schemas.microsoft.com/office/powerpoint/2010/main" val="334095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4</a:t>
            </a:fld>
            <a:endParaRPr lang="en-US"/>
          </a:p>
        </p:txBody>
      </p:sp>
    </p:spTree>
    <p:extLst>
      <p:ext uri="{BB962C8B-B14F-4D97-AF65-F5344CB8AC3E}">
        <p14:creationId xmlns:p14="http://schemas.microsoft.com/office/powerpoint/2010/main" val="3123905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5</a:t>
            </a:fld>
            <a:endParaRPr lang="en-US"/>
          </a:p>
        </p:txBody>
      </p:sp>
    </p:spTree>
    <p:extLst>
      <p:ext uri="{BB962C8B-B14F-4D97-AF65-F5344CB8AC3E}">
        <p14:creationId xmlns:p14="http://schemas.microsoft.com/office/powerpoint/2010/main" val="3208191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7</a:t>
            </a:fld>
            <a:endParaRPr lang="en-US"/>
          </a:p>
        </p:txBody>
      </p:sp>
    </p:spTree>
    <p:extLst>
      <p:ext uri="{BB962C8B-B14F-4D97-AF65-F5344CB8AC3E}">
        <p14:creationId xmlns:p14="http://schemas.microsoft.com/office/powerpoint/2010/main" val="211500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10</a:t>
            </a:fld>
            <a:endParaRPr lang="en-US"/>
          </a:p>
        </p:txBody>
      </p:sp>
    </p:spTree>
    <p:extLst>
      <p:ext uri="{BB962C8B-B14F-4D97-AF65-F5344CB8AC3E}">
        <p14:creationId xmlns:p14="http://schemas.microsoft.com/office/powerpoint/2010/main" val="379290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12</a:t>
            </a:fld>
            <a:endParaRPr lang="en-US"/>
          </a:p>
        </p:txBody>
      </p:sp>
    </p:spTree>
    <p:extLst>
      <p:ext uri="{BB962C8B-B14F-4D97-AF65-F5344CB8AC3E}">
        <p14:creationId xmlns:p14="http://schemas.microsoft.com/office/powerpoint/2010/main" val="756126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0.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50.png"/></Relationships>
</file>

<file path=ppt/slides/_rels/slide1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0.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Two-Dimensional Kinematics in Polar Coordinate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B20-308D-442F-9F83-6EDC6CD15F6A}"/>
              </a:ext>
            </a:extLst>
          </p:cNvPr>
          <p:cNvSpPr>
            <a:spLocks noGrp="1"/>
          </p:cNvSpPr>
          <p:nvPr>
            <p:ph type="title"/>
          </p:nvPr>
        </p:nvSpPr>
        <p:spPr/>
        <p:txBody>
          <a:bodyPr/>
          <a:lstStyle/>
          <a:p>
            <a:r>
              <a:rPr lang="en-US" dirty="0"/>
              <a:t>Using Coordinate Systems</a:t>
            </a:r>
          </a:p>
        </p:txBody>
      </p:sp>
      <p:sp>
        <p:nvSpPr>
          <p:cNvPr id="3" name="Content Placeholder 2">
            <a:extLst>
              <a:ext uri="{FF2B5EF4-FFF2-40B4-BE49-F238E27FC236}">
                <a16:creationId xmlns:a16="http://schemas.microsoft.com/office/drawing/2014/main" id="{CF55DDF0-62CB-4D90-B6BB-48E2217D6098}"/>
              </a:ext>
            </a:extLst>
          </p:cNvPr>
          <p:cNvSpPr>
            <a:spLocks noGrp="1"/>
          </p:cNvSpPr>
          <p:nvPr>
            <p:ph idx="1"/>
          </p:nvPr>
        </p:nvSpPr>
        <p:spPr>
          <a:xfrm>
            <a:off x="457200" y="1600200"/>
            <a:ext cx="4267200" cy="4648200"/>
          </a:xfrm>
        </p:spPr>
        <p:txBody>
          <a:bodyPr>
            <a:normAutofit fontScale="62500" lnSpcReduction="20000"/>
          </a:bodyPr>
          <a:lstStyle/>
          <a:p>
            <a:r>
              <a:rPr lang="en-US" dirty="0"/>
              <a:t>It’s important to remember that even though these are not the coordinate directions we are used to, they are still just directions and what we are solving for are the components in each direction.</a:t>
            </a:r>
          </a:p>
          <a:p>
            <a:r>
              <a:rPr lang="en-US" dirty="0"/>
              <a:t>We can take any acceleration vector and break it down into “r” and “theta” components just like we break things down into x and y components.</a:t>
            </a:r>
          </a:p>
          <a:p>
            <a:r>
              <a:rPr lang="en-US" dirty="0"/>
              <a:t>We can also find the overall magnitude using the Pythagorean Theorem and find directions with the inverse tangent function, just as we did with rectangular coordinates</a:t>
            </a:r>
          </a:p>
        </p:txBody>
      </p:sp>
      <p:cxnSp>
        <p:nvCxnSpPr>
          <p:cNvPr id="29" name="Straight Arrow Connector 28">
            <a:extLst>
              <a:ext uri="{FF2B5EF4-FFF2-40B4-BE49-F238E27FC236}">
                <a16:creationId xmlns:a16="http://schemas.microsoft.com/office/drawing/2014/main" id="{E6F101EC-20B9-4550-B833-0043DAA79A73}"/>
              </a:ext>
            </a:extLst>
          </p:cNvPr>
          <p:cNvCxnSpPr>
            <a:cxnSpLocks/>
          </p:cNvCxnSpPr>
          <p:nvPr/>
        </p:nvCxnSpPr>
        <p:spPr>
          <a:xfrm flipV="1">
            <a:off x="5319849" y="3607589"/>
            <a:ext cx="1583083" cy="12800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1F075B4-24BE-4773-A0EA-0530CBBC6928}"/>
                  </a:ext>
                </a:extLst>
              </p:cNvPr>
              <p:cNvSpPr txBox="1"/>
              <p:nvPr/>
            </p:nvSpPr>
            <p:spPr>
              <a:xfrm>
                <a:off x="5956420" y="3750225"/>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30" name="TextBox 29">
                <a:extLst>
                  <a:ext uri="{FF2B5EF4-FFF2-40B4-BE49-F238E27FC236}">
                    <a16:creationId xmlns:a16="http://schemas.microsoft.com/office/drawing/2014/main" id="{51F075B4-24BE-4773-A0EA-0530CBBC6928}"/>
                  </a:ext>
                </a:extLst>
              </p:cNvPr>
              <p:cNvSpPr txBox="1">
                <a:spLocks noRot="1" noChangeAspect="1" noMove="1" noResize="1" noEditPoints="1" noAdjustHandles="1" noChangeArrowheads="1" noChangeShapeType="1" noTextEdit="1"/>
              </p:cNvSpPr>
              <p:nvPr/>
            </p:nvSpPr>
            <p:spPr>
              <a:xfrm>
                <a:off x="5956420" y="3750225"/>
                <a:ext cx="4572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4C1FEDD-2AA7-423A-BE0A-FD78E260F23C}"/>
                  </a:ext>
                </a:extLst>
              </p:cNvPr>
              <p:cNvSpPr txBox="1"/>
              <p:nvPr/>
            </p:nvSpPr>
            <p:spPr>
              <a:xfrm>
                <a:off x="6174661" y="4301422"/>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oMath>
                  </m:oMathPara>
                </a14:m>
                <a:endParaRPr lang="en-US" dirty="0"/>
              </a:p>
            </p:txBody>
          </p:sp>
        </mc:Choice>
        <mc:Fallback xmlns="">
          <p:sp>
            <p:nvSpPr>
              <p:cNvPr id="31" name="TextBox 30">
                <a:extLst>
                  <a:ext uri="{FF2B5EF4-FFF2-40B4-BE49-F238E27FC236}">
                    <a16:creationId xmlns:a16="http://schemas.microsoft.com/office/drawing/2014/main" id="{C4C1FEDD-2AA7-423A-BE0A-FD78E260F23C}"/>
                  </a:ext>
                </a:extLst>
              </p:cNvPr>
              <p:cNvSpPr txBox="1">
                <a:spLocks noRot="1" noChangeAspect="1" noMove="1" noResize="1" noEditPoints="1" noAdjustHandles="1" noChangeArrowheads="1" noChangeShapeType="1" noTextEdit="1"/>
              </p:cNvSpPr>
              <p:nvPr/>
            </p:nvSpPr>
            <p:spPr>
              <a:xfrm>
                <a:off x="6174661" y="4301422"/>
                <a:ext cx="457200" cy="369332"/>
              </a:xfrm>
              <a:prstGeom prst="rect">
                <a:avLst/>
              </a:prstGeom>
              <a:blipFill>
                <a:blip r:embed="rId4"/>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54B8E899-0FF2-42CA-A8B7-9165E79142DC}"/>
              </a:ext>
            </a:extLst>
          </p:cNvPr>
          <p:cNvCxnSpPr/>
          <p:nvPr/>
        </p:nvCxnSpPr>
        <p:spPr>
          <a:xfrm flipV="1">
            <a:off x="5334000" y="4876800"/>
            <a:ext cx="283464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1F0A0A0-49DF-458D-A1AB-C1116E70915F}"/>
              </a:ext>
            </a:extLst>
          </p:cNvPr>
          <p:cNvCxnSpPr/>
          <p:nvPr/>
        </p:nvCxnSpPr>
        <p:spPr>
          <a:xfrm flipV="1">
            <a:off x="5319849" y="3124200"/>
            <a:ext cx="0" cy="17603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8E4E2B81-9EFF-4D47-90A1-CFED4EBDD625}"/>
              </a:ext>
            </a:extLst>
          </p:cNvPr>
          <p:cNvSpPr txBox="1"/>
          <p:nvPr/>
        </p:nvSpPr>
        <p:spPr>
          <a:xfrm>
            <a:off x="4911243" y="2918154"/>
            <a:ext cx="288862" cy="369332"/>
          </a:xfrm>
          <a:prstGeom prst="rect">
            <a:avLst/>
          </a:prstGeom>
          <a:noFill/>
        </p:spPr>
        <p:txBody>
          <a:bodyPr wrap="none" rtlCol="0">
            <a:spAutoFit/>
          </a:bodyPr>
          <a:lstStyle/>
          <a:p>
            <a:r>
              <a:rPr lang="en-US" dirty="0"/>
              <a:t>y</a:t>
            </a:r>
          </a:p>
        </p:txBody>
      </p:sp>
      <p:sp>
        <p:nvSpPr>
          <p:cNvPr id="35" name="TextBox 34">
            <a:extLst>
              <a:ext uri="{FF2B5EF4-FFF2-40B4-BE49-F238E27FC236}">
                <a16:creationId xmlns:a16="http://schemas.microsoft.com/office/drawing/2014/main" id="{62653025-18EA-4A5D-B60B-786044383308}"/>
              </a:ext>
            </a:extLst>
          </p:cNvPr>
          <p:cNvSpPr txBox="1"/>
          <p:nvPr/>
        </p:nvSpPr>
        <p:spPr>
          <a:xfrm>
            <a:off x="8233954" y="4670754"/>
            <a:ext cx="284052" cy="369332"/>
          </a:xfrm>
          <a:prstGeom prst="rect">
            <a:avLst/>
          </a:prstGeom>
          <a:noFill/>
        </p:spPr>
        <p:txBody>
          <a:bodyPr wrap="none" rtlCol="0">
            <a:spAutoFit/>
          </a:bodyPr>
          <a:lstStyle/>
          <a:p>
            <a:r>
              <a:rPr lang="en-US" dirty="0"/>
              <a:t>x</a:t>
            </a:r>
          </a:p>
        </p:txBody>
      </p:sp>
      <p:pic>
        <p:nvPicPr>
          <p:cNvPr id="36" name="Picture 2" descr="Jet Fighter Silhouette by GDJ">
            <a:extLst>
              <a:ext uri="{FF2B5EF4-FFF2-40B4-BE49-F238E27FC236}">
                <a16:creationId xmlns:a16="http://schemas.microsoft.com/office/drawing/2014/main" id="{2BA24655-BEF0-447E-94E0-9CD41E530F6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1138820" flipH="1">
            <a:off x="6736231" y="3416437"/>
            <a:ext cx="617531" cy="19566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Radar icons">
            <a:extLst>
              <a:ext uri="{FF2B5EF4-FFF2-40B4-BE49-F238E27FC236}">
                <a16:creationId xmlns:a16="http://schemas.microsoft.com/office/drawing/2014/main" id="{98EB8245-02F9-4FC5-8A3A-E77C7C42A53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61674">
            <a:off x="4993524" y="4533044"/>
            <a:ext cx="724853" cy="724853"/>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F010C856-4834-415D-BB0D-03F32073D64A}"/>
              </a:ext>
            </a:extLst>
          </p:cNvPr>
          <p:cNvCxnSpPr>
            <a:cxnSpLocks/>
          </p:cNvCxnSpPr>
          <p:nvPr/>
        </p:nvCxnSpPr>
        <p:spPr>
          <a:xfrm flipV="1">
            <a:off x="7364073" y="3276376"/>
            <a:ext cx="1057218" cy="1775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0BC1004F-621E-415C-AAC2-82AC0339807E}"/>
              </a:ext>
            </a:extLst>
          </p:cNvPr>
          <p:cNvCxnSpPr>
            <a:cxnSpLocks/>
          </p:cNvCxnSpPr>
          <p:nvPr/>
        </p:nvCxnSpPr>
        <p:spPr>
          <a:xfrm>
            <a:off x="7924818" y="2713432"/>
            <a:ext cx="451162" cy="537264"/>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54CD1F3-DB99-4D7F-BBC1-0B71ED913518}"/>
              </a:ext>
            </a:extLst>
          </p:cNvPr>
          <p:cNvCxnSpPr>
            <a:cxnSpLocks/>
          </p:cNvCxnSpPr>
          <p:nvPr/>
        </p:nvCxnSpPr>
        <p:spPr>
          <a:xfrm flipH="1">
            <a:off x="7220903" y="2729260"/>
            <a:ext cx="703915" cy="616634"/>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FB71F15-3CCD-4D25-A9E2-18E63D10AB4A}"/>
                  </a:ext>
                </a:extLst>
              </p:cNvPr>
              <p:cNvSpPr txBox="1"/>
              <p:nvPr/>
            </p:nvSpPr>
            <p:spPr>
              <a:xfrm>
                <a:off x="7706958" y="3410737"/>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𝑣</m:t>
                          </m:r>
                        </m:e>
                      </m:acc>
                    </m:oMath>
                  </m:oMathPara>
                </a14:m>
                <a:endParaRPr lang="en-US" dirty="0"/>
              </a:p>
            </p:txBody>
          </p:sp>
        </mc:Choice>
        <mc:Fallback xmlns="">
          <p:sp>
            <p:nvSpPr>
              <p:cNvPr id="41" name="TextBox 40">
                <a:extLst>
                  <a:ext uri="{FF2B5EF4-FFF2-40B4-BE49-F238E27FC236}">
                    <a16:creationId xmlns:a16="http://schemas.microsoft.com/office/drawing/2014/main" id="{2FB71F15-3CCD-4D25-A9E2-18E63D10AB4A}"/>
                  </a:ext>
                </a:extLst>
              </p:cNvPr>
              <p:cNvSpPr txBox="1">
                <a:spLocks noRot="1" noChangeAspect="1" noMove="1" noResize="1" noEditPoints="1" noAdjustHandles="1" noChangeArrowheads="1" noChangeShapeType="1" noTextEdit="1"/>
              </p:cNvSpPr>
              <p:nvPr/>
            </p:nvSpPr>
            <p:spPr>
              <a:xfrm>
                <a:off x="7706958" y="3410737"/>
                <a:ext cx="369332" cy="369332"/>
              </a:xfrm>
              <a:prstGeom prst="rect">
                <a:avLst/>
              </a:prstGeom>
              <a:blipFill>
                <a:blip r:embed="rId7"/>
                <a:stretch>
                  <a:fillRect t="-23333" r="-27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77A4DA-4B9A-4428-9CF2-E22276FE9162}"/>
                  </a:ext>
                </a:extLst>
              </p:cNvPr>
              <p:cNvSpPr txBox="1"/>
              <p:nvPr/>
            </p:nvSpPr>
            <p:spPr>
              <a:xfrm>
                <a:off x="8102841" y="2629527"/>
                <a:ext cx="484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𝑣</m:t>
                          </m:r>
                        </m:e>
                        <m:sub>
                          <m:r>
                            <a:rPr lang="en-US" b="0" i="1" smtClean="0">
                              <a:solidFill>
                                <a:schemeClr val="accent1"/>
                              </a:solidFill>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42" name="TextBox 41">
                <a:extLst>
                  <a:ext uri="{FF2B5EF4-FFF2-40B4-BE49-F238E27FC236}">
                    <a16:creationId xmlns:a16="http://schemas.microsoft.com/office/drawing/2014/main" id="{C977A4DA-4B9A-4428-9CF2-E22276FE9162}"/>
                  </a:ext>
                </a:extLst>
              </p:cNvPr>
              <p:cNvSpPr txBox="1">
                <a:spLocks noRot="1" noChangeAspect="1" noMove="1" noResize="1" noEditPoints="1" noAdjustHandles="1" noChangeArrowheads="1" noChangeShapeType="1" noTextEdit="1"/>
              </p:cNvSpPr>
              <p:nvPr/>
            </p:nvSpPr>
            <p:spPr>
              <a:xfrm>
                <a:off x="8102841" y="2629527"/>
                <a:ext cx="48449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D38D06C-6447-4DB5-B460-7F33B69E603F}"/>
                  </a:ext>
                </a:extLst>
              </p:cNvPr>
              <p:cNvSpPr txBox="1"/>
              <p:nvPr/>
            </p:nvSpPr>
            <p:spPr>
              <a:xfrm>
                <a:off x="7214497" y="2664417"/>
                <a:ext cx="4537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𝑣</m:t>
                          </m:r>
                        </m:e>
                        <m:sub>
                          <m:r>
                            <a:rPr lang="en-US" b="0" i="1" smtClean="0">
                              <a:solidFill>
                                <a:schemeClr val="accent1"/>
                              </a:solidFill>
                              <a:latin typeface="Cambria Math" panose="02040503050406030204" pitchFamily="18" charset="0"/>
                            </a:rPr>
                            <m:t>𝑟</m:t>
                          </m:r>
                        </m:sub>
                      </m:sSub>
                    </m:oMath>
                  </m:oMathPara>
                </a14:m>
                <a:endParaRPr lang="en-US" dirty="0"/>
              </a:p>
            </p:txBody>
          </p:sp>
        </mc:Choice>
        <mc:Fallback xmlns="">
          <p:sp>
            <p:nvSpPr>
              <p:cNvPr id="43" name="TextBox 42">
                <a:extLst>
                  <a:ext uri="{FF2B5EF4-FFF2-40B4-BE49-F238E27FC236}">
                    <a16:creationId xmlns:a16="http://schemas.microsoft.com/office/drawing/2014/main" id="{2D38D06C-6447-4DB5-B460-7F33B69E603F}"/>
                  </a:ext>
                </a:extLst>
              </p:cNvPr>
              <p:cNvSpPr txBox="1">
                <a:spLocks noRot="1" noChangeAspect="1" noMove="1" noResize="1" noEditPoints="1" noAdjustHandles="1" noChangeArrowheads="1" noChangeShapeType="1" noTextEdit="1"/>
              </p:cNvSpPr>
              <p:nvPr/>
            </p:nvSpPr>
            <p:spPr>
              <a:xfrm>
                <a:off x="7214497" y="2664417"/>
                <a:ext cx="453714" cy="369332"/>
              </a:xfrm>
              <a:prstGeom prst="rect">
                <a:avLst/>
              </a:prstGeom>
              <a:blipFill>
                <a:blip r:embed="rId9"/>
                <a:stretch>
                  <a:fillRect/>
                </a:stretch>
              </a:blipFill>
            </p:spPr>
            <p:txBody>
              <a:bodyPr/>
              <a:lstStyle/>
              <a:p>
                <a:r>
                  <a:rPr lang="en-US">
                    <a:noFill/>
                  </a:rPr>
                  <a:t> </a:t>
                </a:r>
              </a:p>
            </p:txBody>
          </p:sp>
        </mc:Fallback>
      </mc:AlternateContent>
      <p:sp>
        <p:nvSpPr>
          <p:cNvPr id="19" name="Arc 18">
            <a:extLst>
              <a:ext uri="{FF2B5EF4-FFF2-40B4-BE49-F238E27FC236}">
                <a16:creationId xmlns:a16="http://schemas.microsoft.com/office/drawing/2014/main" id="{9EC719B0-0784-4E56-8BCE-CD332E8CDD35}"/>
              </a:ext>
            </a:extLst>
          </p:cNvPr>
          <p:cNvSpPr/>
          <p:nvPr/>
        </p:nvSpPr>
        <p:spPr>
          <a:xfrm>
            <a:off x="4413262" y="3981070"/>
            <a:ext cx="1828800" cy="1828800"/>
          </a:xfrm>
          <a:prstGeom prst="arc">
            <a:avLst>
              <a:gd name="adj1" fmla="val 19215007"/>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4197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7772400" cy="1600199"/>
              </a:xfrm>
            </p:spPr>
            <p:txBody>
              <a:bodyPr>
                <a:normAutofit fontScale="70000" lnSpcReduction="20000"/>
              </a:bodyPr>
              <a:lstStyle/>
              <a:p>
                <a:r>
                  <a:rPr lang="en-US" dirty="0"/>
                  <a:t>A radar tracking station gives the coordinates and distance to a plane over time.  Given the data below:</a:t>
                </a:r>
              </a:p>
              <a:p>
                <a:pPr lvl="1"/>
                <a:r>
                  <a:rPr lang="en-US" dirty="0"/>
                  <a:t>What is the velocity and acceleration of the plane in the </a:t>
                </a:r>
                <a14:m>
                  <m:oMath xmlns:m="http://schemas.openxmlformats.org/officeDocument/2006/math">
                    <m:r>
                      <a:rPr lang="en-US" i="1" smtClean="0">
                        <a:latin typeface="Cambria Math" panose="02040503050406030204" pitchFamily="18" charset="0"/>
                      </a:rPr>
                      <m:t>𝑟</m:t>
                    </m:r>
                    <m:r>
                      <a:rPr lang="en-US" b="0" i="1" smtClean="0">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directions?</a:t>
                </a:r>
              </a:p>
              <a:p>
                <a:pPr lvl="1"/>
                <a:r>
                  <a:rPr lang="en-US" dirty="0"/>
                  <a:t>What is the velocity and acceleration in the x and y directions?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7772400" cy="1600199"/>
              </a:xfrm>
              <a:blipFill>
                <a:blip r:embed="rId3"/>
                <a:stretch>
                  <a:fillRect l="-863" t="-64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sp>
        <p:nvSpPr>
          <p:cNvPr id="7" name="AutoShape 4" descr="data:image/jpeg;base64,/9j/4AAQSkZJRgABAQAAAQABAAD/2wCEAAkGBxMHEhMUEBIWFhQXGBcZFxUXFxoXFRgSHBgXGBcUGBUYHCgiGB8xHBoaIj0hJSkrLi4yFx8zODYwNyktLisBCgoKDQ0NDg0MDisZFBkrKyssKysrKysrKysrKysrKyssKysrKysrKysrKysrKysrKysrKysrKysrKysrKysrK//AABEIAQAAxQMBIgACEQEDEQH/xAAcAAEAAwADAQEAAAAAAAAAAAAABgcIAQQFAgP/xABEEAABAwIDBQQGBQsCBwAAAAABAAIDBBEFBiEHEjFBURMiYYEVMkJScYIUI2JyoQgWJDNDU2NzkZLRg5MXNFSjsbLh/8QAFgEBAQEAAAAAAAAAAAAAAAAAAAEC/8QAFhEBAQEAAAAAAAAAAAAAAAAAAAER/9oADAMBAAIRAxEAPwC70RfjW1bKCN8krgyNjS5zibANGpJUR5OcM0Q5TpzNObk92OMetJJa4aOnUngAqSwHapV0te6oqnF8MpDZIWi7WRi+72IJ0Lbn71zfWxHhZ8zW/N9UZjdsTbthjPFsV73cPePE+Q5BRxVWwqCtjxGNksLw+N7Q5rhwLTwP/wAX7rOuyvPpyxIIKhxNJI7rpC8n9YL+z7w+bje+iWODwCCCCLgjUEciCg5REUQREQEREBERAREQEREBERAREQEREBERAVK7cs4Cc+j4HXDS11Q4cC4WcyHyO68+IaOoFvYxiDcJgmnf6sUb3n4NaTb8LLJFXVPrpHyym75HOe8/bcS534lWLH4oiKqK19j+0D0cW0NY8CE6QSO/ZvJ/UuPuG+h9k6cCLVQhF0GyUVU7H9oPpINoqx5M4B7GVxv2rBr2bj74HM+sB1BvayyyIiICIiAiIgIiICIiAiIgIiICIiAiIgrXbvjRoKFlO02dUvsdbHsWWc/xNzuN6WcVQCszb7XGevhi5RQA/PI9xdz6MYqzVUREVUREQfTHGMgtJBBBBBsQ4G4II4G+t1onZZn0Zoi7GctbVxjUfvYxb61o69QOB14ELOi7GH1smGyMlgeWSMO8x44h3nxFrix0IJCDYKKK7Pc5R5wp97Rs8YaJ4+QeQbPb1YbG3SxB4KVLLIiIgIiICIiAiIgLhzg0XJsOp4LlVXt6x91FTxUjAR9IJc938KMtuzzcW+QI56BxmLbVBRPLKOnM+64gyOeI43W5xkBxcL8yADyXlRbdH7w36Bu7cb27OS7d52BjAJt1IVQIquNXZSzTT5sh7WmcdDuvY4Wex9gd0jnx4i4K9tZTyPj35tV0FQXEMDg2bjYwO0fcN1dYHfA6sC1Ux4kAI4EAj4FB9IiKIy9tOrvSGK1jr3DZOzH+m1sZHD3muUXX3NKZ3Oc43c5xc49XOJLjppxJXwtNCIiAiIgIiIPRy/jU2XqiOop3Wew6j2XsuN6N45tNvLQjUArT+UsyQ5pp2zwG19HsJu6OTmx3+eYIPNZPUgyTmqXKNSJo+8x1mzR+/Ffl0cNSD18CVEapRdLBsVixuFk9O/fjeLg8+haRyINwRyIXdUQREQEREBEQmyAqV/KGp3l9FJunsw2Vhfbuh7ixzW36kNcbfZKlea9rFFge8yA/SZhpuxkdm0/am1Hk3ePwVMZvztV5sI+kvaImu3mQsFo2usRvXOrjYkXJ5m1rqqjiL3KnJ9fTRNmdSS9m5jXhwaXWa42bdo1B4aW4EFdSjwCrrXBkVJO5xvp2TxoNTq4ABVXUo6J2JSRwx235XsjbfQb73BjbnkLkLX9OzsmtB4gAeYFlVuyrZq7CHNq69tpxrDFvX7O7SC99jYuINg3UNtfie7aylSiIiiMbIu9jlB6LqaiE3+qlkYL8S1ryGnzbY+a6K00IiICIiAiIgIiIJjs2zw/KE1n7zqWT9ZGNd12lpmD3gBYgcR4gLSlNUMqmNfG4PY4BzXNILXNIuHAjiLLHSsfZJn783X/Rap1qWRxLXn9jIefhGTx6E73NyiNBIuGne1Go6+C5UQRQvNm0yhy5vMD+3mGnZREGx6Pk9Vnw1PgqZzbtGrczhzHPEMB/YxaAjo9/rP8AhoPBVVwZs2p0OAbzI3fSZhcdnERuB3R82rW68QN4joqZzZn+tzTdszxHCf2EV2sI5b5Pek8zbwCiwFkQFYGyTJJzJP287L0sJ1BGkso1EdubRxdy4N1ubRfKmXZc01LKeHQnV77XEcYtvSEXF+IsOZIC1Jg2FxYJBHBA3djjbZo5nq4nm4m5J5kkoO7wREUQREQEREGW9pMZixWuB49rfyc1rh+BCjSsfbvhZo8QbN7NRECD/Ejsx4/tMZ+YquFpoREQEREBERAREQEREFx7HdoFtygrHk3O7TyuPDpA4/8AqT93pew8/wCBTZio3w007opOIsS1sgAN4nkahp8OgvcXByyr72R7QPTTG0lW/wDSWNtG9x1nYBrcnjIANebhrydaIoeaB1K5zHtLHsJa5jhZzXDi0jkV8LQG1vIHp9hqqVv6UxoDmC310Y5ffAvY8wN33bUARbjoRoQdCDzBHIqq4X3DE6oc1jGlz3ODWtHFz3EBrR4kkBfCurYlkkwAYhUN7zmn6Mw8mOFjOfEjQfZJPtCwTLZtk9uUabddY1ElnTPHva7sbT7rQbeJLjpewlqIssiIiAiIgIiIK0294f8ASaCOUDWGZpJ+w8OYefvFnXgqBWt8yYS3HaWenda0sbmgnk4juu8nWPkslzROp3OY8We0lrh0e0kOH9QVYsfCIiqiIiAiIgIiICIiAvuCV1O5r2OLXscHNcOLXtILXA9QQCvhEGktmOe25si7OUhtXGPrGgWD23t2zB01FxyJ6EXiu1/Z522/XUTCX+tURN13us7G+91A48eN96ocLxGXCJWTU7yyVhu1w/EEe0CNCDoQtN5EzfFnCn7Rg3ZG2bNETcsfbiOrTyPxHEEKIo/Zbkv87ajelH6LCWmT+I7i2EHoefgepBWk2tDAABYDQAaADoAuthmGw4Szs6eNsbN5zt1os3ecS5xA5any4LtICIiiCIiAiIgIiICzftkwT0RiUjm+pUATN8HnuyN/uG984WkFENqWWW5koZLNvNCHSwkesXtabx/Bw0t13TyVVmVEBuiqiIiAiIgIiICIiAiIgL1cs4/NlqoZUQHvN0c0khskZ9aN1uXPwIB5LykQayytmKHM9OyeA6HRzD60cg9aNw5EfiCCNCF66yxkXNsuT6jtYxvRvs2aP34wTYg8nC5IPiQdCtN4RikWNQsmp3h8bxdrh+II4gg6EHUEKI7iIiiCIiAiIgIiICIiDMG0nKxyrWvY0fUyXkhP2Ce9H8Wk2+G6eaiq0xtUysc0UThE288R7SLq4gd+O/2m/iG9Fmgi2hFiNCDoQRxBHIqq4REVUREQEREBERAREQEREBTXZpnp+UZtyUudSSH6xg1LHcO2YOvUDiPEBQpEGxaedtS1r2ODmOAc1w4FpFwR5L9Fn/ZLn/0A8UtU79Ge7uPJ0geTrcnhGTx6HXmVoAaqIIiKIIiICIiAiIgKlts+ROyLsQpW9061MYHA/wDUADl7393vFXSvmRglBDgCCCCCLgg6EEHiEGOEU42qZJ/NScPhH6LMSY/4T+Jhv0tq3wBHs3MHWmhERAREQEREBERAREQEREBXBsc2gdhuUFW6zfVp5XE6G+lO4nlyb8A3oqfQi6DZKKsNkm0L0y0UlY8fSWj6p507aMDgT+8AB+I15FWessiIiAiIgIiICIiDy8y4FFmSnkp5wdx9tRo5rwbte09QR8DwOhKzLm7LE+U5zDOLg3McoHclZ7zeh4XbxBPMEE6uXk5oy7BmeB0FS27Tq1w9eN/J7DyP4EEg3BVVkxF7ebssT5TnMM4uDcxygdyVnvN6HhdvEE8wQT4iqiIiAiIgIiICIiAiIgIiIP0gmdTua+Nxa9pDmuabOa4aggjgVozZfntua4uzmNquJo7QaASN4ds0DyuORPQhZvXZw6ukwuWOaB5ZJG4Oa4cj0PUEXBHMEhEbARRjIOcY84U++2zJmWE0V7lruThzLDrY+BHEFSdZQREQEREBERARF42csa/N6iqKj2mMO54yu7sY/vIQfeaMuwZngdBUtuDq1w9eN/J7DyP4EXBuCQs1ZvylU5Sl3Kht2OJ7OZv6uRo6e663Fp1HiLE2fs22quxB7abEnND3WEc4AY1zuG5IBo1xPBwsDe1hpe0sUw2LFo3RVEbZI3cWuFx4EdCOII1HJVWQEVpZ+2SyYUHT4dvSwi5dCe9MwdWWH1jbcj3hb2r6VaDfgqoiIgIiICIiAiIgIiICIiD08uY7NluoZUU5Ae24IPqvYfWjd4G3kQDyWnsqZkhzTTtngPHR7Ce9HJbWN3j48xYjQrJykOSM2TZRqBLGS6N1hNFykjB5X4PFyQfLgSojVCLpYNisWNwxz07t6OQXaeHMggjkQQQRyIK5UR3EREBERAVQflBYxuMpqRvtkzP+63uRi3Qlzj/pq31lvaPjfp/EaiVpuxruyj/lx3bceBdvO+ZWLEaIurO2cbUZMJe2DEJDJTHQSu3nyRG2gJFy9mlrakX6aKsUVVr7C8ThxeMS08rZIzezmm4uOI8D4KJ502ZUmZy6Rn1FQdTKwaPP8SPQP+9o7xVC5czPV5afvUkxYCQXMPeifbk9h0OmlxY9CFdmUtrlJjADKu1LL9t14XeLZbDd+DreBKiKdzVkmsysSaiImLlPHd0RHifYPg63hdR1bFjkbUtu0texw4ghzS0+I0IUCzVslosZDn04+jTHXeZrET9qG9gPubvmmms7opLmHIdfgDj2tM97AbCWIGSMjr3RvN+YBRlrw7gQVVcoiICIiAiIgIiIC+4o3Tua1jS5ziA1rQXOc48GtaNSfAKT5e2eYhjxbuU7ooz+1mBjZbqGkbzvIeavLI2QKbKLd5o7SoIs+dw1+7G3Xs2/DU2FybBREc2a5DrsGgeZa2SmMpa7sIhE/dIBF3mRjhvEW9W3qi5OluFaKICIiiCIiDwM+41+b+H1M4NnhhbH/Nf3I9OfecD5FZVAsrk/KCxr/lqNp6zyD+rIgf8AuHyCptWLBERVRERBJ8m56q8oXbAWuicd50Lxdu9YAua4WLToPDTgrey1tfocUAbU3pZPtneiPwmAAHzBvms9IojX+H4lDiQLqeaOVoNiY3teAeNiWk2K6uLZdpMaH6TTQynXvOY0vF7X3X23mnQag8gsn0lS+ieHwyPjeOD43FjrdN5pBt4Kb4ZtcxOhI33xztFgRJGASBx78e6bnqb/AA43YYn+LbFKKqJNPNNATezbiWMHW2ju9bhpvcB5qL12xCriH1FVDJx0e18WnLhvr38J24U81/pVLJF7pjcJgR43DCD5FWJlzHIsx07KinJ7N+8AHCzgWuLSHC5sbj/wgoN+yPFWkjsYzY8RM2x8Rext8QuP+EuK/uY/95n+VpBE01m//hLiv7mP/eZ/lehh+xavqLdrJBEPvOkcOPstaB09rmtAImmqmwnYfBFrVVckh92NrYm8tCTvk89QRy85vgORsPwBwdT0rBIOEj7ySA66te8kt4kaWUiRRBERAREQEREBEUY2lY16Cw2pkabPc3s4+vaSdwEdSAS75UGfM+4x6dxCqmBJaXljP5cfcbboDul3zFeAgFkWmhERAREQEREBERAVzfk+YxcVVI48CJ2dbGzJBboCIz86ple/kLGPQWIUsxJDQ8Mk/lP7jr9QLh3yhBqpERZZEREBERAREQEREBERAVKflA412klNRtPqgzSD7RuyIf07Q+YV1k2WTs4Yx6framoBJa+Q7n8ptmR/DutBt4lWLHjoiKqIiICIiAiIgIiIC4cN7QrlEGpNnON+n8OppXG8gb2cpNrmVncc42623vmCkqpT8n3GNySppHH1gJ2feFo5PwMf9CrrUQREUQREQEREBER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data:image/jpeg;base64,/9j/4AAQSkZJRgABAQAAAQABAAD/2wCEAAkGBxMHEhMUEBIWFhQXGBcZFxUXFxoXFRgSHBgXGBcUGBUYHCgiGB8xHBoaIj0hJSkrLi4yFx8zODYwNyktLisBCgoKDQ0NDg0MDisZFBkrKyssKysrKysrKysrKysrKyssKysrKysrKysrKysrKysrKysrKysrKysrKysrKysrK//AABEIAQAAxQMBIgACEQEDEQH/xAAcAAEAAwADAQEAAAAAAAAAAAAABgcIAQQFAgP/xABEEAABAwIDBQQGBQsCBwAAAAABAAIDBBEFBiEHEjFBURMiYYEVMkJScYIUI2JyoQgWJDNDU2NzkZLRg5MXNFSjsbLh/8QAFgEBAQEAAAAAAAAAAAAAAAAAAAEC/8QAFhEBAQEAAAAAAAAAAAAAAAAAAAER/9oADAMBAAIRAxEAPwC70RfjW1bKCN8krgyNjS5zibANGpJUR5OcM0Q5TpzNObk92OMetJJa4aOnUngAqSwHapV0te6oqnF8MpDZIWi7WRi+72IJ0Lbn71zfWxHhZ8zW/N9UZjdsTbthjPFsV73cPePE+Q5BRxVWwqCtjxGNksLw+N7Q5rhwLTwP/wAX7rOuyvPpyxIIKhxNJI7rpC8n9YL+z7w+bje+iWODwCCCCLgjUEciCg5REUQREQEREBERAREQEREBERAREQEREBERAVK7cs4Cc+j4HXDS11Q4cC4WcyHyO68+IaOoFvYxiDcJgmnf6sUb3n4NaTb8LLJFXVPrpHyym75HOe8/bcS534lWLH4oiKqK19j+0D0cW0NY8CE6QSO/ZvJ/UuPuG+h9k6cCLVQhF0GyUVU7H9oPpINoqx5M4B7GVxv2rBr2bj74HM+sB1BvayyyIiICIiAiIgIiICIiAiIgIiICIiAiIgrXbvjRoKFlO02dUvsdbHsWWc/xNzuN6WcVQCszb7XGevhi5RQA/PI9xdz6MYqzVUREVUREQfTHGMgtJBBBBBsQ4G4II4G+t1onZZn0Zoi7GctbVxjUfvYxb61o69QOB14ELOi7GH1smGyMlgeWSMO8x44h3nxFrix0IJCDYKKK7Pc5R5wp97Rs8YaJ4+QeQbPb1YbG3SxB4KVLLIiIgIiICIiAiIgLhzg0XJsOp4LlVXt6x91FTxUjAR9IJc938KMtuzzcW+QI56BxmLbVBRPLKOnM+64gyOeI43W5xkBxcL8yADyXlRbdH7w36Bu7cb27OS7d52BjAJt1IVQIquNXZSzTT5sh7WmcdDuvY4Wex9gd0jnx4i4K9tZTyPj35tV0FQXEMDg2bjYwO0fcN1dYHfA6sC1Ux4kAI4EAj4FB9IiKIy9tOrvSGK1jr3DZOzH+m1sZHD3muUXX3NKZ3Oc43c5xc49XOJLjppxJXwtNCIiAiIgIiIPRy/jU2XqiOop3Wew6j2XsuN6N45tNvLQjUArT+UsyQ5pp2zwG19HsJu6OTmx3+eYIPNZPUgyTmqXKNSJo+8x1mzR+/Ffl0cNSD18CVEapRdLBsVixuFk9O/fjeLg8+haRyINwRyIXdUQREQEREBEQmyAqV/KGp3l9FJunsw2Vhfbuh7ixzW36kNcbfZKlea9rFFge8yA/SZhpuxkdm0/am1Hk3ePwVMZvztV5sI+kvaImu3mQsFo2usRvXOrjYkXJ5m1rqqjiL3KnJ9fTRNmdSS9m5jXhwaXWa42bdo1B4aW4EFdSjwCrrXBkVJO5xvp2TxoNTq4ABVXUo6J2JSRwx235XsjbfQb73BjbnkLkLX9OzsmtB4gAeYFlVuyrZq7CHNq69tpxrDFvX7O7SC99jYuINg3UNtfie7aylSiIiiMbIu9jlB6LqaiE3+qlkYL8S1ryGnzbY+a6K00IiICIiAiIgIiIJjs2zw/KE1n7zqWT9ZGNd12lpmD3gBYgcR4gLSlNUMqmNfG4PY4BzXNILXNIuHAjiLLHSsfZJn783X/Rap1qWRxLXn9jIefhGTx6E73NyiNBIuGne1Go6+C5UQRQvNm0yhy5vMD+3mGnZREGx6Pk9Vnw1PgqZzbtGrczhzHPEMB/YxaAjo9/rP8AhoPBVVwZs2p0OAbzI3fSZhcdnERuB3R82rW68QN4joqZzZn+tzTdszxHCf2EV2sI5b5Pek8zbwCiwFkQFYGyTJJzJP287L0sJ1BGkso1EdubRxdy4N1ubRfKmXZc01LKeHQnV77XEcYtvSEXF+IsOZIC1Jg2FxYJBHBA3djjbZo5nq4nm4m5J5kkoO7wREUQREQEREGW9pMZixWuB49rfyc1rh+BCjSsfbvhZo8QbN7NRECD/Ejsx4/tMZ+YquFpoREQEREBERAREQEREFx7HdoFtygrHk3O7TyuPDpA4/8AqT93pew8/wCBTZio3w007opOIsS1sgAN4nkahp8OgvcXByyr72R7QPTTG0lW/wDSWNtG9x1nYBrcnjIANebhrydaIoeaB1K5zHtLHsJa5jhZzXDi0jkV8LQG1vIHp9hqqVv6UxoDmC310Y5ffAvY8wN33bUARbjoRoQdCDzBHIqq4X3DE6oc1jGlz3ODWtHFz3EBrR4kkBfCurYlkkwAYhUN7zmn6Mw8mOFjOfEjQfZJPtCwTLZtk9uUabddY1ElnTPHva7sbT7rQbeJLjpewlqIssiIiAiIgIiIK0294f8ASaCOUDWGZpJ+w8OYefvFnXgqBWt8yYS3HaWenda0sbmgnk4juu8nWPkslzROp3OY8We0lrh0e0kOH9QVYsfCIiqiIiAiIgIiICIiAvuCV1O5r2OLXscHNcOLXtILXA9QQCvhEGktmOe25si7OUhtXGPrGgWD23t2zB01FxyJ6EXiu1/Z522/XUTCX+tURN13us7G+91A48eN96ocLxGXCJWTU7yyVhu1w/EEe0CNCDoQtN5EzfFnCn7Rg3ZG2bNETcsfbiOrTyPxHEEKIo/Zbkv87ajelH6LCWmT+I7i2EHoefgepBWk2tDAABYDQAaADoAuthmGw4Szs6eNsbN5zt1os3ecS5xA5any4LtICIiiCIiAiIgIiICzftkwT0RiUjm+pUATN8HnuyN/uG984WkFENqWWW5koZLNvNCHSwkesXtabx/Bw0t13TyVVmVEBuiqiIiAiIgIiICIiAiIgL1cs4/NlqoZUQHvN0c0khskZ9aN1uXPwIB5LykQayytmKHM9OyeA6HRzD60cg9aNw5EfiCCNCF66yxkXNsuT6jtYxvRvs2aP34wTYg8nC5IPiQdCtN4RikWNQsmp3h8bxdrh+II4gg6EHUEKI7iIiiCIiAiIgIiICIiDMG0nKxyrWvY0fUyXkhP2Ce9H8Wk2+G6eaiq0xtUysc0UThE288R7SLq4gd+O/2m/iG9Fmgi2hFiNCDoQRxBHIqq4REVUREQEREBERAREQEREBTXZpnp+UZtyUudSSH6xg1LHcO2YOvUDiPEBQpEGxaedtS1r2ODmOAc1w4FpFwR5L9Fn/ZLn/0A8UtU79Ge7uPJ0geTrcnhGTx6HXmVoAaqIIiKIIiICIiAiIgKlts+ROyLsQpW9061MYHA/wDUADl7393vFXSvmRglBDgCCCCCLgg6EEHiEGOEU42qZJ/NScPhH6LMSY/4T+Jhv0tq3wBHs3MHWmhERAREQEREBERAREQEREBXBsc2gdhuUFW6zfVp5XE6G+lO4nlyb8A3oqfQi6DZKKsNkm0L0y0UlY8fSWj6p507aMDgT+8AB+I15FWessiIiAiIgIiICIiDy8y4FFmSnkp5wdx9tRo5rwbte09QR8DwOhKzLm7LE+U5zDOLg3McoHclZ7zeh4XbxBPMEE6uXk5oy7BmeB0FS27Tq1w9eN/J7DyP4EEg3BVVkxF7ebssT5TnMM4uDcxygdyVnvN6HhdvEE8wQT4iqiIiAiIgIiICIiAiIgIiIP0gmdTua+Nxa9pDmuabOa4aggjgVozZfntua4uzmNquJo7QaASN4ds0DyuORPQhZvXZw6ukwuWOaB5ZJG4Oa4cj0PUEXBHMEhEbARRjIOcY84U++2zJmWE0V7lruThzLDrY+BHEFSdZQREQEREBERARF42csa/N6iqKj2mMO54yu7sY/vIQfeaMuwZngdBUtuDq1w9eN/J7DyP4EXBuCQs1ZvylU5Sl3Kht2OJ7OZv6uRo6e663Fp1HiLE2fs22quxB7abEnND3WEc4AY1zuG5IBo1xPBwsDe1hpe0sUw2LFo3RVEbZI3cWuFx4EdCOII1HJVWQEVpZ+2SyYUHT4dvSwi5dCe9MwdWWH1jbcj3hb2r6VaDfgqoiIgIiICIiAiIgIiICIiD08uY7NluoZUU5Ae24IPqvYfWjd4G3kQDyWnsqZkhzTTtngPHR7Ce9HJbWN3j48xYjQrJykOSM2TZRqBLGS6N1hNFykjB5X4PFyQfLgSojVCLpYNisWNwxz07t6OQXaeHMggjkQQQRyIK5UR3EREBERAVQflBYxuMpqRvtkzP+63uRi3Qlzj/pq31lvaPjfp/EaiVpuxruyj/lx3bceBdvO+ZWLEaIurO2cbUZMJe2DEJDJTHQSu3nyRG2gJFy9mlrakX6aKsUVVr7C8ThxeMS08rZIzezmm4uOI8D4KJ502ZUmZy6Rn1FQdTKwaPP8SPQP+9o7xVC5czPV5afvUkxYCQXMPeifbk9h0OmlxY9CFdmUtrlJjADKu1LL9t14XeLZbDd+DreBKiKdzVkmsysSaiImLlPHd0RHifYPg63hdR1bFjkbUtu0texw4ghzS0+I0IUCzVslosZDn04+jTHXeZrET9qG9gPubvmmms7opLmHIdfgDj2tM97AbCWIGSMjr3RvN+YBRlrw7gQVVcoiICIiAiIgIiIC+4o3Tua1jS5ziA1rQXOc48GtaNSfAKT5e2eYhjxbuU7ooz+1mBjZbqGkbzvIeavLI2QKbKLd5o7SoIs+dw1+7G3Xs2/DU2FybBREc2a5DrsGgeZa2SmMpa7sIhE/dIBF3mRjhvEW9W3qi5OluFaKICIiiCIiDwM+41+b+H1M4NnhhbH/Nf3I9OfecD5FZVAsrk/KCxr/lqNp6zyD+rIgf8AuHyCptWLBERVRERBJ8m56q8oXbAWuicd50Lxdu9YAua4WLToPDTgrey1tfocUAbU3pZPtneiPwmAAHzBvms9IojX+H4lDiQLqeaOVoNiY3teAeNiWk2K6uLZdpMaH6TTQynXvOY0vF7X3X23mnQag8gsn0lS+ieHwyPjeOD43FjrdN5pBt4Kb4ZtcxOhI33xztFgRJGASBx78e6bnqb/AA43YYn+LbFKKqJNPNNATezbiWMHW2ju9bhpvcB5qL12xCriH1FVDJx0e18WnLhvr38J24U81/pVLJF7pjcJgR43DCD5FWJlzHIsx07KinJ7N+8AHCzgWuLSHC5sbj/wgoN+yPFWkjsYzY8RM2x8Rext8QuP+EuK/uY/95n+VpBE01m//hLiv7mP/eZ/lehh+xavqLdrJBEPvOkcOPstaB09rmtAImmqmwnYfBFrVVckh92NrYm8tCTvk89QRy85vgORsPwBwdT0rBIOEj7ySA66te8kt4kaWUiRRBERAREQEREBEUY2lY16Cw2pkabPc3s4+vaSdwEdSAS75UGfM+4x6dxCqmBJaXljP5cfcbboDul3zFeAgFkWmhERAREQEREBERAVzfk+YxcVVI48CJ2dbGzJBboCIz86ple/kLGPQWIUsxJDQ8Mk/lP7jr9QLh3yhBqpERZZEREBERAREQEREBERAVKflA412klNRtPqgzSD7RuyIf07Q+YV1k2WTs4Yx6framoBJa+Q7n8ptmR/DutBt4lWLHjoiKqIiICIiAiIgIiIC4cN7QrlEGpNnON+n8OppXG8gb2cpNrmVncc42623vmCkqpT8n3GNySppHH1gJ2feFo5PwMf9CrrUQREUQREQEREBER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17B9A4BF-818F-41AE-9B59-6F611388C7A1}"/>
                  </a:ext>
                </a:extLst>
              </p:cNvPr>
              <p:cNvGraphicFramePr>
                <a:graphicFrameLocks noGrp="1"/>
              </p:cNvGraphicFramePr>
              <p:nvPr/>
            </p:nvGraphicFramePr>
            <p:xfrm>
              <a:off x="1143000" y="3251333"/>
              <a:ext cx="6096000" cy="112776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r>
                                  <m:rPr>
                                    <m:sty m:val="p"/>
                                  </m:rPr>
                                  <a:rPr lang="en-US" i="0" smtClean="0">
                                    <a:latin typeface="Cambria Math"/>
                                    <a:ea typeface="Cambria Math"/>
                                  </a:rPr>
                                  <m:t>θ</m:t>
                                </m:r>
                                <m:r>
                                  <a:rPr lang="en-US" b="0" i="0" smtClean="0">
                                    <a:latin typeface="Cambria Math"/>
                                    <a:ea typeface="Cambria Math"/>
                                  </a:rPr>
                                  <m:t>=</m:t>
                                </m:r>
                                <m:sSup>
                                  <m:sSupPr>
                                    <m:ctrlPr>
                                      <a:rPr lang="en-US" b="0" i="1" smtClean="0">
                                        <a:latin typeface="Cambria Math" panose="02040503050406030204" pitchFamily="18" charset="0"/>
                                        <a:ea typeface="Cambria Math"/>
                                      </a:rPr>
                                    </m:ctrlPr>
                                  </m:sSupPr>
                                  <m:e>
                                    <m:r>
                                      <a:rPr lang="en-US" b="0" i="0" smtClean="0">
                                        <a:latin typeface="Cambria Math"/>
                                        <a:ea typeface="Cambria Math"/>
                                      </a:rPr>
                                      <m:t>40</m:t>
                                    </m:r>
                                  </m:e>
                                  <m:sup>
                                    <m:r>
                                      <m:rPr>
                                        <m:sty m:val="p"/>
                                      </m:rPr>
                                      <a:rPr lang="en-US" b="0" i="0" smtClean="0">
                                        <a:latin typeface="Cambria Math"/>
                                        <a:ea typeface="Cambria Math"/>
                                      </a:rPr>
                                      <m:t>o</m:t>
                                    </m:r>
                                  </m:sup>
                                </m:sSup>
                              </m:oMath>
                            </m:oMathPara>
                          </a14:m>
                          <a:endParaRPr lang="en-US" i="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a:rPr>
                                  <m:t>r</m:t>
                                </m:r>
                                <m:r>
                                  <a:rPr lang="en-US" b="0" i="0" smtClean="0">
                                    <a:latin typeface="Cambria Math"/>
                                    <a:ea typeface="Cambria Math"/>
                                  </a:rPr>
                                  <m:t>=6400 </m:t>
                                </m:r>
                                <m:r>
                                  <m:rPr>
                                    <m:sty m:val="p"/>
                                  </m:rPr>
                                  <a:rPr lang="en-US" b="0" i="0" smtClean="0">
                                    <a:latin typeface="Cambria Math"/>
                                    <a:ea typeface="Cambria Math"/>
                                  </a:rPr>
                                  <m:t>ft</m:t>
                                </m:r>
                              </m:oMath>
                            </m:oMathPara>
                          </a14:m>
                          <a:endParaRPr lang="en-US" i="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ea typeface="Cambria Math"/>
                                      </a:rPr>
                                    </m:ctrlPr>
                                  </m:accPr>
                                  <m:e>
                                    <m:r>
                                      <m:rPr>
                                        <m:sty m:val="p"/>
                                      </m:rPr>
                                      <a:rPr lang="en-US" i="0" smtClean="0">
                                        <a:latin typeface="Cambria Math"/>
                                        <a:ea typeface="Cambria Math"/>
                                      </a:rPr>
                                      <m:t>θ</m:t>
                                    </m:r>
                                  </m:e>
                                </m:acc>
                                <m:r>
                                  <a:rPr lang="en-US" b="0" i="0" smtClean="0">
                                    <a:latin typeface="Cambria Math"/>
                                    <a:ea typeface="Cambria Math"/>
                                  </a:rPr>
                                  <m:t>=−.039 </m:t>
                                </m:r>
                                <m:r>
                                  <m:rPr>
                                    <m:sty m:val="p"/>
                                  </m:rPr>
                                  <a:rPr lang="en-US" b="0" i="0" smtClean="0">
                                    <a:latin typeface="Cambria Math"/>
                                    <a:ea typeface="Cambria Math"/>
                                  </a:rPr>
                                  <m:t>rad</m:t>
                                </m:r>
                                <m:r>
                                  <a:rPr lang="en-US" b="0" i="0" smtClean="0">
                                    <a:latin typeface="Cambria Math"/>
                                    <a:ea typeface="Cambria Math"/>
                                  </a:rPr>
                                  <m:t>/</m:t>
                                </m:r>
                                <m:r>
                                  <m:rPr>
                                    <m:sty m:val="p"/>
                                  </m:rPr>
                                  <a:rPr lang="en-US" b="0" i="0" smtClean="0">
                                    <a:latin typeface="Cambria Math"/>
                                    <a:ea typeface="Cambria Math"/>
                                  </a:rPr>
                                  <m:t>s</m:t>
                                </m:r>
                              </m:oMath>
                            </m:oMathPara>
                          </a14:m>
                          <a:endParaRPr lang="en-US" i="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ea typeface="Cambria Math"/>
                                      </a:rPr>
                                    </m:ctrlPr>
                                  </m:accPr>
                                  <m:e>
                                    <m:r>
                                      <m:rPr>
                                        <m:sty m:val="p"/>
                                      </m:rPr>
                                      <a:rPr lang="en-US" b="0" i="0" smtClean="0">
                                        <a:latin typeface="Cambria Math" panose="02040503050406030204" pitchFamily="18" charset="0"/>
                                        <a:ea typeface="Cambria Math"/>
                                      </a:rPr>
                                      <m:t>r</m:t>
                                    </m:r>
                                  </m:e>
                                </m:acc>
                                <m:r>
                                  <a:rPr lang="en-US" b="0" i="0" smtClean="0">
                                    <a:latin typeface="Cambria Math"/>
                                    <a:ea typeface="Cambria Math"/>
                                  </a:rPr>
                                  <m:t>=312 </m:t>
                                </m:r>
                                <m:r>
                                  <m:rPr>
                                    <m:sty m:val="p"/>
                                  </m:rPr>
                                  <a:rPr lang="en-US" b="0" i="0" smtClean="0">
                                    <a:latin typeface="Cambria Math"/>
                                    <a:ea typeface="Cambria Math"/>
                                  </a:rPr>
                                  <m:t>ft</m:t>
                                </m:r>
                                <m:r>
                                  <a:rPr lang="en-US" b="0" i="0" smtClean="0">
                                    <a:latin typeface="Cambria Math"/>
                                    <a:ea typeface="Cambria Math"/>
                                  </a:rPr>
                                  <m:t>/</m:t>
                                </m:r>
                                <m:r>
                                  <m:rPr>
                                    <m:sty m:val="p"/>
                                  </m:rPr>
                                  <a:rPr lang="en-US" b="0" i="0" smtClean="0">
                                    <a:latin typeface="Cambria Math"/>
                                    <a:ea typeface="Cambria Math"/>
                                  </a:rPr>
                                  <m:t>s</m:t>
                                </m:r>
                              </m:oMath>
                            </m:oMathPara>
                          </a14:m>
                          <a:endParaRPr lang="en-US" i="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ea typeface="Cambria Math"/>
                                      </a:rPr>
                                    </m:ctrlPr>
                                  </m:accPr>
                                  <m:e>
                                    <m:r>
                                      <m:rPr>
                                        <m:sty m:val="p"/>
                                      </m:rPr>
                                      <a:rPr lang="en-US" i="0" smtClean="0">
                                        <a:latin typeface="Cambria Math"/>
                                        <a:ea typeface="Cambria Math"/>
                                      </a:rPr>
                                      <m:t>θ</m:t>
                                    </m:r>
                                  </m:e>
                                </m:acc>
                                <m:r>
                                  <a:rPr lang="en-US" b="0" i="0" smtClean="0">
                                    <a:latin typeface="Cambria Math"/>
                                    <a:ea typeface="Cambria Math"/>
                                  </a:rPr>
                                  <m:t>=.003807 </m:t>
                                </m:r>
                                <m:r>
                                  <m:rPr>
                                    <m:sty m:val="p"/>
                                  </m:rPr>
                                  <a:rPr lang="en-US" b="0" i="0" smtClean="0">
                                    <a:latin typeface="Cambria Math"/>
                                    <a:ea typeface="Cambria Math"/>
                                  </a:rPr>
                                  <m:t>rad</m:t>
                                </m:r>
                                <m:r>
                                  <a:rPr lang="en-US" b="0" i="0" smtClean="0">
                                    <a:latin typeface="Cambria Math"/>
                                    <a:ea typeface="Cambria Math"/>
                                  </a:rPr>
                                  <m:t>/</m:t>
                                </m:r>
                                <m:sSup>
                                  <m:sSupPr>
                                    <m:ctrlPr>
                                      <a:rPr lang="en-US" b="0" i="1" smtClean="0">
                                        <a:latin typeface="Cambria Math" panose="02040503050406030204" pitchFamily="18" charset="0"/>
                                        <a:ea typeface="Cambria Math"/>
                                      </a:rPr>
                                    </m:ctrlPr>
                                  </m:sSupPr>
                                  <m:e>
                                    <m:r>
                                      <m:rPr>
                                        <m:sty m:val="p"/>
                                      </m:rPr>
                                      <a:rPr lang="en-US" b="0" i="0" smtClean="0">
                                        <a:latin typeface="Cambria Math"/>
                                        <a:ea typeface="Cambria Math"/>
                                      </a:rPr>
                                      <m:t>s</m:t>
                                    </m:r>
                                  </m:e>
                                  <m:sup>
                                    <m:r>
                                      <a:rPr lang="en-US" b="0" i="0" smtClean="0">
                                        <a:latin typeface="Cambria Math"/>
                                        <a:ea typeface="Cambria Math"/>
                                      </a:rPr>
                                      <m:t>2</m:t>
                                    </m:r>
                                  </m:sup>
                                </m:sSup>
                              </m:oMath>
                            </m:oMathPara>
                          </a14:m>
                          <a:endParaRPr lang="en-US" i="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ea typeface="Cambria Math"/>
                                      </a:rPr>
                                    </m:ctrlPr>
                                  </m:accPr>
                                  <m:e>
                                    <m:r>
                                      <m:rPr>
                                        <m:sty m:val="p"/>
                                      </m:rPr>
                                      <a:rPr lang="en-US" b="0" i="0" smtClean="0">
                                        <a:latin typeface="Cambria Math" panose="02040503050406030204" pitchFamily="18" charset="0"/>
                                        <a:ea typeface="Cambria Math"/>
                                      </a:rPr>
                                      <m:t>r</m:t>
                                    </m:r>
                                  </m:e>
                                </m:acc>
                                <m:r>
                                  <a:rPr lang="en-US" b="0" i="0" smtClean="0">
                                    <a:latin typeface="Cambria Math"/>
                                    <a:ea typeface="Cambria Math"/>
                                  </a:rPr>
                                  <m:t>=9.751 </m:t>
                                </m:r>
                                <m:r>
                                  <m:rPr>
                                    <m:sty m:val="p"/>
                                  </m:rPr>
                                  <a:rPr lang="en-US" b="0" i="0" smtClean="0">
                                    <a:latin typeface="Cambria Math"/>
                                    <a:ea typeface="Cambria Math"/>
                                  </a:rPr>
                                  <m:t>ft</m:t>
                                </m:r>
                                <m:r>
                                  <a:rPr lang="en-US" b="0" i="0" smtClean="0">
                                    <a:latin typeface="Cambria Math"/>
                                    <a:ea typeface="Cambria Math"/>
                                  </a:rPr>
                                  <m:t>/</m:t>
                                </m:r>
                                <m:sSup>
                                  <m:sSupPr>
                                    <m:ctrlPr>
                                      <a:rPr lang="en-US" b="0" i="1" smtClean="0">
                                        <a:latin typeface="Cambria Math" panose="02040503050406030204" pitchFamily="18" charset="0"/>
                                        <a:ea typeface="Cambria Math"/>
                                      </a:rPr>
                                    </m:ctrlPr>
                                  </m:sSupPr>
                                  <m:e>
                                    <m:r>
                                      <m:rPr>
                                        <m:sty m:val="p"/>
                                      </m:rPr>
                                      <a:rPr lang="en-US" b="0" i="0" smtClean="0">
                                        <a:latin typeface="Cambria Math"/>
                                        <a:ea typeface="Cambria Math"/>
                                      </a:rPr>
                                      <m:t>s</m:t>
                                    </m:r>
                                  </m:e>
                                  <m:sup>
                                    <m:r>
                                      <a:rPr lang="en-US" b="0" i="0" smtClean="0">
                                        <a:latin typeface="Cambria Math"/>
                                        <a:ea typeface="Cambria Math"/>
                                      </a:rPr>
                                      <m:t>2</m:t>
                                    </m:r>
                                  </m:sup>
                                </m:sSup>
                              </m:oMath>
                            </m:oMathPara>
                          </a14:m>
                          <a:endParaRPr lang="en-US" i="0" dirty="0"/>
                        </a:p>
                      </a:txBody>
                      <a:tcPr/>
                    </a:tc>
                    <a:extLst>
                      <a:ext uri="{0D108BD9-81ED-4DB2-BD59-A6C34878D82A}">
                        <a16:rowId xmlns:a16="http://schemas.microsoft.com/office/drawing/2014/main" val="10002"/>
                      </a:ext>
                    </a:extLst>
                  </a:tr>
                </a:tbl>
              </a:graphicData>
            </a:graphic>
          </p:graphicFrame>
        </mc:Choice>
        <mc:Fallback xmlns="">
          <p:graphicFrame>
            <p:nvGraphicFramePr>
              <p:cNvPr id="19" name="Table 18">
                <a:extLst>
                  <a:ext uri="{FF2B5EF4-FFF2-40B4-BE49-F238E27FC236}">
                    <a16:creationId xmlns:a16="http://schemas.microsoft.com/office/drawing/2014/main" id="{17B9A4BF-818F-41AE-9B59-6F611388C7A1}"/>
                  </a:ext>
                </a:extLst>
              </p:cNvPr>
              <p:cNvGraphicFramePr>
                <a:graphicFrameLocks noGrp="1"/>
              </p:cNvGraphicFramePr>
              <p:nvPr>
                <p:extLst>
                  <p:ext uri="{D42A27DB-BD31-4B8C-83A1-F6EECF244321}">
                    <p14:modId xmlns:p14="http://schemas.microsoft.com/office/powerpoint/2010/main" val="2409114875"/>
                  </p:ext>
                </p:extLst>
              </p:nvPr>
            </p:nvGraphicFramePr>
            <p:xfrm>
              <a:off x="1143000" y="3251333"/>
              <a:ext cx="6096000" cy="112776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endParaRPr lang="en-US"/>
                        </a:p>
                      </a:txBody>
                      <a:tcPr>
                        <a:blipFill>
                          <a:blip r:embed="rId4"/>
                          <a:stretch>
                            <a:fillRect r="-99800" b="-219672"/>
                          </a:stretch>
                        </a:blipFill>
                      </a:tcPr>
                    </a:tc>
                    <a:tc>
                      <a:txBody>
                        <a:bodyPr/>
                        <a:lstStyle/>
                        <a:p>
                          <a:endParaRPr lang="en-US"/>
                        </a:p>
                      </a:txBody>
                      <a:tcPr>
                        <a:blipFill>
                          <a:blip r:embed="rId4"/>
                          <a:stretch>
                            <a:fillRect l="-100200" b="-219672"/>
                          </a:stretch>
                        </a:blipFill>
                      </a:tcPr>
                    </a:tc>
                    <a:extLst>
                      <a:ext uri="{0D108BD9-81ED-4DB2-BD59-A6C34878D82A}">
                        <a16:rowId xmlns:a16="http://schemas.microsoft.com/office/drawing/2014/main" val="10000"/>
                      </a:ext>
                    </a:extLst>
                  </a:tr>
                  <a:tr h="378460">
                    <a:tc>
                      <a:txBody>
                        <a:bodyPr/>
                        <a:lstStyle/>
                        <a:p>
                          <a:endParaRPr lang="en-US"/>
                        </a:p>
                      </a:txBody>
                      <a:tcPr>
                        <a:blipFill>
                          <a:blip r:embed="rId4"/>
                          <a:stretch>
                            <a:fillRect t="-96825" r="-99800" b="-112698"/>
                          </a:stretch>
                        </a:blipFill>
                      </a:tcPr>
                    </a:tc>
                    <a:tc>
                      <a:txBody>
                        <a:bodyPr/>
                        <a:lstStyle/>
                        <a:p>
                          <a:endParaRPr lang="en-US"/>
                        </a:p>
                      </a:txBody>
                      <a:tcPr>
                        <a:blipFill>
                          <a:blip r:embed="rId4"/>
                          <a:stretch>
                            <a:fillRect l="-100200" t="-96825" b="-112698"/>
                          </a:stretch>
                        </a:blipFill>
                      </a:tcPr>
                    </a:tc>
                    <a:extLst>
                      <a:ext uri="{0D108BD9-81ED-4DB2-BD59-A6C34878D82A}">
                        <a16:rowId xmlns:a16="http://schemas.microsoft.com/office/drawing/2014/main" val="10001"/>
                      </a:ext>
                    </a:extLst>
                  </a:tr>
                  <a:tr h="378460">
                    <a:tc>
                      <a:txBody>
                        <a:bodyPr/>
                        <a:lstStyle/>
                        <a:p>
                          <a:endParaRPr lang="en-US"/>
                        </a:p>
                      </a:txBody>
                      <a:tcPr>
                        <a:blipFill>
                          <a:blip r:embed="rId4"/>
                          <a:stretch>
                            <a:fillRect t="-200000" r="-99800" b="-14516"/>
                          </a:stretch>
                        </a:blipFill>
                      </a:tcPr>
                    </a:tc>
                    <a:tc>
                      <a:txBody>
                        <a:bodyPr/>
                        <a:lstStyle/>
                        <a:p>
                          <a:endParaRPr lang="en-US"/>
                        </a:p>
                      </a:txBody>
                      <a:tcPr>
                        <a:blipFill>
                          <a:blip r:embed="rId4"/>
                          <a:stretch>
                            <a:fillRect l="-100200" t="-200000" b="-14516"/>
                          </a:stretch>
                        </a:blipFill>
                      </a:tcPr>
                    </a:tc>
                    <a:extLst>
                      <a:ext uri="{0D108BD9-81ED-4DB2-BD59-A6C34878D82A}">
                        <a16:rowId xmlns:a16="http://schemas.microsoft.com/office/drawing/2014/main" val="10002"/>
                      </a:ext>
                    </a:extLst>
                  </a:tr>
                </a:tbl>
              </a:graphicData>
            </a:graphic>
          </p:graphicFrame>
        </mc:Fallback>
      </mc:AlternateContent>
      <p:cxnSp>
        <p:nvCxnSpPr>
          <p:cNvPr id="20" name="Straight Arrow Connector 19">
            <a:extLst>
              <a:ext uri="{FF2B5EF4-FFF2-40B4-BE49-F238E27FC236}">
                <a16:creationId xmlns:a16="http://schemas.microsoft.com/office/drawing/2014/main" id="{A15A6AC5-FF9E-4678-B600-0226F0C9D97E}"/>
              </a:ext>
            </a:extLst>
          </p:cNvPr>
          <p:cNvCxnSpPr/>
          <p:nvPr/>
        </p:nvCxnSpPr>
        <p:spPr>
          <a:xfrm flipV="1">
            <a:off x="3472544" y="4775333"/>
            <a:ext cx="1949513" cy="1600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585FBC3-A49A-455F-A061-AD72F8BAE91D}"/>
                  </a:ext>
                </a:extLst>
              </p:cNvPr>
              <p:cNvSpPr txBox="1"/>
              <p:nvPr/>
            </p:nvSpPr>
            <p:spPr>
              <a:xfrm>
                <a:off x="4419600" y="4990723"/>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21" name="TextBox 20">
                <a:extLst>
                  <a:ext uri="{FF2B5EF4-FFF2-40B4-BE49-F238E27FC236}">
                    <a16:creationId xmlns:a16="http://schemas.microsoft.com/office/drawing/2014/main" id="{C585FBC3-A49A-455F-A061-AD72F8BAE91D}"/>
                  </a:ext>
                </a:extLst>
              </p:cNvPr>
              <p:cNvSpPr txBox="1">
                <a:spLocks noRot="1" noChangeAspect="1" noMove="1" noResize="1" noEditPoints="1" noAdjustHandles="1" noChangeArrowheads="1" noChangeShapeType="1" noTextEdit="1"/>
              </p:cNvSpPr>
              <p:nvPr/>
            </p:nvSpPr>
            <p:spPr>
              <a:xfrm>
                <a:off x="4419600" y="4990723"/>
                <a:ext cx="4572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122044-4305-4BF8-BE44-A5953E4CFEB8}"/>
                  </a:ext>
                </a:extLst>
              </p:cNvPr>
              <p:cNvSpPr txBox="1"/>
              <p:nvPr/>
            </p:nvSpPr>
            <p:spPr>
              <a:xfrm>
                <a:off x="4038600" y="585380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oMath>
                  </m:oMathPara>
                </a14:m>
                <a:endParaRPr lang="en-US" dirty="0"/>
              </a:p>
            </p:txBody>
          </p:sp>
        </mc:Choice>
        <mc:Fallback xmlns="">
          <p:sp>
            <p:nvSpPr>
              <p:cNvPr id="22" name="TextBox 21">
                <a:extLst>
                  <a:ext uri="{FF2B5EF4-FFF2-40B4-BE49-F238E27FC236}">
                    <a16:creationId xmlns:a16="http://schemas.microsoft.com/office/drawing/2014/main" id="{AA122044-4305-4BF8-BE44-A5953E4CFEB8}"/>
                  </a:ext>
                </a:extLst>
              </p:cNvPr>
              <p:cNvSpPr txBox="1">
                <a:spLocks noRot="1" noChangeAspect="1" noMove="1" noResize="1" noEditPoints="1" noAdjustHandles="1" noChangeArrowheads="1" noChangeShapeType="1" noTextEdit="1"/>
              </p:cNvSpPr>
              <p:nvPr/>
            </p:nvSpPr>
            <p:spPr>
              <a:xfrm>
                <a:off x="4038600" y="5853801"/>
                <a:ext cx="457200" cy="369332"/>
              </a:xfrm>
              <a:prstGeom prst="rect">
                <a:avLst/>
              </a:prstGeom>
              <a:blipFill>
                <a:blip r:embed="rId6"/>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FADFC10C-2295-4FF4-915C-74FA1DA3D435}"/>
              </a:ext>
            </a:extLst>
          </p:cNvPr>
          <p:cNvCxnSpPr/>
          <p:nvPr/>
        </p:nvCxnSpPr>
        <p:spPr>
          <a:xfrm flipV="1">
            <a:off x="3486695" y="6364647"/>
            <a:ext cx="283464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168CF11-0E0B-4E2F-8D9E-56E7078001C8}"/>
              </a:ext>
            </a:extLst>
          </p:cNvPr>
          <p:cNvCxnSpPr/>
          <p:nvPr/>
        </p:nvCxnSpPr>
        <p:spPr>
          <a:xfrm flipV="1">
            <a:off x="3472544" y="4612047"/>
            <a:ext cx="0" cy="17603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4DA9EFA-C4B3-4798-959D-6140C048E8FC}"/>
              </a:ext>
            </a:extLst>
          </p:cNvPr>
          <p:cNvSpPr txBox="1"/>
          <p:nvPr/>
        </p:nvSpPr>
        <p:spPr>
          <a:xfrm>
            <a:off x="3063938" y="4406001"/>
            <a:ext cx="288862" cy="369332"/>
          </a:xfrm>
          <a:prstGeom prst="rect">
            <a:avLst/>
          </a:prstGeom>
          <a:noFill/>
        </p:spPr>
        <p:txBody>
          <a:bodyPr wrap="none" rtlCol="0">
            <a:spAutoFit/>
          </a:bodyPr>
          <a:lstStyle/>
          <a:p>
            <a:r>
              <a:rPr lang="en-US" dirty="0"/>
              <a:t>y</a:t>
            </a:r>
          </a:p>
        </p:txBody>
      </p:sp>
      <p:sp>
        <p:nvSpPr>
          <p:cNvPr id="26" name="TextBox 25">
            <a:extLst>
              <a:ext uri="{FF2B5EF4-FFF2-40B4-BE49-F238E27FC236}">
                <a16:creationId xmlns:a16="http://schemas.microsoft.com/office/drawing/2014/main" id="{1D80206B-2473-4A33-8BE4-F15F2C08566F}"/>
              </a:ext>
            </a:extLst>
          </p:cNvPr>
          <p:cNvSpPr txBox="1"/>
          <p:nvPr/>
        </p:nvSpPr>
        <p:spPr>
          <a:xfrm>
            <a:off x="6386649" y="6158601"/>
            <a:ext cx="284052" cy="369332"/>
          </a:xfrm>
          <a:prstGeom prst="rect">
            <a:avLst/>
          </a:prstGeom>
          <a:noFill/>
        </p:spPr>
        <p:txBody>
          <a:bodyPr wrap="none" rtlCol="0">
            <a:spAutoFit/>
          </a:bodyPr>
          <a:lstStyle/>
          <a:p>
            <a:r>
              <a:rPr lang="en-US" dirty="0"/>
              <a:t>x</a:t>
            </a:r>
          </a:p>
        </p:txBody>
      </p:sp>
      <p:pic>
        <p:nvPicPr>
          <p:cNvPr id="17" name="Picture 2" descr="Jet Fighter Silhouette by GDJ">
            <a:extLst>
              <a:ext uri="{FF2B5EF4-FFF2-40B4-BE49-F238E27FC236}">
                <a16:creationId xmlns:a16="http://schemas.microsoft.com/office/drawing/2014/main" id="{3FD8B9F7-293C-49FF-A40D-C6D8DC92FE5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1138820" flipH="1">
            <a:off x="5120366" y="4631086"/>
            <a:ext cx="617531" cy="19566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Radar icons">
            <a:extLst>
              <a:ext uri="{FF2B5EF4-FFF2-40B4-BE49-F238E27FC236}">
                <a16:creationId xmlns:a16="http://schemas.microsoft.com/office/drawing/2014/main" id="{217FB242-9ADC-46D7-9A85-630D4E3B4AE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361674">
            <a:off x="3137088" y="6031881"/>
            <a:ext cx="724853" cy="724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52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1546AF5-8588-425E-A1FE-E74165F5BAF6}"/>
              </a:ext>
            </a:extLst>
          </p:cNvPr>
          <p:cNvGrpSpPr/>
          <p:nvPr/>
        </p:nvGrpSpPr>
        <p:grpSpPr>
          <a:xfrm>
            <a:off x="5486400" y="1219200"/>
            <a:ext cx="3391757" cy="5212908"/>
            <a:chOff x="2094643" y="-31308"/>
            <a:chExt cx="5083082" cy="7363888"/>
          </a:xfrm>
        </p:grpSpPr>
        <p:grpSp>
          <p:nvGrpSpPr>
            <p:cNvPr id="8" name="Group 7"/>
            <p:cNvGrpSpPr/>
            <p:nvPr/>
          </p:nvGrpSpPr>
          <p:grpSpPr>
            <a:xfrm rot="19279938">
              <a:off x="3685668" y="-31308"/>
              <a:ext cx="609600" cy="6889489"/>
              <a:chOff x="4397827" y="-76200"/>
              <a:chExt cx="609600" cy="5770985"/>
            </a:xfrm>
          </p:grpSpPr>
          <p:sp>
            <p:nvSpPr>
              <p:cNvPr id="7" name="Rectangle 6"/>
              <p:cNvSpPr/>
              <p:nvPr/>
            </p:nvSpPr>
            <p:spPr>
              <a:xfrm>
                <a:off x="4397827" y="-76200"/>
                <a:ext cx="609600" cy="5181600"/>
              </a:xfrm>
              <a:prstGeom prst="rect">
                <a:avLst/>
              </a:prstGeom>
              <a:gradFill>
                <a:gsLst>
                  <a:gs pos="0">
                    <a:schemeClr val="accent1">
                      <a:lumMod val="5000"/>
                      <a:lumOff val="95000"/>
                      <a:alpha val="0"/>
                    </a:schemeClr>
                  </a:gs>
                  <a:gs pos="75000">
                    <a:srgbClr val="FFFF00"/>
                  </a:gs>
                  <a:gs pos="27000">
                    <a:srgbClr val="FFFF00"/>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4452256" y="5105400"/>
                <a:ext cx="500744" cy="589385"/>
                <a:chOff x="4452256" y="5105400"/>
                <a:chExt cx="500744" cy="589385"/>
              </a:xfrm>
            </p:grpSpPr>
            <p:sp>
              <p:nvSpPr>
                <p:cNvPr id="4" name="Rectangle 3"/>
                <p:cNvSpPr/>
                <p:nvPr/>
              </p:nvSpPr>
              <p:spPr>
                <a:xfrm>
                  <a:off x="4562668" y="5389985"/>
                  <a:ext cx="279918"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rapezoid 4"/>
                <p:cNvSpPr/>
                <p:nvPr/>
              </p:nvSpPr>
              <p:spPr>
                <a:xfrm rot="10800000">
                  <a:off x="4452256" y="5105400"/>
                  <a:ext cx="500744" cy="284584"/>
                </a:xfrm>
                <a:prstGeom prst="trapezoi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pic>
          <p:nvPicPr>
            <p:cNvPr id="2050" name="Picture 2" descr="File:Walking person top view.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746804" y="1825196"/>
              <a:ext cx="641350" cy="648556"/>
            </a:xfrm>
            <a:prstGeom prst="rect">
              <a:avLst/>
            </a:prstGeom>
            <a:noFill/>
            <a:extLst>
              <a:ext uri="{909E8E84-426E-40DD-AFC4-6F175D3DCCD1}">
                <a14:hiddenFill xmlns:a14="http://schemas.microsoft.com/office/drawing/2010/main">
                  <a:solidFill>
                    <a:srgbClr val="FFFFFF"/>
                  </a:solidFill>
                </a14:hiddenFill>
              </a:ext>
            </a:extLst>
          </p:spPr>
        </p:pic>
        <p:sp>
          <p:nvSpPr>
            <p:cNvPr id="10" name="Arc 9"/>
            <p:cNvSpPr/>
            <p:nvPr/>
          </p:nvSpPr>
          <p:spPr>
            <a:xfrm>
              <a:off x="4434525" y="4589380"/>
              <a:ext cx="2743200" cy="2743200"/>
            </a:xfrm>
            <a:prstGeom prst="arc">
              <a:avLst>
                <a:gd name="adj1" fmla="val 12052852"/>
                <a:gd name="adj2" fmla="val 16329535"/>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3689426" y="4488409"/>
                  <a:ext cx="575799" cy="2898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i="1" smtClean="0">
                                <a:solidFill>
                                  <a:schemeClr val="accent1"/>
                                </a:solidFill>
                                <a:latin typeface="Cambria Math" panose="02040503050406030204" pitchFamily="18" charset="0"/>
                                <a:ea typeface="Cambria Math" panose="02040503050406030204" pitchFamily="18" charset="0"/>
                              </a:rPr>
                              <m:t>𝜃</m:t>
                            </m:r>
                          </m:e>
                        </m:acc>
                        <m:r>
                          <a:rPr lang="en-US" b="0" i="1" smtClean="0">
                            <a:solidFill>
                              <a:schemeClr val="accent1"/>
                            </a:solidFill>
                            <a:latin typeface="Cambria Math" panose="02040503050406030204" pitchFamily="18" charset="0"/>
                          </a:rPr>
                          <m:t>= ?</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689426" y="4488409"/>
                  <a:ext cx="575799" cy="289823"/>
                </a:xfrm>
                <a:prstGeom prst="rect">
                  <a:avLst/>
                </a:prstGeom>
                <a:blipFill>
                  <a:blip r:embed="rId3"/>
                  <a:stretch>
                    <a:fillRect l="-22222" t="-17647" r="-5555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25806" y="5051643"/>
                  <a:ext cx="575799" cy="2898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i="1">
                                <a:solidFill>
                                  <a:schemeClr val="accent1"/>
                                </a:solidFill>
                                <a:latin typeface="Cambria Math" panose="02040503050406030204" pitchFamily="18" charset="0"/>
                                <a:ea typeface="Cambria Math" panose="02040503050406030204" pitchFamily="18" charset="0"/>
                              </a:rPr>
                              <m:t>𝜃</m:t>
                            </m:r>
                          </m:e>
                        </m:acc>
                        <m:r>
                          <a:rPr lang="en-US" b="0" i="1" smtClean="0">
                            <a:solidFill>
                              <a:schemeClr val="accent1"/>
                            </a:solidFill>
                            <a:latin typeface="Cambria Math" panose="02040503050406030204" pitchFamily="18" charset="0"/>
                          </a:rPr>
                          <m:t>= ?</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725806" y="5051643"/>
                  <a:ext cx="575799" cy="289823"/>
                </a:xfrm>
                <a:prstGeom prst="rect">
                  <a:avLst/>
                </a:prstGeom>
                <a:blipFill>
                  <a:blip r:embed="rId4"/>
                  <a:stretch>
                    <a:fillRect l="-22222" t="-14706" r="-55556" b="-52941"/>
                  </a:stretch>
                </a:blipFill>
              </p:spPr>
              <p:txBody>
                <a:bodyPr/>
                <a:lstStyle/>
                <a:p>
                  <a:r>
                    <a:rPr lang="en-US">
                      <a:noFill/>
                    </a:rPr>
                    <a:t> </a:t>
                  </a:r>
                </a:p>
              </p:txBody>
            </p:sp>
          </mc:Fallback>
        </mc:AlternateContent>
        <p:cxnSp>
          <p:nvCxnSpPr>
            <p:cNvPr id="13" name="Straight Arrow Connector 12"/>
            <p:cNvCxnSpPr/>
            <p:nvPr/>
          </p:nvCxnSpPr>
          <p:spPr>
            <a:xfrm>
              <a:off x="3505200" y="2209800"/>
              <a:ext cx="723043"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p:cNvCxnSpPr>
              <a:cxnSpLocks/>
              <a:stCxn id="7" idx="2"/>
            </p:cNvCxnSpPr>
            <p:nvPr/>
          </p:nvCxnSpPr>
          <p:spPr>
            <a:xfrm flipH="1" flipV="1">
              <a:off x="2894027" y="2209800"/>
              <a:ext cx="2913411" cy="3343862"/>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4554891" y="3414986"/>
                  <a:ext cx="9740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ea typeface="Cambria Math" panose="02040503050406030204" pitchFamily="18" charset="0"/>
                          </a:rPr>
                          <m:t>𝑟</m:t>
                        </m:r>
                        <m:r>
                          <a:rPr lang="en-US" b="0" i="1" smtClean="0">
                            <a:solidFill>
                              <a:schemeClr val="accent1"/>
                            </a:solidFill>
                            <a:latin typeface="Cambria Math" panose="02040503050406030204" pitchFamily="18" charset="0"/>
                          </a:rPr>
                          <m:t>=20 </m:t>
                        </m:r>
                        <m:r>
                          <a:rPr lang="en-US" b="0" i="1" smtClean="0">
                            <a:solidFill>
                              <a:schemeClr val="accent1"/>
                            </a:solidFill>
                            <a:latin typeface="Cambria Math" panose="02040503050406030204" pitchFamily="18" charset="0"/>
                          </a:rPr>
                          <m:t>𝑚</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554891" y="3414986"/>
                  <a:ext cx="974048" cy="276999"/>
                </a:xfrm>
                <a:prstGeom prst="rect">
                  <a:avLst/>
                </a:prstGeom>
                <a:blipFill>
                  <a:blip r:embed="rId5"/>
                  <a:stretch>
                    <a:fillRect l="-9346" r="-48598" b="-53125"/>
                  </a:stretch>
                </a:blipFill>
              </p:spPr>
              <p:txBody>
                <a:bodyPr/>
                <a:lstStyle/>
                <a:p>
                  <a:r>
                    <a:rPr lang="en-US">
                      <a:noFill/>
                    </a:rPr>
                    <a:t> </a:t>
                  </a:r>
                </a:p>
              </p:txBody>
            </p:sp>
          </mc:Fallback>
        </mc:AlternateContent>
        <p:sp>
          <p:nvSpPr>
            <p:cNvPr id="20" name="TextBox 19"/>
            <p:cNvSpPr txBox="1"/>
            <p:nvPr/>
          </p:nvSpPr>
          <p:spPr>
            <a:xfrm>
              <a:off x="3939056" y="2479170"/>
              <a:ext cx="500458" cy="369332"/>
            </a:xfrm>
            <a:prstGeom prst="rect">
              <a:avLst/>
            </a:prstGeom>
            <a:noFill/>
          </p:spPr>
          <p:txBody>
            <a:bodyPr wrap="none" rtlCol="0">
              <a:spAutoFit/>
            </a:bodyPr>
            <a:lstStyle/>
            <a:p>
              <a:r>
                <a:rPr lang="en-US" dirty="0">
                  <a:solidFill>
                    <a:schemeClr val="accent1"/>
                  </a:solidFill>
                </a:rPr>
                <a:t>55</a:t>
              </a:r>
              <a:r>
                <a:rPr lang="en-US" baseline="30000" dirty="0">
                  <a:solidFill>
                    <a:schemeClr val="accent1"/>
                  </a:solidFill>
                </a:rPr>
                <a:t>o</a:t>
              </a:r>
            </a:p>
          </p:txBody>
        </p:sp>
        <p:sp>
          <p:nvSpPr>
            <p:cNvPr id="21" name="Arc 20"/>
            <p:cNvSpPr/>
            <p:nvPr/>
          </p:nvSpPr>
          <p:spPr>
            <a:xfrm>
              <a:off x="2094643" y="1289071"/>
              <a:ext cx="1828800" cy="1828800"/>
            </a:xfrm>
            <a:prstGeom prst="arc">
              <a:avLst>
                <a:gd name="adj1" fmla="val 21594668"/>
                <a:gd name="adj2" fmla="val 30490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p:cNvSpPr txBox="1"/>
                <p:nvPr/>
              </p:nvSpPr>
              <p:spPr>
                <a:xfrm>
                  <a:off x="4202443" y="1826507"/>
                  <a:ext cx="12657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𝑣</m:t>
                        </m:r>
                        <m:r>
                          <a:rPr lang="en-US" b="0" i="1" smtClean="0">
                            <a:solidFill>
                              <a:schemeClr val="accent1"/>
                            </a:solidFill>
                            <a:latin typeface="Cambria Math" panose="02040503050406030204" pitchFamily="18" charset="0"/>
                          </a:rPr>
                          <m:t>=.75 </m:t>
                        </m:r>
                        <m:r>
                          <a:rPr lang="en-US" b="0" i="1" smtClean="0">
                            <a:solidFill>
                              <a:schemeClr val="accent1"/>
                            </a:solidFill>
                            <a:latin typeface="Cambria Math" panose="02040503050406030204" pitchFamily="18" charset="0"/>
                          </a:rPr>
                          <m:t>𝑚</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𝑠</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4202443" y="1826507"/>
                  <a:ext cx="1265796" cy="276999"/>
                </a:xfrm>
                <a:prstGeom prst="rect">
                  <a:avLst/>
                </a:prstGeom>
                <a:blipFill>
                  <a:blip r:embed="rId6"/>
                  <a:stretch>
                    <a:fillRect l="-7246" t="-6250" r="-50000" b="-90625"/>
                  </a:stretch>
                </a:blipFill>
              </p:spPr>
              <p:txBody>
                <a:bodyPr/>
                <a:lstStyle/>
                <a:p>
                  <a:r>
                    <a:rPr lang="en-US">
                      <a:noFill/>
                    </a:rPr>
                    <a:t> </a:t>
                  </a:r>
                </a:p>
              </p:txBody>
            </p:sp>
          </mc:Fallback>
        </mc:AlternateContent>
      </p:grpSp>
      <p:sp>
        <p:nvSpPr>
          <p:cNvPr id="23" name="Title 1">
            <a:extLst>
              <a:ext uri="{FF2B5EF4-FFF2-40B4-BE49-F238E27FC236}">
                <a16:creationId xmlns:a16="http://schemas.microsoft.com/office/drawing/2014/main" id="{C85D4C2F-5A0F-4984-86FA-E3AA6B6A9B01}"/>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24" name="Content Placeholder 2">
            <a:extLst>
              <a:ext uri="{FF2B5EF4-FFF2-40B4-BE49-F238E27FC236}">
                <a16:creationId xmlns:a16="http://schemas.microsoft.com/office/drawing/2014/main" id="{2C11DFC1-12AB-4DB2-83C9-78C197A9F650}"/>
              </a:ext>
            </a:extLst>
          </p:cNvPr>
          <p:cNvSpPr>
            <a:spLocks noGrp="1"/>
          </p:cNvSpPr>
          <p:nvPr>
            <p:ph idx="1"/>
          </p:nvPr>
        </p:nvSpPr>
        <p:spPr>
          <a:xfrm>
            <a:off x="457200" y="1600201"/>
            <a:ext cx="4408430" cy="4419599"/>
          </a:xfrm>
        </p:spPr>
        <p:txBody>
          <a:bodyPr>
            <a:normAutofit fontScale="85000" lnSpcReduction="20000"/>
          </a:bodyPr>
          <a:lstStyle/>
          <a:p>
            <a:r>
              <a:rPr lang="en-US" dirty="0"/>
              <a:t>A spotlight is tracking an actor as he moves across the stage. If the actor is moving with a constant velocity as shown below, what values do we need for the spotlight angular velocity (theta dot) and spotlight angular acceleration (theta double dot) so that the spotlight remains fixed on the actor?</a:t>
            </a:r>
          </a:p>
        </p:txBody>
      </p:sp>
    </p:spTree>
    <p:extLst>
      <p:ext uri="{BB962C8B-B14F-4D97-AF65-F5344CB8AC3E}">
        <p14:creationId xmlns:p14="http://schemas.microsoft.com/office/powerpoint/2010/main" val="285603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Curvilinear Motion</a:t>
            </a:r>
          </a:p>
        </p:txBody>
      </p:sp>
      <p:sp>
        <p:nvSpPr>
          <p:cNvPr id="3" name="Content Placeholder 2"/>
          <p:cNvSpPr>
            <a:spLocks noGrp="1"/>
          </p:cNvSpPr>
          <p:nvPr>
            <p:ph idx="1"/>
          </p:nvPr>
        </p:nvSpPr>
        <p:spPr/>
        <p:txBody>
          <a:bodyPr>
            <a:normAutofit fontScale="77500" lnSpcReduction="20000"/>
          </a:bodyPr>
          <a:lstStyle/>
          <a:p>
            <a:r>
              <a:rPr lang="en-US" dirty="0"/>
              <a:t>Curvilinear motion is motion that follows a curved path.</a:t>
            </a:r>
          </a:p>
          <a:p>
            <a:pPr lvl="1"/>
            <a:r>
              <a:rPr lang="en-US" dirty="0"/>
              <a:t>Planar motion (2-D Motion) is curvilinear motion that follows a curve in a single plane</a:t>
            </a:r>
          </a:p>
          <a:p>
            <a:r>
              <a:rPr lang="en-US" dirty="0"/>
              <a:t>So far, we have dealt with only a single dimension, but to describe curvilinear motion we will need at least 2 dimensions.</a:t>
            </a:r>
          </a:p>
          <a:p>
            <a:r>
              <a:rPr lang="en-US" dirty="0"/>
              <a:t>Options for these two dimensions include:</a:t>
            </a:r>
          </a:p>
          <a:p>
            <a:pPr lvl="1"/>
            <a:r>
              <a:rPr lang="en-US" dirty="0"/>
              <a:t>Rectangular (horizontal position and vertical position from a stationary origin)</a:t>
            </a:r>
          </a:p>
          <a:p>
            <a:pPr lvl="1"/>
            <a:r>
              <a:rPr lang="en-US" dirty="0"/>
              <a:t>Normal and Tangential Coordinates (rectangular coordinates that are attached to the object in motion)</a:t>
            </a:r>
          </a:p>
          <a:p>
            <a:pPr lvl="1"/>
            <a:r>
              <a:rPr lang="en-US" dirty="0"/>
              <a:t>Polar Coordinates (angle and magnitude of vector from a stationary origin)</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04728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with Polar Coordinates</a:t>
            </a:r>
            <a:br>
              <a:rPr lang="en-US" dirty="0"/>
            </a:br>
            <a:r>
              <a:rPr lang="en-US" dirty="0"/>
              <a:t>(Position)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828801"/>
                <a:ext cx="8229600" cy="838199"/>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0" smtClean="0">
                          <a:latin typeface="Cambria Math"/>
                        </a:rPr>
                        <m:t>=  </m:t>
                      </m:r>
                      <m:r>
                        <a:rPr lang="en-US" b="0" i="1" smtClean="0">
                          <a:latin typeface="Cambria Math" panose="02040503050406030204" pitchFamily="18" charset="0"/>
                        </a:rPr>
                        <m:t>𝑟</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𝑟</m:t>
                              </m:r>
                            </m:sub>
                          </m:sSub>
                        </m:e>
                      </m:acc>
                    </m:oMath>
                  </m:oMathPara>
                </a14:m>
                <a:endParaRPr lang="en-US" b="1" dirty="0"/>
              </a:p>
              <a:p>
                <a:pPr marL="0" indent="0" algn="ctr">
                  <a:buNone/>
                </a:pPr>
                <a:endParaRPr lang="en-US" b="1" dirty="0"/>
              </a:p>
              <a:p>
                <a:pPr marL="0" indent="0" algn="ctr">
                  <a:buNone/>
                </a:pPr>
                <a:endParaRPr lang="en-US" b="1" dirty="0"/>
              </a:p>
              <a:p>
                <a:pPr marL="0" indent="0" algn="ctr">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828801"/>
                <a:ext cx="8229600" cy="838199"/>
              </a:xfrm>
              <a:blipFill>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3447FE5-8252-4C80-A0B7-5750031893F6}"/>
                  </a:ext>
                </a:extLst>
              </p:cNvPr>
              <p:cNvSpPr txBox="1"/>
              <p:nvPr/>
            </p:nvSpPr>
            <p:spPr>
              <a:xfrm>
                <a:off x="1274395" y="5264931"/>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18" name="TextBox 17">
                <a:extLst>
                  <a:ext uri="{FF2B5EF4-FFF2-40B4-BE49-F238E27FC236}">
                    <a16:creationId xmlns:a16="http://schemas.microsoft.com/office/drawing/2014/main" id="{E3447FE5-8252-4C80-A0B7-5750031893F6}"/>
                  </a:ext>
                </a:extLst>
              </p:cNvPr>
              <p:cNvSpPr txBox="1">
                <a:spLocks noRot="1" noChangeAspect="1" noMove="1" noResize="1" noEditPoints="1" noAdjustHandles="1" noChangeArrowheads="1" noChangeShapeType="1" noTextEdit="1"/>
              </p:cNvSpPr>
              <p:nvPr/>
            </p:nvSpPr>
            <p:spPr>
              <a:xfrm>
                <a:off x="1274395" y="5264931"/>
                <a:ext cx="1050862" cy="369332"/>
              </a:xfrm>
              <a:prstGeom prst="rect">
                <a:avLst/>
              </a:prstGeom>
              <a:blipFill>
                <a:blip r:embed="rId4"/>
                <a:stretch>
                  <a:fillRect t="-6667" b="-1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8C89696A-9D67-4944-B303-A2A49AAA2DCE}"/>
              </a:ext>
            </a:extLst>
          </p:cNvPr>
          <p:cNvCxnSpPr/>
          <p:nvPr/>
        </p:nvCxnSpPr>
        <p:spPr>
          <a:xfrm>
            <a:off x="2209800" y="5917096"/>
            <a:ext cx="5410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2C80DC5-1296-4AC1-8F28-48C5E7B67BE1}"/>
              </a:ext>
            </a:extLst>
          </p:cNvPr>
          <p:cNvCxnSpPr/>
          <p:nvPr/>
        </p:nvCxnSpPr>
        <p:spPr>
          <a:xfrm flipV="1">
            <a:off x="2209800" y="3478696"/>
            <a:ext cx="0" cy="2438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2DA1FFC9-9160-4C1C-8B33-54C3F828F6AB}"/>
              </a:ext>
            </a:extLst>
          </p:cNvPr>
          <p:cNvSpPr/>
          <p:nvPr/>
        </p:nvSpPr>
        <p:spPr>
          <a:xfrm>
            <a:off x="3886200" y="400838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0682AA5-9EE1-49E1-96B9-316F8D2B0CD4}"/>
              </a:ext>
            </a:extLst>
          </p:cNvPr>
          <p:cNvSpPr txBox="1"/>
          <p:nvPr/>
        </p:nvSpPr>
        <p:spPr>
          <a:xfrm>
            <a:off x="1905000" y="3326296"/>
            <a:ext cx="288862"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00F6B008-B6E6-494D-A19D-A4FC105388EC}"/>
              </a:ext>
            </a:extLst>
          </p:cNvPr>
          <p:cNvSpPr txBox="1"/>
          <p:nvPr/>
        </p:nvSpPr>
        <p:spPr>
          <a:xfrm>
            <a:off x="7712138" y="5688496"/>
            <a:ext cx="284052" cy="369332"/>
          </a:xfrm>
          <a:prstGeom prst="rect">
            <a:avLst/>
          </a:prstGeom>
          <a:noFill/>
        </p:spPr>
        <p:txBody>
          <a:bodyPr wrap="none" rtlCol="0">
            <a:spAutoFit/>
          </a:bodyPr>
          <a:lstStyle/>
          <a:p>
            <a:r>
              <a:rPr lang="en-US" dirty="0"/>
              <a:t>x</a:t>
            </a:r>
          </a:p>
        </p:txBody>
      </p:sp>
      <p:cxnSp>
        <p:nvCxnSpPr>
          <p:cNvPr id="27" name="Straight Arrow Connector 26">
            <a:extLst>
              <a:ext uri="{FF2B5EF4-FFF2-40B4-BE49-F238E27FC236}">
                <a16:creationId xmlns:a16="http://schemas.microsoft.com/office/drawing/2014/main" id="{68F48323-78A0-4386-BCF8-53C31BF0BEA8}"/>
              </a:ext>
            </a:extLst>
          </p:cNvPr>
          <p:cNvCxnSpPr/>
          <p:nvPr/>
        </p:nvCxnSpPr>
        <p:spPr>
          <a:xfrm flipV="1">
            <a:off x="2193862" y="4160785"/>
            <a:ext cx="1844738" cy="17563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A6D7BB2-5FFE-427C-8D09-4504CBD32865}"/>
              </a:ext>
            </a:extLst>
          </p:cNvPr>
          <p:cNvCxnSpPr/>
          <p:nvPr/>
        </p:nvCxnSpPr>
        <p:spPr>
          <a:xfrm flipV="1">
            <a:off x="2209800" y="5612296"/>
            <a:ext cx="320738"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EC255D4-1B8F-4633-A775-A2F07791F7AD}"/>
              </a:ext>
            </a:extLst>
          </p:cNvPr>
          <p:cNvCxnSpPr/>
          <p:nvPr/>
        </p:nvCxnSpPr>
        <p:spPr>
          <a:xfrm flipH="1" flipV="1">
            <a:off x="1905000" y="5612296"/>
            <a:ext cx="312769"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ED5DD08-5E59-4D30-B5AB-97166BFF6627}"/>
                  </a:ext>
                </a:extLst>
              </p:cNvPr>
              <p:cNvSpPr txBox="1"/>
              <p:nvPr/>
            </p:nvSpPr>
            <p:spPr>
              <a:xfrm>
                <a:off x="2662755" y="467729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33" name="TextBox 32">
                <a:extLst>
                  <a:ext uri="{FF2B5EF4-FFF2-40B4-BE49-F238E27FC236}">
                    <a16:creationId xmlns:a16="http://schemas.microsoft.com/office/drawing/2014/main" id="{6ED5DD08-5E59-4D30-B5AB-97166BFF6627}"/>
                  </a:ext>
                </a:extLst>
              </p:cNvPr>
              <p:cNvSpPr txBox="1">
                <a:spLocks noRot="1" noChangeAspect="1" noMove="1" noResize="1" noEditPoints="1" noAdjustHandles="1" noChangeArrowheads="1" noChangeShapeType="1" noTextEdit="1"/>
              </p:cNvSpPr>
              <p:nvPr/>
            </p:nvSpPr>
            <p:spPr>
              <a:xfrm>
                <a:off x="2662755" y="4677298"/>
                <a:ext cx="4572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D1BE1B4-4AB6-445A-8334-323A039E9090}"/>
                  </a:ext>
                </a:extLst>
              </p:cNvPr>
              <p:cNvSpPr txBox="1"/>
              <p:nvPr/>
            </p:nvSpPr>
            <p:spPr>
              <a:xfrm>
                <a:off x="3124200" y="539304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oMath>
                  </m:oMathPara>
                </a14:m>
                <a:endParaRPr lang="en-US" dirty="0"/>
              </a:p>
            </p:txBody>
          </p:sp>
        </mc:Choice>
        <mc:Fallback xmlns="">
          <p:sp>
            <p:nvSpPr>
              <p:cNvPr id="34" name="TextBox 33">
                <a:extLst>
                  <a:ext uri="{FF2B5EF4-FFF2-40B4-BE49-F238E27FC236}">
                    <a16:creationId xmlns:a16="http://schemas.microsoft.com/office/drawing/2014/main" id="{ED1BE1B4-4AB6-445A-8334-323A039E9090}"/>
                  </a:ext>
                </a:extLst>
              </p:cNvPr>
              <p:cNvSpPr txBox="1">
                <a:spLocks noRot="1" noChangeAspect="1" noMove="1" noResize="1" noEditPoints="1" noAdjustHandles="1" noChangeArrowheads="1" noChangeShapeType="1" noTextEdit="1"/>
              </p:cNvSpPr>
              <p:nvPr/>
            </p:nvSpPr>
            <p:spPr>
              <a:xfrm>
                <a:off x="3124200" y="5393040"/>
                <a:ext cx="457200" cy="369332"/>
              </a:xfrm>
              <a:prstGeom prst="rect">
                <a:avLst/>
              </a:prstGeom>
              <a:blipFill>
                <a:blip r:embed="rId6"/>
                <a:stretch>
                  <a:fillRect/>
                </a:stretch>
              </a:blipFill>
            </p:spPr>
            <p:txBody>
              <a:bodyPr/>
              <a:lstStyle/>
              <a:p>
                <a:r>
                  <a:rPr lang="en-US">
                    <a:noFill/>
                  </a:rPr>
                  <a:t> </a:t>
                </a:r>
              </a:p>
            </p:txBody>
          </p:sp>
        </mc:Fallback>
      </mc:AlternateContent>
      <p:sp>
        <p:nvSpPr>
          <p:cNvPr id="35" name="Arc 34">
            <a:extLst>
              <a:ext uri="{FF2B5EF4-FFF2-40B4-BE49-F238E27FC236}">
                <a16:creationId xmlns:a16="http://schemas.microsoft.com/office/drawing/2014/main" id="{FACB94E0-352B-42DC-9C6B-CE32B7F0C539}"/>
              </a:ext>
            </a:extLst>
          </p:cNvPr>
          <p:cNvSpPr/>
          <p:nvPr/>
        </p:nvSpPr>
        <p:spPr>
          <a:xfrm>
            <a:off x="1307454" y="5002696"/>
            <a:ext cx="1828800" cy="1828800"/>
          </a:xfrm>
          <a:prstGeom prst="arc">
            <a:avLst>
              <a:gd name="adj1" fmla="val 18919922"/>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7EBCDAE-C65A-49F2-896E-79F3B1B86B95}"/>
                  </a:ext>
                </a:extLst>
              </p:cNvPr>
              <p:cNvSpPr txBox="1"/>
              <p:nvPr/>
            </p:nvSpPr>
            <p:spPr>
              <a:xfrm>
                <a:off x="2217769" y="5470402"/>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sub>
                      </m:sSub>
                    </m:oMath>
                  </m:oMathPara>
                </a14:m>
                <a:endParaRPr lang="en-US" dirty="0"/>
              </a:p>
            </p:txBody>
          </p:sp>
        </mc:Choice>
        <mc:Fallback xmlns="">
          <p:sp>
            <p:nvSpPr>
              <p:cNvPr id="36" name="TextBox 35">
                <a:extLst>
                  <a:ext uri="{FF2B5EF4-FFF2-40B4-BE49-F238E27FC236}">
                    <a16:creationId xmlns:a16="http://schemas.microsoft.com/office/drawing/2014/main" id="{47EBCDAE-C65A-49F2-896E-79F3B1B86B95}"/>
                  </a:ext>
                </a:extLst>
              </p:cNvPr>
              <p:cNvSpPr txBox="1">
                <a:spLocks noRot="1" noChangeAspect="1" noMove="1" noResize="1" noEditPoints="1" noAdjustHandles="1" noChangeArrowheads="1" noChangeShapeType="1" noTextEdit="1"/>
              </p:cNvSpPr>
              <p:nvPr/>
            </p:nvSpPr>
            <p:spPr>
              <a:xfrm>
                <a:off x="2217769" y="5470402"/>
                <a:ext cx="1050862" cy="369332"/>
              </a:xfrm>
              <a:prstGeom prst="rect">
                <a:avLst/>
              </a:prstGeom>
              <a:blipFill>
                <a:blip r:embed="rId7"/>
                <a:stretch>
                  <a:fillRect t="-6557"/>
                </a:stretch>
              </a:blipFill>
            </p:spPr>
            <p:txBody>
              <a:bodyPr/>
              <a:lstStyle/>
              <a:p>
                <a:r>
                  <a:rPr lang="en-US">
                    <a:noFill/>
                  </a:rPr>
                  <a:t> </a:t>
                </a:r>
              </a:p>
            </p:txBody>
          </p:sp>
        </mc:Fallback>
      </mc:AlternateContent>
    </p:spTree>
    <p:extLst>
      <p:ext uri="{BB962C8B-B14F-4D97-AF65-F5344CB8AC3E}">
        <p14:creationId xmlns:p14="http://schemas.microsoft.com/office/powerpoint/2010/main" val="188984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p:bldP spid="34" grpId="0"/>
      <p:bldP spid="35" grpId="0" animBg="1"/>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with Polar Coordinates</a:t>
            </a:r>
            <a:br>
              <a:rPr lang="en-US" dirty="0"/>
            </a:br>
            <a:r>
              <a:rPr lang="en-US" dirty="0"/>
              <a:t>(Velocity)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318265"/>
              </a:xfrm>
            </p:spPr>
            <p:txBody>
              <a:bodyPr>
                <a:normAutofit fontScale="85000" lnSpcReduction="10000"/>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𝑟</m:t>
                          </m:r>
                        </m:e>
                      </m:acc>
                      <m:r>
                        <a:rPr lang="en-US">
                          <a:latin typeface="Cambria Math"/>
                        </a:rPr>
                        <m:t>=  </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oMath>
                  </m:oMathPara>
                </a14:m>
                <a:endParaRPr lang="en-US" i="1" dirty="0">
                  <a:latin typeface="Cambria Math"/>
                </a:endParaRPr>
              </a:p>
              <a:p>
                <a:pPr marL="0" indent="0" algn="ctr">
                  <a:buNone/>
                </a:pPr>
                <a:endParaRPr lang="en-US" i="1" dirty="0">
                  <a:latin typeface="Cambria Math"/>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𝑣</m:t>
                          </m:r>
                        </m:e>
                      </m:acc>
                      <m:r>
                        <a:rPr lang="en-US" b="0" i="0" smtClean="0">
                          <a:latin typeface="Cambria Math"/>
                        </a:rPr>
                        <m:t>=  </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r</m:t>
                          </m:r>
                        </m:e>
                      </m:acc>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smtClean="0">
                          <a:latin typeface="Cambria Math"/>
                        </a:rPr>
                        <m:t>+</m:t>
                      </m:r>
                      <m:r>
                        <a:rPr lang="en-US" b="0" i="1" smtClean="0">
                          <a:latin typeface="Cambria Math" panose="02040503050406030204" pitchFamily="18" charset="0"/>
                        </a:rPr>
                        <m:t>𝑟</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e>
                      </m:acc>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r>
                        <a:rPr lang="en-US">
                          <a:latin typeface="Cambria Math"/>
                        </a:rPr>
                        <m:t>=  </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a:latin typeface="Cambria Math"/>
                        </a:rPr>
                        <m:t>+</m:t>
                      </m:r>
                      <m:r>
                        <a:rPr lang="en-US" i="1">
                          <a:latin typeface="Cambria Math" panose="02040503050406030204" pitchFamily="18" charset="0"/>
                        </a:rPr>
                        <m:t>𝑟</m:t>
                      </m:r>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r>
                            <m:rPr>
                              <m:sty m:val="p"/>
                            </m:rPr>
                            <a:rPr lang="en-US" i="0" smtClean="0">
                              <a:latin typeface="Cambria Math"/>
                              <a:ea typeface="Cambria Math"/>
                            </a:rPr>
                            <m:t>θ</m:t>
                          </m:r>
                        </m:e>
                      </m:acc>
                      <m:r>
                        <a:rPr lang="en-US" b="0" i="1" smtClean="0">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smtClean="0">
                                  <a:latin typeface="Cambria Math" panose="02040503050406030204" pitchFamily="18" charset="0"/>
                                  <a:ea typeface="Cambria Math" panose="02040503050406030204" pitchFamily="18" charset="0"/>
                                </a:rPr>
                                <m:t>𝜃</m:t>
                              </m:r>
                            </m:sub>
                          </m:sSub>
                        </m:e>
                      </m:acc>
                    </m:oMath>
                  </m:oMathPara>
                </a14:m>
                <a:endParaRPr lang="en-US" b="1" dirty="0"/>
              </a:p>
              <a:p>
                <a:pPr marL="0" indent="0" algn="ctr">
                  <a:buNone/>
                </a:pPr>
                <a:endParaRPr lang="en-US" b="1" dirty="0"/>
              </a:p>
              <a:p>
                <a:pPr marL="0" indent="0" algn="ctr">
                  <a:buNone/>
                </a:pPr>
                <a:endParaRPr lang="en-US" b="1" dirty="0"/>
              </a:p>
              <a:p>
                <a:pPr marL="0" indent="0" algn="ctr">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318265"/>
              </a:xfrm>
              <a:blipFill>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cxnSp>
        <p:nvCxnSpPr>
          <p:cNvPr id="7" name="Straight Arrow Connector 6"/>
          <p:cNvCxnSpPr/>
          <p:nvPr/>
        </p:nvCxnSpPr>
        <p:spPr>
          <a:xfrm flipH="1">
            <a:off x="4781367" y="21336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086167" y="21336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551714" y="3048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8800" y="2069068"/>
            <a:ext cx="1388009" cy="369332"/>
          </a:xfrm>
          <a:prstGeom prst="rect">
            <a:avLst/>
          </a:prstGeom>
          <a:noFill/>
        </p:spPr>
        <p:txBody>
          <a:bodyPr wrap="none" rtlCol="0">
            <a:spAutoFit/>
          </a:bodyPr>
          <a:lstStyle/>
          <a:p>
            <a:r>
              <a:rPr lang="en-US" dirty="0"/>
              <a:t>Product Rule</a:t>
            </a:r>
          </a:p>
        </p:txBody>
      </p:sp>
      <p:sp>
        <p:nvSpPr>
          <p:cNvPr id="27" name="TextBox 26"/>
          <p:cNvSpPr txBox="1"/>
          <p:nvPr/>
        </p:nvSpPr>
        <p:spPr>
          <a:xfrm>
            <a:off x="6430695" y="2877234"/>
            <a:ext cx="2226209" cy="646331"/>
          </a:xfrm>
          <a:prstGeom prst="rect">
            <a:avLst/>
          </a:prstGeom>
          <a:noFill/>
        </p:spPr>
        <p:txBody>
          <a:bodyPr wrap="square" rtlCol="0">
            <a:spAutoFit/>
          </a:bodyPr>
          <a:lstStyle/>
          <a:p>
            <a:pPr algn="ctr"/>
            <a:r>
              <a:rPr lang="en-US" dirty="0"/>
              <a:t>Derivative of a Rotating Unit Vector</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F0F5AF6-E560-4F12-8C9F-C31D928F89E3}"/>
                  </a:ext>
                </a:extLst>
              </p:cNvPr>
              <p:cNvSpPr txBox="1"/>
              <p:nvPr/>
            </p:nvSpPr>
            <p:spPr>
              <a:xfrm>
                <a:off x="1274395" y="5824835"/>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23" name="TextBox 22">
                <a:extLst>
                  <a:ext uri="{FF2B5EF4-FFF2-40B4-BE49-F238E27FC236}">
                    <a16:creationId xmlns:a16="http://schemas.microsoft.com/office/drawing/2014/main" id="{2F0F5AF6-E560-4F12-8C9F-C31D928F89E3}"/>
                  </a:ext>
                </a:extLst>
              </p:cNvPr>
              <p:cNvSpPr txBox="1">
                <a:spLocks noRot="1" noChangeAspect="1" noMove="1" noResize="1" noEditPoints="1" noAdjustHandles="1" noChangeArrowheads="1" noChangeShapeType="1" noTextEdit="1"/>
              </p:cNvSpPr>
              <p:nvPr/>
            </p:nvSpPr>
            <p:spPr>
              <a:xfrm>
                <a:off x="1274395" y="5824835"/>
                <a:ext cx="1050862" cy="369332"/>
              </a:xfrm>
              <a:prstGeom prst="rect">
                <a:avLst/>
              </a:prstGeom>
              <a:blipFill>
                <a:blip r:embed="rId4"/>
                <a:stretch>
                  <a:fillRect t="-6667" b="-1667"/>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889A5EF-4F58-4D15-9EB9-DB24DD97D655}"/>
              </a:ext>
            </a:extLst>
          </p:cNvPr>
          <p:cNvCxnSpPr/>
          <p:nvPr/>
        </p:nvCxnSpPr>
        <p:spPr>
          <a:xfrm>
            <a:off x="2209800" y="6477000"/>
            <a:ext cx="5410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7AF102B-2450-4726-8B8D-09681F85431C}"/>
              </a:ext>
            </a:extLst>
          </p:cNvPr>
          <p:cNvCxnSpPr/>
          <p:nvPr/>
        </p:nvCxnSpPr>
        <p:spPr>
          <a:xfrm flipV="1">
            <a:off x="2209800" y="4038600"/>
            <a:ext cx="0" cy="2438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5F06DB54-A205-4A3A-A170-D47A74CC4106}"/>
              </a:ext>
            </a:extLst>
          </p:cNvPr>
          <p:cNvSpPr/>
          <p:nvPr/>
        </p:nvSpPr>
        <p:spPr>
          <a:xfrm>
            <a:off x="3886200" y="456828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7199364-B5DF-4A06-B043-F71EE6266930}"/>
              </a:ext>
            </a:extLst>
          </p:cNvPr>
          <p:cNvSpPr txBox="1"/>
          <p:nvPr/>
        </p:nvSpPr>
        <p:spPr>
          <a:xfrm>
            <a:off x="1905000" y="3886200"/>
            <a:ext cx="288862" cy="369332"/>
          </a:xfrm>
          <a:prstGeom prst="rect">
            <a:avLst/>
          </a:prstGeom>
          <a:noFill/>
        </p:spPr>
        <p:txBody>
          <a:bodyPr wrap="none" rtlCol="0">
            <a:spAutoFit/>
          </a:bodyPr>
          <a:lstStyle/>
          <a:p>
            <a:r>
              <a:rPr lang="en-US" dirty="0"/>
              <a:t>y</a:t>
            </a:r>
          </a:p>
        </p:txBody>
      </p:sp>
      <p:sp>
        <p:nvSpPr>
          <p:cNvPr id="34" name="TextBox 33">
            <a:extLst>
              <a:ext uri="{FF2B5EF4-FFF2-40B4-BE49-F238E27FC236}">
                <a16:creationId xmlns:a16="http://schemas.microsoft.com/office/drawing/2014/main" id="{2AA428FF-6A60-450E-B0CB-EFB3CA5E3C66}"/>
              </a:ext>
            </a:extLst>
          </p:cNvPr>
          <p:cNvSpPr txBox="1"/>
          <p:nvPr/>
        </p:nvSpPr>
        <p:spPr>
          <a:xfrm>
            <a:off x="7712138" y="6248400"/>
            <a:ext cx="284052" cy="369332"/>
          </a:xfrm>
          <a:prstGeom prst="rect">
            <a:avLst/>
          </a:prstGeom>
          <a:noFill/>
        </p:spPr>
        <p:txBody>
          <a:bodyPr wrap="none" rtlCol="0">
            <a:spAutoFit/>
          </a:bodyPr>
          <a:lstStyle/>
          <a:p>
            <a:r>
              <a:rPr lang="en-US" dirty="0"/>
              <a:t>x</a:t>
            </a:r>
          </a:p>
        </p:txBody>
      </p:sp>
      <p:cxnSp>
        <p:nvCxnSpPr>
          <p:cNvPr id="35" name="Straight Arrow Connector 34">
            <a:extLst>
              <a:ext uri="{FF2B5EF4-FFF2-40B4-BE49-F238E27FC236}">
                <a16:creationId xmlns:a16="http://schemas.microsoft.com/office/drawing/2014/main" id="{D821DAA4-E94F-4D7A-96B9-778262C75E69}"/>
              </a:ext>
            </a:extLst>
          </p:cNvPr>
          <p:cNvCxnSpPr/>
          <p:nvPr/>
        </p:nvCxnSpPr>
        <p:spPr>
          <a:xfrm flipV="1">
            <a:off x="2193862" y="4720689"/>
            <a:ext cx="1844738" cy="17563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E7C2DB8-7397-44D7-944E-19559CC0ABE5}"/>
              </a:ext>
            </a:extLst>
          </p:cNvPr>
          <p:cNvCxnSpPr/>
          <p:nvPr/>
        </p:nvCxnSpPr>
        <p:spPr>
          <a:xfrm flipV="1">
            <a:off x="2209800" y="6172200"/>
            <a:ext cx="320738"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8B525D90-5109-4694-9831-2A8CC9AE228F}"/>
              </a:ext>
            </a:extLst>
          </p:cNvPr>
          <p:cNvCxnSpPr/>
          <p:nvPr/>
        </p:nvCxnSpPr>
        <p:spPr>
          <a:xfrm flipH="1" flipV="1">
            <a:off x="1905000" y="6172200"/>
            <a:ext cx="312769"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E089A1C-4215-4922-ACD9-2B4ACE8AE164}"/>
                  </a:ext>
                </a:extLst>
              </p:cNvPr>
              <p:cNvSpPr txBox="1"/>
              <p:nvPr/>
            </p:nvSpPr>
            <p:spPr>
              <a:xfrm>
                <a:off x="2662755" y="5237202"/>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41" name="TextBox 40">
                <a:extLst>
                  <a:ext uri="{FF2B5EF4-FFF2-40B4-BE49-F238E27FC236}">
                    <a16:creationId xmlns:a16="http://schemas.microsoft.com/office/drawing/2014/main" id="{9E089A1C-4215-4922-ACD9-2B4ACE8AE164}"/>
                  </a:ext>
                </a:extLst>
              </p:cNvPr>
              <p:cNvSpPr txBox="1">
                <a:spLocks noRot="1" noChangeAspect="1" noMove="1" noResize="1" noEditPoints="1" noAdjustHandles="1" noChangeArrowheads="1" noChangeShapeType="1" noTextEdit="1"/>
              </p:cNvSpPr>
              <p:nvPr/>
            </p:nvSpPr>
            <p:spPr>
              <a:xfrm>
                <a:off x="2662755" y="5237202"/>
                <a:ext cx="4572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88C4B3D-546F-43D2-8285-C97A2D7FFA08}"/>
                  </a:ext>
                </a:extLst>
              </p:cNvPr>
              <p:cNvSpPr txBox="1"/>
              <p:nvPr/>
            </p:nvSpPr>
            <p:spPr>
              <a:xfrm>
                <a:off x="3124200" y="5952944"/>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oMath>
                  </m:oMathPara>
                </a14:m>
                <a:endParaRPr lang="en-US" dirty="0"/>
              </a:p>
            </p:txBody>
          </p:sp>
        </mc:Choice>
        <mc:Fallback xmlns="">
          <p:sp>
            <p:nvSpPr>
              <p:cNvPr id="42" name="TextBox 41">
                <a:extLst>
                  <a:ext uri="{FF2B5EF4-FFF2-40B4-BE49-F238E27FC236}">
                    <a16:creationId xmlns:a16="http://schemas.microsoft.com/office/drawing/2014/main" id="{188C4B3D-546F-43D2-8285-C97A2D7FFA08}"/>
                  </a:ext>
                </a:extLst>
              </p:cNvPr>
              <p:cNvSpPr txBox="1">
                <a:spLocks noRot="1" noChangeAspect="1" noMove="1" noResize="1" noEditPoints="1" noAdjustHandles="1" noChangeArrowheads="1" noChangeShapeType="1" noTextEdit="1"/>
              </p:cNvSpPr>
              <p:nvPr/>
            </p:nvSpPr>
            <p:spPr>
              <a:xfrm>
                <a:off x="3124200" y="5952944"/>
                <a:ext cx="4572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CC69888-2BE6-4D33-8109-BA166388963D}"/>
                  </a:ext>
                </a:extLst>
              </p:cNvPr>
              <p:cNvSpPr txBox="1"/>
              <p:nvPr/>
            </p:nvSpPr>
            <p:spPr>
              <a:xfrm>
                <a:off x="2217769" y="6030306"/>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sub>
                      </m:sSub>
                    </m:oMath>
                  </m:oMathPara>
                </a14:m>
                <a:endParaRPr lang="en-US" dirty="0"/>
              </a:p>
            </p:txBody>
          </p:sp>
        </mc:Choice>
        <mc:Fallback xmlns="">
          <p:sp>
            <p:nvSpPr>
              <p:cNvPr id="43" name="TextBox 42">
                <a:extLst>
                  <a:ext uri="{FF2B5EF4-FFF2-40B4-BE49-F238E27FC236}">
                    <a16:creationId xmlns:a16="http://schemas.microsoft.com/office/drawing/2014/main" id="{9CC69888-2BE6-4D33-8109-BA166388963D}"/>
                  </a:ext>
                </a:extLst>
              </p:cNvPr>
              <p:cNvSpPr txBox="1">
                <a:spLocks noRot="1" noChangeAspect="1" noMove="1" noResize="1" noEditPoints="1" noAdjustHandles="1" noChangeArrowheads="1" noChangeShapeType="1" noTextEdit="1"/>
              </p:cNvSpPr>
              <p:nvPr/>
            </p:nvSpPr>
            <p:spPr>
              <a:xfrm>
                <a:off x="2217769" y="6030306"/>
                <a:ext cx="1050862" cy="369332"/>
              </a:xfrm>
              <a:prstGeom prst="rect">
                <a:avLst/>
              </a:prstGeom>
              <a:blipFill>
                <a:blip r:embed="rId7"/>
                <a:stretch>
                  <a:fillRect t="-6557"/>
                </a:stretch>
              </a:blipFill>
            </p:spPr>
            <p:txBody>
              <a:bodyPr/>
              <a:lstStyle/>
              <a:p>
                <a:r>
                  <a:rPr lang="en-US">
                    <a:noFill/>
                  </a:rPr>
                  <a:t> </a:t>
                </a:r>
              </a:p>
            </p:txBody>
          </p:sp>
        </mc:Fallback>
      </mc:AlternateContent>
      <p:sp>
        <p:nvSpPr>
          <p:cNvPr id="26" name="Arc 25">
            <a:extLst>
              <a:ext uri="{FF2B5EF4-FFF2-40B4-BE49-F238E27FC236}">
                <a16:creationId xmlns:a16="http://schemas.microsoft.com/office/drawing/2014/main" id="{CAE18603-7550-4C7C-AA59-F9560108766A}"/>
              </a:ext>
            </a:extLst>
          </p:cNvPr>
          <p:cNvSpPr/>
          <p:nvPr/>
        </p:nvSpPr>
        <p:spPr>
          <a:xfrm>
            <a:off x="1307454" y="5580356"/>
            <a:ext cx="1828800" cy="1828800"/>
          </a:xfrm>
          <a:prstGeom prst="arc">
            <a:avLst>
              <a:gd name="adj1" fmla="val 18919922"/>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4259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with Polar Coordinates</a:t>
            </a:r>
            <a:br>
              <a:rPr lang="en-US" dirty="0"/>
            </a:br>
            <a:r>
              <a:rPr lang="en-US" dirty="0"/>
              <a:t>(Acceleration)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895599"/>
              </a:xfrm>
            </p:spPr>
            <p:txBody>
              <a:bodyPr>
                <a:normAutofit fontScale="77500" lnSpcReduction="20000"/>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𝑣</m:t>
                          </m:r>
                        </m:e>
                      </m:acc>
                      <m:r>
                        <a:rPr lang="en-US">
                          <a:latin typeface="Cambria Math"/>
                        </a:rPr>
                        <m:t>=  </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a:latin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r>
                        <a:rPr lang="en-US">
                          <a:latin typeface="Cambria Math"/>
                        </a:rPr>
                        <m:t>=</m:t>
                      </m:r>
                      <m:acc>
                        <m:accPr>
                          <m:chr m:val="̈"/>
                          <m:ctrlPr>
                            <a:rPr lang="en-US" i="1" smtClean="0">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smtClean="0">
                          <a:latin typeface="Cambria Math"/>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smtClean="0">
                              <a:latin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e>
                      </m:acc>
                      <m:r>
                        <a:rPr lang="en-US" b="1" i="1">
                          <a:latin typeface="Cambria Math"/>
                        </a:rPr>
                        <m:t>+</m:t>
                      </m:r>
                      <m:acc>
                        <m:accPr>
                          <m:chr m:val="̇"/>
                          <m:ctrlPr>
                            <a:rPr lang="en-US" b="1" i="1" smtClean="0">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1" i="1" smtClean="0">
                          <a:latin typeface="Cambria Math"/>
                          <a:ea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smtClean="0">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1" i="1" smtClean="0">
                          <a:latin typeface="Cambria Math"/>
                          <a:ea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smtClean="0">
                              <a:latin typeface="Cambria Math" panose="02040503050406030204" pitchFamily="18" charset="0"/>
                              <a:ea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e>
                      </m:acc>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a:latin typeface="Cambria Math"/>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a:latin typeface="Cambria Math"/>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0" i="1" smtClean="0">
                          <a:latin typeface="Cambria Math" panose="02040503050406030204" pitchFamily="18" charset="0"/>
                          <a:ea typeface="Cambria Math" panose="02040503050406030204" pitchFamily="18" charset="0"/>
                        </a:rPr>
                        <m:t>)</m:t>
                      </m:r>
                      <m:r>
                        <a:rPr lang="en-US" b="1" i="1">
                          <a:latin typeface="Cambria Math"/>
                        </a:rPr>
                        <m:t>+</m:t>
                      </m:r>
                      <m:acc>
                        <m:accPr>
                          <m:chr m:val="̇"/>
                          <m:ctrlPr>
                            <a:rPr lang="en-US" b="1"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1" i="1">
                          <a:latin typeface="Cambria Math"/>
                          <a:ea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1" i="1">
                          <a:latin typeface="Cambria Math"/>
                          <a:ea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b="0" i="1" smtClean="0">
                          <a:latin typeface="Cambria Math" panose="02040503050406030204" pitchFamily="18" charset="0"/>
                          <a:ea typeface="Cambria Math"/>
                        </a:rPr>
                        <m:t>(−</m:t>
                      </m:r>
                      <m:acc>
                        <m:accPr>
                          <m:chr m:val="̇"/>
                          <m:ctrlPr>
                            <a:rPr lang="en-US" i="1">
                              <a:latin typeface="Cambria Math" panose="02040503050406030204" pitchFamily="18" charset="0"/>
                            </a:rPr>
                          </m:ctrlPr>
                        </m:accPr>
                        <m:e>
                          <m:r>
                            <m:rPr>
                              <m:sty m:val="p"/>
                            </m:rPr>
                            <a:rPr lang="en-US">
                              <a:latin typeface="Cambria Math"/>
                              <a:ea typeface="Cambria Math"/>
                            </a:rPr>
                            <m:t>θ</m:t>
                          </m:r>
                        </m:e>
                      </m:acc>
                      <m:acc>
                        <m:accPr>
                          <m:chr m:val="̂"/>
                          <m:ctrlPr>
                            <a:rPr lang="en-US" i="1">
                              <a:latin typeface="Cambria Math" panose="02040503050406030204" pitchFamily="18" charset="0"/>
                            </a:rPr>
                          </m:ctrlPr>
                        </m:accPr>
                        <m:e>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0" i="1" smtClean="0">
                          <a:latin typeface="Cambria Math" panose="02040503050406030204" pitchFamily="18" charset="0"/>
                        </a:rPr>
                        <m:t>)</m:t>
                      </m:r>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a:latin typeface="Cambria Math"/>
                        </a:rPr>
                        <m:t>= </m:t>
                      </m:r>
                      <m:d>
                        <m:dPr>
                          <m:ctrlPr>
                            <a:rPr lang="en-US" i="1" smtClean="0">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𝑟</m:t>
                              </m:r>
                            </m:e>
                          </m:acc>
                          <m:r>
                            <a:rPr lang="en-US" b="0" i="0" smtClean="0">
                              <a:latin typeface="Cambria Math"/>
                            </a:rPr>
                            <m:t>−</m:t>
                          </m:r>
                          <m:r>
                            <a:rPr lang="en-US" b="0" i="1" smtClean="0">
                              <a:latin typeface="Cambria Math" panose="02040503050406030204" pitchFamily="18" charset="0"/>
                            </a:rPr>
                            <m:t>𝑟</m:t>
                          </m:r>
                          <m:sSup>
                            <m:sSupPr>
                              <m:ctrlPr>
                                <a:rPr lang="en-US" b="0" i="1" smtClean="0">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i="0">
                                      <a:latin typeface="Cambria Math"/>
                                      <a:ea typeface="Cambria Math"/>
                                    </a:rPr>
                                    <m:t>θ</m:t>
                                  </m:r>
                                </m:e>
                              </m:acc>
                            </m:e>
                            <m:sup>
                              <m:r>
                                <a:rPr lang="en-US" b="0" i="0" smtClean="0">
                                  <a:latin typeface="Cambria Math"/>
                                  <a:ea typeface="Cambria Math"/>
                                </a:rPr>
                                <m:t>2</m:t>
                              </m:r>
                            </m:sup>
                          </m:sSup>
                        </m:e>
                      </m:d>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a:latin typeface="Cambria Math"/>
                        </a:rPr>
                        <m:t>+</m:t>
                      </m:r>
                      <m:d>
                        <m:dPr>
                          <m:ctrlPr>
                            <a:rPr lang="en-US" b="1" i="1" smtClean="0">
                              <a:latin typeface="Cambria Math" panose="02040503050406030204" pitchFamily="18" charset="0"/>
                            </a:rPr>
                          </m:ctrlPr>
                        </m:dPr>
                        <m:e>
                          <m:r>
                            <m:rPr>
                              <m:sty m:val="p"/>
                            </m:rPr>
                            <a:rPr lang="en-US" b="0" i="0" smtClean="0">
                              <a:latin typeface="Cambria Math" panose="02040503050406030204" pitchFamily="18" charset="0"/>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r>
                            <a:rPr lang="en-US" b="1" i="0" smtClean="0">
                              <a:latin typeface="Cambria Math"/>
                              <a:ea typeface="Cambria Math"/>
                            </a:rPr>
                            <m:t>+</m:t>
                          </m:r>
                          <m:r>
                            <a:rPr lang="en-US" b="0" i="0" smtClean="0">
                              <a:latin typeface="Cambria Math"/>
                              <a:ea typeface="Cambria Math"/>
                            </a:rPr>
                            <m:t>2</m:t>
                          </m:r>
                          <m:acc>
                            <m:accPr>
                              <m:chr m:val="̇"/>
                              <m:ctrlPr>
                                <a:rPr lang="en-US" b="1" i="1">
                                  <a:latin typeface="Cambria Math" panose="02040503050406030204" pitchFamily="18" charset="0"/>
                                </a:rPr>
                              </m:ctrlPr>
                            </m:accPr>
                            <m:e>
                              <m:r>
                                <a:rPr lang="en-US" b="0" i="1" smtClean="0">
                                  <a:latin typeface="Cambria Math" panose="02040503050406030204" pitchFamily="18" charset="0"/>
                                </a:rPr>
                                <m:t>𝑟</m:t>
                              </m:r>
                            </m:e>
                          </m:acc>
                          <m:acc>
                            <m:accPr>
                              <m:chr m:val="̇"/>
                              <m:ctrlPr>
                                <a:rPr lang="en-US" i="1">
                                  <a:latin typeface="Cambria Math" panose="02040503050406030204" pitchFamily="18" charset="0"/>
                                </a:rPr>
                              </m:ctrlPr>
                            </m:accPr>
                            <m:e>
                              <m:r>
                                <m:rPr>
                                  <m:sty m:val="p"/>
                                </m:rPr>
                                <a:rPr lang="en-US" i="0">
                                  <a:latin typeface="Cambria Math"/>
                                  <a:ea typeface="Cambria Math"/>
                                </a:rPr>
                                <m:t>θ</m:t>
                              </m:r>
                            </m:e>
                          </m:acc>
                        </m:e>
                      </m:d>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oMath>
                  </m:oMathPara>
                </a14:m>
                <a:endParaRPr lang="en-US" b="1" dirty="0"/>
              </a:p>
              <a:p>
                <a:pPr marL="0" indent="0" algn="ctr">
                  <a:buNone/>
                </a:pPr>
                <a:endParaRPr lang="en-US" b="1" dirty="0"/>
              </a:p>
              <a:p>
                <a:pPr marL="0" indent="0" algn="ctr">
                  <a:buNone/>
                </a:pPr>
                <a:endParaRPr lang="en-US" b="1" dirty="0"/>
              </a:p>
              <a:p>
                <a:pPr marL="0" indent="0" algn="ctr">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895599"/>
              </a:xfrm>
              <a:blipFill>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6531429" y="6264275"/>
            <a:ext cx="2133600" cy="365125"/>
          </a:xfrm>
        </p:spPr>
        <p:txBody>
          <a:bodyPr/>
          <a:lstStyle/>
          <a:p>
            <a:fld id="{929262FE-7F58-4A1E-8AF3-5A510A86DEBD}" type="slidenum">
              <a:rPr lang="en-US" smtClean="0"/>
              <a:t>5</a:t>
            </a:fld>
            <a:endParaRPr lang="en-US"/>
          </a:p>
        </p:txBody>
      </p:sp>
      <p:cxnSp>
        <p:nvCxnSpPr>
          <p:cNvPr id="7" name="Straight Arrow Connector 6"/>
          <p:cNvCxnSpPr/>
          <p:nvPr/>
        </p:nvCxnSpPr>
        <p:spPr>
          <a:xfrm flipH="1">
            <a:off x="3119844" y="2024744"/>
            <a:ext cx="1066800" cy="337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881844" y="2048079"/>
            <a:ext cx="495300" cy="314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a:off x="3363684" y="2911744"/>
            <a:ext cx="217716" cy="288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54595" y="1909303"/>
            <a:ext cx="1388009" cy="369332"/>
          </a:xfrm>
          <a:prstGeom prst="rect">
            <a:avLst/>
          </a:prstGeom>
          <a:noFill/>
        </p:spPr>
        <p:txBody>
          <a:bodyPr wrap="none" rtlCol="0">
            <a:spAutoFit/>
          </a:bodyPr>
          <a:lstStyle/>
          <a:p>
            <a:r>
              <a:rPr lang="en-US" dirty="0"/>
              <a:t>Product Rule</a:t>
            </a:r>
          </a:p>
        </p:txBody>
      </p:sp>
      <p:sp>
        <p:nvSpPr>
          <p:cNvPr id="27" name="TextBox 26"/>
          <p:cNvSpPr txBox="1"/>
          <p:nvPr/>
        </p:nvSpPr>
        <p:spPr>
          <a:xfrm>
            <a:off x="-36681" y="2355975"/>
            <a:ext cx="1502229" cy="923330"/>
          </a:xfrm>
          <a:prstGeom prst="rect">
            <a:avLst/>
          </a:prstGeom>
          <a:noFill/>
        </p:spPr>
        <p:txBody>
          <a:bodyPr wrap="square" rtlCol="0">
            <a:spAutoFit/>
          </a:bodyPr>
          <a:lstStyle/>
          <a:p>
            <a:pPr algn="ctr"/>
            <a:r>
              <a:rPr lang="en-US" dirty="0"/>
              <a:t>Derivative of a Rotating Unit Vector</a:t>
            </a:r>
          </a:p>
        </p:txBody>
      </p:sp>
      <p:cxnSp>
        <p:nvCxnSpPr>
          <p:cNvPr id="41" name="Straight Arrow Connector 40"/>
          <p:cNvCxnSpPr/>
          <p:nvPr/>
        </p:nvCxnSpPr>
        <p:spPr>
          <a:xfrm flipH="1">
            <a:off x="4759944" y="2030968"/>
            <a:ext cx="266700" cy="325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5303520" y="2024744"/>
            <a:ext cx="381000" cy="253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608320" y="2024744"/>
            <a:ext cx="914400" cy="253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a:off x="7239000" y="2881993"/>
            <a:ext cx="152400" cy="318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59E8D2E-1240-4FD9-BBD6-97F231167FB2}"/>
                  </a:ext>
                </a:extLst>
              </p:cNvPr>
              <p:cNvSpPr txBox="1"/>
              <p:nvPr/>
            </p:nvSpPr>
            <p:spPr>
              <a:xfrm>
                <a:off x="1188256" y="5983874"/>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28" name="TextBox 27">
                <a:extLst>
                  <a:ext uri="{FF2B5EF4-FFF2-40B4-BE49-F238E27FC236}">
                    <a16:creationId xmlns:a16="http://schemas.microsoft.com/office/drawing/2014/main" id="{A59E8D2E-1240-4FD9-BBD6-97F231167FB2}"/>
                  </a:ext>
                </a:extLst>
              </p:cNvPr>
              <p:cNvSpPr txBox="1">
                <a:spLocks noRot="1" noChangeAspect="1" noMove="1" noResize="1" noEditPoints="1" noAdjustHandles="1" noChangeArrowheads="1" noChangeShapeType="1" noTextEdit="1"/>
              </p:cNvSpPr>
              <p:nvPr/>
            </p:nvSpPr>
            <p:spPr>
              <a:xfrm>
                <a:off x="1188256" y="5983874"/>
                <a:ext cx="1050862" cy="369332"/>
              </a:xfrm>
              <a:prstGeom prst="rect">
                <a:avLst/>
              </a:prstGeom>
              <a:blipFill>
                <a:blip r:embed="rId4"/>
                <a:stretch>
                  <a:fillRect t="-6667" b="-1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FA2437B4-40C0-45D1-9E2F-CD9351B852D3}"/>
              </a:ext>
            </a:extLst>
          </p:cNvPr>
          <p:cNvCxnSpPr/>
          <p:nvPr/>
        </p:nvCxnSpPr>
        <p:spPr>
          <a:xfrm>
            <a:off x="2123661" y="6636039"/>
            <a:ext cx="5410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70FC8FB-B9BB-4223-AE01-6D9CE594E3DB}"/>
              </a:ext>
            </a:extLst>
          </p:cNvPr>
          <p:cNvCxnSpPr>
            <a:cxnSpLocks/>
          </p:cNvCxnSpPr>
          <p:nvPr/>
        </p:nvCxnSpPr>
        <p:spPr>
          <a:xfrm flipH="1" flipV="1">
            <a:off x="2128043" y="4879728"/>
            <a:ext cx="0" cy="17563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B3A462AA-AFA6-44B3-AD46-F6A48CE544A1}"/>
              </a:ext>
            </a:extLst>
          </p:cNvPr>
          <p:cNvSpPr/>
          <p:nvPr/>
        </p:nvSpPr>
        <p:spPr>
          <a:xfrm>
            <a:off x="3800061" y="472732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09E4E78-2A52-44FA-BCDB-47D8DD90137B}"/>
              </a:ext>
            </a:extLst>
          </p:cNvPr>
          <p:cNvSpPr txBox="1"/>
          <p:nvPr/>
        </p:nvSpPr>
        <p:spPr>
          <a:xfrm>
            <a:off x="1716863" y="4510396"/>
            <a:ext cx="288862" cy="369332"/>
          </a:xfrm>
          <a:prstGeom prst="rect">
            <a:avLst/>
          </a:prstGeom>
          <a:noFill/>
        </p:spPr>
        <p:txBody>
          <a:bodyPr wrap="none" rtlCol="0">
            <a:spAutoFit/>
          </a:bodyPr>
          <a:lstStyle/>
          <a:p>
            <a:r>
              <a:rPr lang="en-US" dirty="0"/>
              <a:t>y</a:t>
            </a:r>
          </a:p>
        </p:txBody>
      </p:sp>
      <p:sp>
        <p:nvSpPr>
          <p:cNvPr id="38" name="TextBox 37">
            <a:extLst>
              <a:ext uri="{FF2B5EF4-FFF2-40B4-BE49-F238E27FC236}">
                <a16:creationId xmlns:a16="http://schemas.microsoft.com/office/drawing/2014/main" id="{FF49CF60-6CD4-410E-9BB2-B7C826703B41}"/>
              </a:ext>
            </a:extLst>
          </p:cNvPr>
          <p:cNvSpPr txBox="1"/>
          <p:nvPr/>
        </p:nvSpPr>
        <p:spPr>
          <a:xfrm>
            <a:off x="7625999" y="6407439"/>
            <a:ext cx="284052" cy="369332"/>
          </a:xfrm>
          <a:prstGeom prst="rect">
            <a:avLst/>
          </a:prstGeom>
          <a:noFill/>
        </p:spPr>
        <p:txBody>
          <a:bodyPr wrap="none" rtlCol="0">
            <a:spAutoFit/>
          </a:bodyPr>
          <a:lstStyle/>
          <a:p>
            <a:r>
              <a:rPr lang="en-US" dirty="0"/>
              <a:t>x</a:t>
            </a:r>
          </a:p>
        </p:txBody>
      </p:sp>
      <p:cxnSp>
        <p:nvCxnSpPr>
          <p:cNvPr id="39" name="Straight Arrow Connector 38">
            <a:extLst>
              <a:ext uri="{FF2B5EF4-FFF2-40B4-BE49-F238E27FC236}">
                <a16:creationId xmlns:a16="http://schemas.microsoft.com/office/drawing/2014/main" id="{06D02B04-B21C-4B01-9818-B0151CA9F3AD}"/>
              </a:ext>
            </a:extLst>
          </p:cNvPr>
          <p:cNvCxnSpPr/>
          <p:nvPr/>
        </p:nvCxnSpPr>
        <p:spPr>
          <a:xfrm flipV="1">
            <a:off x="2107723" y="4879728"/>
            <a:ext cx="1844738" cy="17563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25009083-3063-47D7-865E-CA2C2065DCF9}"/>
              </a:ext>
            </a:extLst>
          </p:cNvPr>
          <p:cNvCxnSpPr/>
          <p:nvPr/>
        </p:nvCxnSpPr>
        <p:spPr>
          <a:xfrm flipV="1">
            <a:off x="2123661" y="6331239"/>
            <a:ext cx="320738"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66C4AD05-642F-47EC-BF1E-D2BDAD501CD5}"/>
              </a:ext>
            </a:extLst>
          </p:cNvPr>
          <p:cNvCxnSpPr/>
          <p:nvPr/>
        </p:nvCxnSpPr>
        <p:spPr>
          <a:xfrm flipH="1" flipV="1">
            <a:off x="1818861" y="6331239"/>
            <a:ext cx="312769"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03B1BC4-C501-45D3-A6EA-DDE4B4659D25}"/>
                  </a:ext>
                </a:extLst>
              </p:cNvPr>
              <p:cNvSpPr txBox="1"/>
              <p:nvPr/>
            </p:nvSpPr>
            <p:spPr>
              <a:xfrm>
                <a:off x="2576616" y="539624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54" name="TextBox 53">
                <a:extLst>
                  <a:ext uri="{FF2B5EF4-FFF2-40B4-BE49-F238E27FC236}">
                    <a16:creationId xmlns:a16="http://schemas.microsoft.com/office/drawing/2014/main" id="{803B1BC4-C501-45D3-A6EA-DDE4B4659D25}"/>
                  </a:ext>
                </a:extLst>
              </p:cNvPr>
              <p:cNvSpPr txBox="1">
                <a:spLocks noRot="1" noChangeAspect="1" noMove="1" noResize="1" noEditPoints="1" noAdjustHandles="1" noChangeArrowheads="1" noChangeShapeType="1" noTextEdit="1"/>
              </p:cNvSpPr>
              <p:nvPr/>
            </p:nvSpPr>
            <p:spPr>
              <a:xfrm>
                <a:off x="2576616" y="5396241"/>
                <a:ext cx="4572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3AD5342-02F0-4A6E-9048-AAB97152EA8B}"/>
                  </a:ext>
                </a:extLst>
              </p:cNvPr>
              <p:cNvSpPr txBox="1"/>
              <p:nvPr/>
            </p:nvSpPr>
            <p:spPr>
              <a:xfrm>
                <a:off x="3038061" y="6111983"/>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oMath>
                  </m:oMathPara>
                </a14:m>
                <a:endParaRPr lang="en-US" dirty="0"/>
              </a:p>
            </p:txBody>
          </p:sp>
        </mc:Choice>
        <mc:Fallback xmlns="">
          <p:sp>
            <p:nvSpPr>
              <p:cNvPr id="55" name="TextBox 54">
                <a:extLst>
                  <a:ext uri="{FF2B5EF4-FFF2-40B4-BE49-F238E27FC236}">
                    <a16:creationId xmlns:a16="http://schemas.microsoft.com/office/drawing/2014/main" id="{E3AD5342-02F0-4A6E-9048-AAB97152EA8B}"/>
                  </a:ext>
                </a:extLst>
              </p:cNvPr>
              <p:cNvSpPr txBox="1">
                <a:spLocks noRot="1" noChangeAspect="1" noMove="1" noResize="1" noEditPoints="1" noAdjustHandles="1" noChangeArrowheads="1" noChangeShapeType="1" noTextEdit="1"/>
              </p:cNvSpPr>
              <p:nvPr/>
            </p:nvSpPr>
            <p:spPr>
              <a:xfrm>
                <a:off x="3038061" y="6111983"/>
                <a:ext cx="4572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A64CB3E-BF78-4964-96AA-6C002158BCD4}"/>
                  </a:ext>
                </a:extLst>
              </p:cNvPr>
              <p:cNvSpPr txBox="1"/>
              <p:nvPr/>
            </p:nvSpPr>
            <p:spPr>
              <a:xfrm>
                <a:off x="2131630" y="6189345"/>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sub>
                      </m:sSub>
                    </m:oMath>
                  </m:oMathPara>
                </a14:m>
                <a:endParaRPr lang="en-US" dirty="0"/>
              </a:p>
            </p:txBody>
          </p:sp>
        </mc:Choice>
        <mc:Fallback xmlns="">
          <p:sp>
            <p:nvSpPr>
              <p:cNvPr id="56" name="TextBox 55">
                <a:extLst>
                  <a:ext uri="{FF2B5EF4-FFF2-40B4-BE49-F238E27FC236}">
                    <a16:creationId xmlns:a16="http://schemas.microsoft.com/office/drawing/2014/main" id="{6A64CB3E-BF78-4964-96AA-6C002158BCD4}"/>
                  </a:ext>
                </a:extLst>
              </p:cNvPr>
              <p:cNvSpPr txBox="1">
                <a:spLocks noRot="1" noChangeAspect="1" noMove="1" noResize="1" noEditPoints="1" noAdjustHandles="1" noChangeArrowheads="1" noChangeShapeType="1" noTextEdit="1"/>
              </p:cNvSpPr>
              <p:nvPr/>
            </p:nvSpPr>
            <p:spPr>
              <a:xfrm>
                <a:off x="2131630" y="6189345"/>
                <a:ext cx="1050862" cy="369332"/>
              </a:xfrm>
              <a:prstGeom prst="rect">
                <a:avLst/>
              </a:prstGeom>
              <a:blipFill>
                <a:blip r:embed="rId7"/>
                <a:stretch>
                  <a:fillRect t="-655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B60B35C-6FEE-47A0-B13A-5A7CA9D43D84}"/>
              </a:ext>
            </a:extLst>
          </p:cNvPr>
          <p:cNvSpPr/>
          <p:nvPr/>
        </p:nvSpPr>
        <p:spPr>
          <a:xfrm>
            <a:off x="2005725" y="3766709"/>
            <a:ext cx="5385675" cy="729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0870C64-EAF8-4485-B056-79760C31B950}"/>
              </a:ext>
            </a:extLst>
          </p:cNvPr>
          <p:cNvSpPr/>
          <p:nvPr/>
        </p:nvSpPr>
        <p:spPr>
          <a:xfrm>
            <a:off x="3881844" y="2417743"/>
            <a:ext cx="3503973" cy="424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a:extLst>
              <a:ext uri="{FF2B5EF4-FFF2-40B4-BE49-F238E27FC236}">
                <a16:creationId xmlns:a16="http://schemas.microsoft.com/office/drawing/2014/main" id="{19D894D6-7C34-4410-BB1F-655EA2341E0F}"/>
              </a:ext>
            </a:extLst>
          </p:cNvPr>
          <p:cNvSpPr/>
          <p:nvPr/>
        </p:nvSpPr>
        <p:spPr>
          <a:xfrm>
            <a:off x="1245308" y="5706122"/>
            <a:ext cx="1828800" cy="1828800"/>
          </a:xfrm>
          <a:prstGeom prst="arc">
            <a:avLst>
              <a:gd name="adj1" fmla="val 18919922"/>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678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 presetClass="exit"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27" grpId="0"/>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p:cNvSpPr txBox="1"/>
              <p:nvPr/>
            </p:nvSpPr>
            <p:spPr>
              <a:xfrm>
                <a:off x="5671372" y="4277640"/>
                <a:ext cx="1050862" cy="3838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𝑑</m:t>
                          </m:r>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𝑢</m:t>
                              </m:r>
                            </m:e>
                          </m:acc>
                        </m:e>
                        <m:sub>
                          <m:r>
                            <a:rPr lang="en-US" b="0" i="1" smtClean="0">
                              <a:solidFill>
                                <a:srgbClr val="FF0000"/>
                              </a:solidFill>
                              <a:latin typeface="Cambria Math" panose="02040503050406030204" pitchFamily="18" charset="0"/>
                            </a:rPr>
                            <m:t>𝑟</m:t>
                          </m:r>
                        </m:sub>
                      </m:sSub>
                    </m:oMath>
                  </m:oMathPara>
                </a14:m>
                <a:endParaRPr lang="en-US" dirty="0">
                  <a:solidFill>
                    <a:srgbClr val="FF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671372" y="4277640"/>
                <a:ext cx="1050862" cy="383888"/>
              </a:xfrm>
              <a:prstGeom prst="rect">
                <a:avLst/>
              </a:prstGeom>
              <a:blipFill>
                <a:blip r:embed="rId2"/>
                <a:stretch>
                  <a:fillRect t="-6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496284" y="2946739"/>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smtClean="0">
                                  <a:solidFill>
                                    <a:srgbClr val="0070C0"/>
                                  </a:solidFill>
                                  <a:latin typeface="Cambria Math" panose="02040503050406030204" pitchFamily="18" charset="0"/>
                                </a:rPr>
                              </m:ctrlPr>
                            </m:accPr>
                            <m:e>
                              <m:r>
                                <a:rPr lang="en-US" b="0" i="1" smtClean="0">
                                  <a:solidFill>
                                    <a:srgbClr val="0070C0"/>
                                  </a:solidFill>
                                  <a:latin typeface="Cambria Math" panose="02040503050406030204" pitchFamily="18" charset="0"/>
                                </a:rPr>
                                <m:t>𝑢</m:t>
                              </m:r>
                            </m:e>
                          </m:acc>
                        </m:e>
                        <m:sub>
                          <m:r>
                            <a:rPr lang="en-US" b="0" i="1" smtClean="0">
                              <a:solidFill>
                                <a:srgbClr val="0070C0"/>
                              </a:solidFill>
                              <a:latin typeface="Cambria Math" panose="02040503050406030204" pitchFamily="18" charset="0"/>
                              <a:ea typeface="Cambria Math" panose="02040503050406030204" pitchFamily="18" charset="0"/>
                            </a:rPr>
                            <m:t>𝜃</m:t>
                          </m:r>
                        </m:sub>
                      </m:sSub>
                    </m:oMath>
                  </m:oMathPara>
                </a14:m>
                <a:endParaRPr lang="en-US" dirty="0">
                  <a:solidFill>
                    <a:srgbClr val="0070C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496284" y="2946739"/>
                <a:ext cx="1050862" cy="369332"/>
              </a:xfrm>
              <a:prstGeom prst="rect">
                <a:avLst/>
              </a:prstGeom>
              <a:blipFill>
                <a:blip r:embed="rId3"/>
                <a:stretch>
                  <a:fillRect t="-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562600" y="4648200"/>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562600" y="4648200"/>
                <a:ext cx="1050862" cy="369332"/>
              </a:xfrm>
              <a:prstGeom prst="rect">
                <a:avLst/>
              </a:prstGeom>
              <a:blipFill>
                <a:blip r:embed="rId4"/>
                <a:stretch>
                  <a:fillRect t="-6667"/>
                </a:stretch>
              </a:blipFill>
            </p:spPr>
            <p:txBody>
              <a:bodyPr/>
              <a:lstStyle/>
              <a:p>
                <a:r>
                  <a:rPr lang="en-US">
                    <a:noFill/>
                  </a:rPr>
                  <a:t> </a:t>
                </a:r>
              </a:p>
            </p:txBody>
          </p:sp>
        </mc:Fallback>
      </mc:AlternateContent>
      <p:grpSp>
        <p:nvGrpSpPr>
          <p:cNvPr id="5" name="Group 4"/>
          <p:cNvGrpSpPr/>
          <p:nvPr/>
        </p:nvGrpSpPr>
        <p:grpSpPr>
          <a:xfrm rot="21059059">
            <a:off x="3671081" y="2812113"/>
            <a:ext cx="2055640" cy="2000291"/>
            <a:chOff x="4758551" y="4080744"/>
            <a:chExt cx="405732" cy="405732"/>
          </a:xfrm>
        </p:grpSpPr>
        <p:cxnSp>
          <p:nvCxnSpPr>
            <p:cNvPr id="6" name="Straight Arrow Connector 5"/>
            <p:cNvCxnSpPr/>
            <p:nvPr/>
          </p:nvCxnSpPr>
          <p:spPr>
            <a:xfrm>
              <a:off x="4758551" y="4484632"/>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16200000">
              <a:off x="4556829" y="4283610"/>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8" name="TextBox 7"/>
              <p:cNvSpPr txBox="1"/>
              <p:nvPr/>
            </p:nvSpPr>
            <p:spPr>
              <a:xfrm>
                <a:off x="3246633" y="2624141"/>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246633" y="2624141"/>
                <a:ext cx="1050862" cy="369332"/>
              </a:xfrm>
              <a:prstGeom prst="rect">
                <a:avLst/>
              </a:prstGeom>
              <a:blipFill>
                <a:blip r:embed="rId5"/>
                <a:stretch>
                  <a:fillRect t="-6557"/>
                </a:stretch>
              </a:blipFill>
            </p:spPr>
            <p:txBody>
              <a:bodyPr/>
              <a:lstStyle/>
              <a:p>
                <a:r>
                  <a:rPr lang="en-US">
                    <a:noFill/>
                  </a:rPr>
                  <a:t> </a:t>
                </a:r>
              </a:p>
            </p:txBody>
          </p:sp>
        </mc:Fallback>
      </mc:AlternateContent>
      <p:grpSp>
        <p:nvGrpSpPr>
          <p:cNvPr id="9" name="Group 8"/>
          <p:cNvGrpSpPr/>
          <p:nvPr/>
        </p:nvGrpSpPr>
        <p:grpSpPr>
          <a:xfrm rot="20598450">
            <a:off x="3497917" y="2698763"/>
            <a:ext cx="2055640" cy="2000291"/>
            <a:chOff x="4758551" y="4080744"/>
            <a:chExt cx="405732" cy="405732"/>
          </a:xfrm>
        </p:grpSpPr>
        <p:cxnSp>
          <p:nvCxnSpPr>
            <p:cNvPr id="10" name="Straight Arrow Connector 9"/>
            <p:cNvCxnSpPr/>
            <p:nvPr/>
          </p:nvCxnSpPr>
          <p:spPr>
            <a:xfrm>
              <a:off x="4758551" y="4484632"/>
              <a:ext cx="4057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a:off x="4556829" y="4283610"/>
              <a:ext cx="4057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TextBox 11"/>
              <p:cNvSpPr txBox="1"/>
              <p:nvPr/>
            </p:nvSpPr>
            <p:spPr>
              <a:xfrm>
                <a:off x="5410620" y="3921327"/>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smtClean="0">
                                  <a:solidFill>
                                    <a:srgbClr val="0070C0"/>
                                  </a:solidFill>
                                  <a:latin typeface="Cambria Math" panose="02040503050406030204" pitchFamily="18" charset="0"/>
                                </a:rPr>
                              </m:ctrlPr>
                            </m:accPr>
                            <m:e>
                              <m:r>
                                <a:rPr lang="en-US" b="0" i="1" smtClean="0">
                                  <a:solidFill>
                                    <a:srgbClr val="0070C0"/>
                                  </a:solidFill>
                                  <a:latin typeface="Cambria Math" panose="02040503050406030204" pitchFamily="18" charset="0"/>
                                </a:rPr>
                                <m:t>𝑢</m:t>
                              </m:r>
                            </m:e>
                          </m:acc>
                        </m:e>
                        <m:sub>
                          <m:r>
                            <a:rPr lang="en-US" b="0" i="1" smtClean="0">
                              <a:solidFill>
                                <a:srgbClr val="0070C0"/>
                              </a:solidFill>
                              <a:latin typeface="Cambria Math" panose="02040503050406030204" pitchFamily="18" charset="0"/>
                            </a:rPr>
                            <m:t>𝑟</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410620" y="3921327"/>
                <a:ext cx="1050862" cy="369332"/>
              </a:xfrm>
              <a:prstGeom prst="rect">
                <a:avLst/>
              </a:prstGeom>
              <a:blipFill>
                <a:blip r:embed="rId6"/>
                <a:stretch>
                  <a:fillRect t="-6557"/>
                </a:stretch>
              </a:blipFill>
            </p:spPr>
            <p:txBody>
              <a:bodyPr/>
              <a:lstStyle/>
              <a:p>
                <a:r>
                  <a:rPr lang="en-US">
                    <a:noFill/>
                  </a:rPr>
                  <a:t> </a:t>
                </a:r>
              </a:p>
            </p:txBody>
          </p:sp>
        </mc:Fallback>
      </mc:AlternateContent>
      <p:sp>
        <p:nvSpPr>
          <p:cNvPr id="14" name="Arc 13"/>
          <p:cNvSpPr/>
          <p:nvPr/>
        </p:nvSpPr>
        <p:spPr>
          <a:xfrm>
            <a:off x="2932964" y="4015625"/>
            <a:ext cx="1828800" cy="1828800"/>
          </a:xfrm>
          <a:prstGeom prst="arc">
            <a:avLst>
              <a:gd name="adj1" fmla="val 20586080"/>
              <a:gd name="adj2" fmla="val 21141999"/>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4160599" y="4237515"/>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𝑑</m:t>
                      </m:r>
                      <m:r>
                        <a:rPr lang="en-US" i="1" smtClean="0">
                          <a:solidFill>
                            <a:srgbClr val="FF0000"/>
                          </a:solidFill>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160599" y="4237515"/>
                <a:ext cx="1050862" cy="369332"/>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p:cNvCxnSpPr/>
          <p:nvPr/>
        </p:nvCxnSpPr>
        <p:spPr>
          <a:xfrm flipH="1" flipV="1">
            <a:off x="5785675" y="4325796"/>
            <a:ext cx="74415" cy="30393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2746365" y="2542353"/>
                <a:ext cx="1050862" cy="3838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𝑑</m:t>
                          </m:r>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𝑢</m:t>
                              </m:r>
                            </m:e>
                          </m:acc>
                        </m:e>
                        <m:sub>
                          <m:r>
                            <a:rPr lang="en-US" b="0" i="1" smtClean="0">
                              <a:solidFill>
                                <a:srgbClr val="FF0000"/>
                              </a:solidFill>
                              <a:latin typeface="Cambria Math" panose="02040503050406030204" pitchFamily="18" charset="0"/>
                              <a:ea typeface="Cambria Math" panose="02040503050406030204" pitchFamily="18" charset="0"/>
                            </a:rPr>
                            <m:t>𝜃</m:t>
                          </m:r>
                        </m:sub>
                      </m:sSub>
                    </m:oMath>
                  </m:oMathPara>
                </a14:m>
                <a:endParaRPr lang="en-US"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2746365" y="2542353"/>
                <a:ext cx="1050862" cy="383888"/>
              </a:xfrm>
              <a:prstGeom prst="rect">
                <a:avLst/>
              </a:prstGeom>
              <a:blipFill>
                <a:blip r:embed="rId8"/>
                <a:stretch>
                  <a:fillRect t="-6349"/>
                </a:stretch>
              </a:blipFill>
            </p:spPr>
            <p:txBody>
              <a:bodyPr/>
              <a:lstStyle/>
              <a:p>
                <a:r>
                  <a:rPr lang="en-US">
                    <a:noFill/>
                  </a:rPr>
                  <a:t> </a:t>
                </a:r>
              </a:p>
            </p:txBody>
          </p:sp>
        </mc:Fallback>
      </mc:AlternateContent>
      <p:cxnSp>
        <p:nvCxnSpPr>
          <p:cNvPr id="19" name="Straight Arrow Connector 18"/>
          <p:cNvCxnSpPr/>
          <p:nvPr/>
        </p:nvCxnSpPr>
        <p:spPr>
          <a:xfrm rot="16200000" flipH="1" flipV="1">
            <a:off x="3343203" y="2864179"/>
            <a:ext cx="74415" cy="30393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0" name="Title 1">
            <a:extLst>
              <a:ext uri="{FF2B5EF4-FFF2-40B4-BE49-F238E27FC236}">
                <a16:creationId xmlns:a16="http://schemas.microsoft.com/office/drawing/2014/main" id="{B81FFFE1-5A77-45CA-A4F1-98A3FA84CD22}"/>
              </a:ext>
            </a:extLst>
          </p:cNvPr>
          <p:cNvSpPr>
            <a:spLocks noGrp="1"/>
          </p:cNvSpPr>
          <p:nvPr>
            <p:ph type="title"/>
          </p:nvPr>
        </p:nvSpPr>
        <p:spPr>
          <a:xfrm>
            <a:off x="457200" y="274638"/>
            <a:ext cx="8229600" cy="1143000"/>
          </a:xfrm>
        </p:spPr>
        <p:txBody>
          <a:bodyPr>
            <a:normAutofit/>
          </a:bodyPr>
          <a:lstStyle/>
          <a:p>
            <a:r>
              <a:rPr lang="en-US" dirty="0"/>
              <a:t>Derivative of a Rotating Unit Vector</a:t>
            </a:r>
          </a:p>
        </p:txBody>
      </p:sp>
    </p:spTree>
    <p:extLst>
      <p:ext uri="{BB962C8B-B14F-4D97-AF65-F5344CB8AC3E}">
        <p14:creationId xmlns:p14="http://schemas.microsoft.com/office/powerpoint/2010/main" val="106492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with Polar Coordinates</a:t>
            </a:r>
            <a:br>
              <a:rPr lang="en-US" dirty="0"/>
            </a:br>
            <a:r>
              <a:rPr lang="en-US" dirty="0"/>
              <a:t>(Acceleration)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895599"/>
              </a:xfrm>
            </p:spPr>
            <p:txBody>
              <a:bodyPr>
                <a:normAutofit fontScale="77500" lnSpcReduction="20000"/>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r>
                        <a:rPr lang="en-US">
                          <a:latin typeface="Cambria Math"/>
                        </a:rPr>
                        <m:t>=  </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a:latin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a:latin typeface="Cambria Math"/>
                        </a:rPr>
                        <m:t>=</m:t>
                      </m:r>
                      <m:acc>
                        <m:accPr>
                          <m:chr m:val="̈"/>
                          <m:ctrlPr>
                            <a:rPr lang="en-US" i="1" smtClean="0">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smtClean="0">
                          <a:latin typeface="Cambria Math"/>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smtClean="0">
                              <a:latin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e>
                      </m:acc>
                      <m:r>
                        <a:rPr lang="en-US" b="1" i="1">
                          <a:latin typeface="Cambria Math"/>
                        </a:rPr>
                        <m:t>+</m:t>
                      </m:r>
                      <m:acc>
                        <m:accPr>
                          <m:chr m:val="̇"/>
                          <m:ctrlPr>
                            <a:rPr lang="en-US" b="1" i="1" smtClean="0">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1" i="1" smtClean="0">
                          <a:latin typeface="Cambria Math"/>
                          <a:ea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smtClean="0">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1" i="1" smtClean="0">
                          <a:latin typeface="Cambria Math"/>
                          <a:ea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smtClean="0">
                              <a:latin typeface="Cambria Math" panose="02040503050406030204" pitchFamily="18" charset="0"/>
                              <a:ea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e>
                      </m:acc>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a:latin typeface="Cambria Math"/>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a:latin typeface="Cambria Math"/>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acc>
                        <m:accPr>
                          <m:chr m:val="̇"/>
                          <m:ctrlPr>
                            <a:rPr lang="en-US" i="1">
                              <a:latin typeface="Cambria Math" panose="02040503050406030204" pitchFamily="18" charset="0"/>
                            </a:rPr>
                          </m:ctrlPr>
                        </m:accPr>
                        <m:e>
                          <m:r>
                            <a:rPr lang="en-US" b="0" i="0" smtClean="0">
                              <a:latin typeface="Cambria Math" panose="02040503050406030204" pitchFamily="18" charset="0"/>
                            </a:rPr>
                            <m:t> </m:t>
                          </m:r>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1" i="1">
                          <a:latin typeface="Cambria Math"/>
                        </a:rPr>
                        <m:t>+</m:t>
                      </m:r>
                      <m:acc>
                        <m:accPr>
                          <m:chr m:val="̇"/>
                          <m:ctrlPr>
                            <a:rPr lang="en-US" b="1" i="1">
                              <a:latin typeface="Cambria Math" panose="02040503050406030204" pitchFamily="18" charset="0"/>
                            </a:rPr>
                          </m:ctrlPr>
                        </m:accPr>
                        <m:e>
                          <m:r>
                            <a:rPr lang="en-US" i="1">
                              <a:latin typeface="Cambria Math" panose="02040503050406030204" pitchFamily="18" charset="0"/>
                            </a:rPr>
                            <m:t>𝑟</m:t>
                          </m:r>
                        </m:e>
                      </m:acc>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1" i="1">
                          <a:latin typeface="Cambria Math"/>
                          <a:ea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r>
                        <a:rPr lang="en-US" b="1" i="1">
                          <a:latin typeface="Cambria Math"/>
                          <a:ea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b="0" i="1" smtClean="0">
                          <a:latin typeface="Cambria Math" panose="02040503050406030204" pitchFamily="18" charset="0"/>
                          <a:ea typeface="Cambria Math"/>
                        </a:rPr>
                        <m:t>(−</m:t>
                      </m:r>
                      <m:acc>
                        <m:accPr>
                          <m:chr m:val="̇"/>
                          <m:ctrlPr>
                            <a:rPr lang="en-US" i="1">
                              <a:latin typeface="Cambria Math" panose="02040503050406030204" pitchFamily="18" charset="0"/>
                            </a:rPr>
                          </m:ctrlPr>
                        </m:accPr>
                        <m:e>
                          <m:r>
                            <m:rPr>
                              <m:sty m:val="p"/>
                            </m:rPr>
                            <a:rPr lang="en-US">
                              <a:latin typeface="Cambria Math"/>
                              <a:ea typeface="Cambria Math"/>
                            </a:rPr>
                            <m:t>θ</m:t>
                          </m:r>
                        </m:e>
                      </m:acc>
                      <m:acc>
                        <m:accPr>
                          <m:chr m:val="̂"/>
                          <m:ctrlPr>
                            <a:rPr lang="en-US" i="1">
                              <a:latin typeface="Cambria Math" panose="02040503050406030204" pitchFamily="18" charset="0"/>
                            </a:rPr>
                          </m:ctrlPr>
                        </m:accPr>
                        <m:e>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0" i="1" smtClean="0">
                          <a:latin typeface="Cambria Math" panose="02040503050406030204" pitchFamily="18" charset="0"/>
                        </a:rPr>
                        <m:t>)</m:t>
                      </m:r>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a:latin typeface="Cambria Math"/>
                        </a:rPr>
                        <m:t>= </m:t>
                      </m:r>
                      <m:d>
                        <m:dPr>
                          <m:ctrlPr>
                            <a:rPr lang="en-US" i="1" smtClean="0">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𝑟</m:t>
                              </m:r>
                            </m:e>
                          </m:acc>
                          <m:r>
                            <a:rPr lang="en-US" b="0" i="0" smtClean="0">
                              <a:latin typeface="Cambria Math"/>
                            </a:rPr>
                            <m:t>−</m:t>
                          </m:r>
                          <m:r>
                            <a:rPr lang="en-US" b="0" i="1" smtClean="0">
                              <a:latin typeface="Cambria Math" panose="02040503050406030204" pitchFamily="18" charset="0"/>
                            </a:rPr>
                            <m:t>𝑟</m:t>
                          </m:r>
                          <m:sSup>
                            <m:sSupPr>
                              <m:ctrlPr>
                                <a:rPr lang="en-US" b="0" i="1" smtClean="0">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i="0">
                                      <a:latin typeface="Cambria Math"/>
                                      <a:ea typeface="Cambria Math"/>
                                    </a:rPr>
                                    <m:t>θ</m:t>
                                  </m:r>
                                </m:e>
                              </m:acc>
                            </m:e>
                            <m:sup>
                              <m:r>
                                <a:rPr lang="en-US" b="0" i="0" smtClean="0">
                                  <a:latin typeface="Cambria Math"/>
                                  <a:ea typeface="Cambria Math"/>
                                </a:rPr>
                                <m:t>2</m:t>
                              </m:r>
                            </m:sup>
                          </m:sSup>
                        </m:e>
                      </m:d>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a:latin typeface="Cambria Math"/>
                        </a:rPr>
                        <m:t>+</m:t>
                      </m:r>
                      <m:d>
                        <m:dPr>
                          <m:ctrlPr>
                            <a:rPr lang="en-US" b="1" i="1" smtClean="0">
                              <a:latin typeface="Cambria Math" panose="02040503050406030204" pitchFamily="18" charset="0"/>
                            </a:rPr>
                          </m:ctrlPr>
                        </m:dPr>
                        <m:e>
                          <m:r>
                            <m:rPr>
                              <m:sty m:val="p"/>
                            </m:rPr>
                            <a:rPr lang="en-US" b="0" i="0" smtClean="0">
                              <a:latin typeface="Cambria Math" panose="02040503050406030204" pitchFamily="18" charset="0"/>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r>
                            <a:rPr lang="en-US" b="1" i="0" smtClean="0">
                              <a:latin typeface="Cambria Math"/>
                              <a:ea typeface="Cambria Math"/>
                            </a:rPr>
                            <m:t>+</m:t>
                          </m:r>
                          <m:r>
                            <a:rPr lang="en-US" b="0" i="0" smtClean="0">
                              <a:latin typeface="Cambria Math"/>
                              <a:ea typeface="Cambria Math"/>
                            </a:rPr>
                            <m:t>2</m:t>
                          </m:r>
                          <m:acc>
                            <m:accPr>
                              <m:chr m:val="̇"/>
                              <m:ctrlPr>
                                <a:rPr lang="en-US" b="1" i="1">
                                  <a:latin typeface="Cambria Math" panose="02040503050406030204" pitchFamily="18" charset="0"/>
                                </a:rPr>
                              </m:ctrlPr>
                            </m:accPr>
                            <m:e>
                              <m:r>
                                <a:rPr lang="en-US" b="0" i="1" smtClean="0">
                                  <a:latin typeface="Cambria Math" panose="02040503050406030204" pitchFamily="18" charset="0"/>
                                </a:rPr>
                                <m:t>𝑟</m:t>
                              </m:r>
                            </m:e>
                          </m:acc>
                          <m:acc>
                            <m:accPr>
                              <m:chr m:val="̇"/>
                              <m:ctrlPr>
                                <a:rPr lang="en-US" i="1">
                                  <a:latin typeface="Cambria Math" panose="02040503050406030204" pitchFamily="18" charset="0"/>
                                </a:rPr>
                              </m:ctrlPr>
                            </m:accPr>
                            <m:e>
                              <m:r>
                                <m:rPr>
                                  <m:sty m:val="p"/>
                                </m:rPr>
                                <a:rPr lang="en-US" i="0">
                                  <a:latin typeface="Cambria Math"/>
                                  <a:ea typeface="Cambria Math"/>
                                </a:rPr>
                                <m:t>θ</m:t>
                              </m:r>
                            </m:e>
                          </m:acc>
                        </m:e>
                      </m:d>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oMath>
                  </m:oMathPara>
                </a14:m>
                <a:endParaRPr lang="en-US" b="1" dirty="0"/>
              </a:p>
              <a:p>
                <a:pPr marL="0" indent="0" algn="ctr">
                  <a:buNone/>
                </a:pPr>
                <a:endParaRPr lang="en-US" b="1" dirty="0"/>
              </a:p>
              <a:p>
                <a:pPr marL="0" indent="0" algn="ctr">
                  <a:buNone/>
                </a:pPr>
                <a:endParaRPr lang="en-US" b="1" dirty="0"/>
              </a:p>
              <a:p>
                <a:pPr marL="0" indent="0" algn="ctr">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895599"/>
              </a:xfrm>
              <a:blipFill>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6531429" y="6264275"/>
            <a:ext cx="2133600" cy="365125"/>
          </a:xfrm>
        </p:spPr>
        <p:txBody>
          <a:bodyPr/>
          <a:lstStyle/>
          <a:p>
            <a:fld id="{929262FE-7F58-4A1E-8AF3-5A510A86DEBD}" type="slidenum">
              <a:rPr lang="en-US" smtClean="0"/>
              <a:t>7</a:t>
            </a:fld>
            <a:endParaRPr lang="en-US"/>
          </a:p>
        </p:txBody>
      </p:sp>
      <p:cxnSp>
        <p:nvCxnSpPr>
          <p:cNvPr id="7" name="Straight Arrow Connector 6"/>
          <p:cNvCxnSpPr/>
          <p:nvPr/>
        </p:nvCxnSpPr>
        <p:spPr>
          <a:xfrm flipH="1">
            <a:off x="3363684" y="2024744"/>
            <a:ext cx="1066800" cy="3374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125684" y="2048079"/>
            <a:ext cx="495300" cy="314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flipH="1">
            <a:off x="3363684" y="2911744"/>
            <a:ext cx="217716" cy="288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154595" y="1909303"/>
            <a:ext cx="1388009" cy="369332"/>
          </a:xfrm>
          <a:prstGeom prst="rect">
            <a:avLst/>
          </a:prstGeom>
          <a:noFill/>
        </p:spPr>
        <p:txBody>
          <a:bodyPr wrap="none" rtlCol="0">
            <a:spAutoFit/>
          </a:bodyPr>
          <a:lstStyle/>
          <a:p>
            <a:r>
              <a:rPr lang="en-US" dirty="0"/>
              <a:t>Product Rule</a:t>
            </a:r>
          </a:p>
        </p:txBody>
      </p:sp>
      <p:sp>
        <p:nvSpPr>
          <p:cNvPr id="27" name="TextBox 26"/>
          <p:cNvSpPr txBox="1"/>
          <p:nvPr/>
        </p:nvSpPr>
        <p:spPr>
          <a:xfrm>
            <a:off x="-36681" y="2355975"/>
            <a:ext cx="1502229" cy="923330"/>
          </a:xfrm>
          <a:prstGeom prst="rect">
            <a:avLst/>
          </a:prstGeom>
          <a:noFill/>
        </p:spPr>
        <p:txBody>
          <a:bodyPr wrap="square" rtlCol="0">
            <a:spAutoFit/>
          </a:bodyPr>
          <a:lstStyle/>
          <a:p>
            <a:pPr algn="ctr"/>
            <a:r>
              <a:rPr lang="en-US" dirty="0"/>
              <a:t>Derivative of a Rotating Unit Vector</a:t>
            </a:r>
          </a:p>
        </p:txBody>
      </p:sp>
      <p:cxnSp>
        <p:nvCxnSpPr>
          <p:cNvPr id="41" name="Straight Arrow Connector 40"/>
          <p:cNvCxnSpPr/>
          <p:nvPr/>
        </p:nvCxnSpPr>
        <p:spPr>
          <a:xfrm flipH="1">
            <a:off x="4942824" y="2030968"/>
            <a:ext cx="266700" cy="3250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5486400" y="2024744"/>
            <a:ext cx="381000" cy="253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791200" y="2024744"/>
            <a:ext cx="914400" cy="253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a:off x="7010400" y="2881993"/>
            <a:ext cx="0" cy="318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33861" y="3788864"/>
            <a:ext cx="1502229" cy="369332"/>
          </a:xfrm>
          <a:prstGeom prst="rect">
            <a:avLst/>
          </a:prstGeom>
          <a:noFill/>
        </p:spPr>
        <p:txBody>
          <a:bodyPr wrap="square" rtlCol="0">
            <a:spAutoFit/>
          </a:bodyPr>
          <a:lstStyle/>
          <a:p>
            <a:pPr algn="ctr"/>
            <a:r>
              <a:rPr lang="en-US" dirty="0"/>
              <a:t>Simplify</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59E8D2E-1240-4FD9-BBD6-97F231167FB2}"/>
                  </a:ext>
                </a:extLst>
              </p:cNvPr>
              <p:cNvSpPr txBox="1"/>
              <p:nvPr/>
            </p:nvSpPr>
            <p:spPr>
              <a:xfrm>
                <a:off x="1188256" y="5983874"/>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28" name="TextBox 27">
                <a:extLst>
                  <a:ext uri="{FF2B5EF4-FFF2-40B4-BE49-F238E27FC236}">
                    <a16:creationId xmlns:a16="http://schemas.microsoft.com/office/drawing/2014/main" id="{A59E8D2E-1240-4FD9-BBD6-97F231167FB2}"/>
                  </a:ext>
                </a:extLst>
              </p:cNvPr>
              <p:cNvSpPr txBox="1">
                <a:spLocks noRot="1" noChangeAspect="1" noMove="1" noResize="1" noEditPoints="1" noAdjustHandles="1" noChangeArrowheads="1" noChangeShapeType="1" noTextEdit="1"/>
              </p:cNvSpPr>
              <p:nvPr/>
            </p:nvSpPr>
            <p:spPr>
              <a:xfrm>
                <a:off x="1188256" y="5983874"/>
                <a:ext cx="1050862" cy="369332"/>
              </a:xfrm>
              <a:prstGeom prst="rect">
                <a:avLst/>
              </a:prstGeom>
              <a:blipFill>
                <a:blip r:embed="rId4"/>
                <a:stretch>
                  <a:fillRect t="-6667" b="-1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FA2437B4-40C0-45D1-9E2F-CD9351B852D3}"/>
              </a:ext>
            </a:extLst>
          </p:cNvPr>
          <p:cNvCxnSpPr/>
          <p:nvPr/>
        </p:nvCxnSpPr>
        <p:spPr>
          <a:xfrm>
            <a:off x="2123661" y="6636039"/>
            <a:ext cx="5410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70FC8FB-B9BB-4223-AE01-6D9CE594E3DB}"/>
              </a:ext>
            </a:extLst>
          </p:cNvPr>
          <p:cNvCxnSpPr>
            <a:cxnSpLocks/>
          </p:cNvCxnSpPr>
          <p:nvPr/>
        </p:nvCxnSpPr>
        <p:spPr>
          <a:xfrm flipH="1" flipV="1">
            <a:off x="2128043" y="4879728"/>
            <a:ext cx="0" cy="17563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B3A462AA-AFA6-44B3-AD46-F6A48CE544A1}"/>
              </a:ext>
            </a:extLst>
          </p:cNvPr>
          <p:cNvSpPr/>
          <p:nvPr/>
        </p:nvSpPr>
        <p:spPr>
          <a:xfrm>
            <a:off x="3800061" y="472732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09E4E78-2A52-44FA-BCDB-47D8DD90137B}"/>
              </a:ext>
            </a:extLst>
          </p:cNvPr>
          <p:cNvSpPr txBox="1"/>
          <p:nvPr/>
        </p:nvSpPr>
        <p:spPr>
          <a:xfrm>
            <a:off x="1716863" y="4510396"/>
            <a:ext cx="288862" cy="369332"/>
          </a:xfrm>
          <a:prstGeom prst="rect">
            <a:avLst/>
          </a:prstGeom>
          <a:noFill/>
        </p:spPr>
        <p:txBody>
          <a:bodyPr wrap="none" rtlCol="0">
            <a:spAutoFit/>
          </a:bodyPr>
          <a:lstStyle/>
          <a:p>
            <a:r>
              <a:rPr lang="en-US" dirty="0"/>
              <a:t>y</a:t>
            </a:r>
          </a:p>
        </p:txBody>
      </p:sp>
      <p:sp>
        <p:nvSpPr>
          <p:cNvPr id="38" name="TextBox 37">
            <a:extLst>
              <a:ext uri="{FF2B5EF4-FFF2-40B4-BE49-F238E27FC236}">
                <a16:creationId xmlns:a16="http://schemas.microsoft.com/office/drawing/2014/main" id="{FF49CF60-6CD4-410E-9BB2-B7C826703B41}"/>
              </a:ext>
            </a:extLst>
          </p:cNvPr>
          <p:cNvSpPr txBox="1"/>
          <p:nvPr/>
        </p:nvSpPr>
        <p:spPr>
          <a:xfrm>
            <a:off x="7625999" y="6407439"/>
            <a:ext cx="284052" cy="369332"/>
          </a:xfrm>
          <a:prstGeom prst="rect">
            <a:avLst/>
          </a:prstGeom>
          <a:noFill/>
        </p:spPr>
        <p:txBody>
          <a:bodyPr wrap="none" rtlCol="0">
            <a:spAutoFit/>
          </a:bodyPr>
          <a:lstStyle/>
          <a:p>
            <a:r>
              <a:rPr lang="en-US" dirty="0"/>
              <a:t>x</a:t>
            </a:r>
          </a:p>
        </p:txBody>
      </p:sp>
      <p:cxnSp>
        <p:nvCxnSpPr>
          <p:cNvPr id="39" name="Straight Arrow Connector 38">
            <a:extLst>
              <a:ext uri="{FF2B5EF4-FFF2-40B4-BE49-F238E27FC236}">
                <a16:creationId xmlns:a16="http://schemas.microsoft.com/office/drawing/2014/main" id="{06D02B04-B21C-4B01-9818-B0151CA9F3AD}"/>
              </a:ext>
            </a:extLst>
          </p:cNvPr>
          <p:cNvCxnSpPr/>
          <p:nvPr/>
        </p:nvCxnSpPr>
        <p:spPr>
          <a:xfrm flipV="1">
            <a:off x="2107723" y="4879728"/>
            <a:ext cx="1844738" cy="175631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25009083-3063-47D7-865E-CA2C2065DCF9}"/>
              </a:ext>
            </a:extLst>
          </p:cNvPr>
          <p:cNvCxnSpPr/>
          <p:nvPr/>
        </p:nvCxnSpPr>
        <p:spPr>
          <a:xfrm flipV="1">
            <a:off x="2123661" y="6331239"/>
            <a:ext cx="320738"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66C4AD05-642F-47EC-BF1E-D2BDAD501CD5}"/>
              </a:ext>
            </a:extLst>
          </p:cNvPr>
          <p:cNvCxnSpPr/>
          <p:nvPr/>
        </p:nvCxnSpPr>
        <p:spPr>
          <a:xfrm flipH="1" flipV="1">
            <a:off x="1818861" y="6331239"/>
            <a:ext cx="312769"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03B1BC4-C501-45D3-A6EA-DDE4B4659D25}"/>
                  </a:ext>
                </a:extLst>
              </p:cNvPr>
              <p:cNvSpPr txBox="1"/>
              <p:nvPr/>
            </p:nvSpPr>
            <p:spPr>
              <a:xfrm>
                <a:off x="2576616" y="539624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54" name="TextBox 53">
                <a:extLst>
                  <a:ext uri="{FF2B5EF4-FFF2-40B4-BE49-F238E27FC236}">
                    <a16:creationId xmlns:a16="http://schemas.microsoft.com/office/drawing/2014/main" id="{803B1BC4-C501-45D3-A6EA-DDE4B4659D25}"/>
                  </a:ext>
                </a:extLst>
              </p:cNvPr>
              <p:cNvSpPr txBox="1">
                <a:spLocks noRot="1" noChangeAspect="1" noMove="1" noResize="1" noEditPoints="1" noAdjustHandles="1" noChangeArrowheads="1" noChangeShapeType="1" noTextEdit="1"/>
              </p:cNvSpPr>
              <p:nvPr/>
            </p:nvSpPr>
            <p:spPr>
              <a:xfrm>
                <a:off x="2576616" y="5396241"/>
                <a:ext cx="4572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3AD5342-02F0-4A6E-9048-AAB97152EA8B}"/>
                  </a:ext>
                </a:extLst>
              </p:cNvPr>
              <p:cNvSpPr txBox="1"/>
              <p:nvPr/>
            </p:nvSpPr>
            <p:spPr>
              <a:xfrm>
                <a:off x="3038061" y="6111983"/>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oMath>
                  </m:oMathPara>
                </a14:m>
                <a:endParaRPr lang="en-US" dirty="0"/>
              </a:p>
            </p:txBody>
          </p:sp>
        </mc:Choice>
        <mc:Fallback xmlns="">
          <p:sp>
            <p:nvSpPr>
              <p:cNvPr id="55" name="TextBox 54">
                <a:extLst>
                  <a:ext uri="{FF2B5EF4-FFF2-40B4-BE49-F238E27FC236}">
                    <a16:creationId xmlns:a16="http://schemas.microsoft.com/office/drawing/2014/main" id="{E3AD5342-02F0-4A6E-9048-AAB97152EA8B}"/>
                  </a:ext>
                </a:extLst>
              </p:cNvPr>
              <p:cNvSpPr txBox="1">
                <a:spLocks noRot="1" noChangeAspect="1" noMove="1" noResize="1" noEditPoints="1" noAdjustHandles="1" noChangeArrowheads="1" noChangeShapeType="1" noTextEdit="1"/>
              </p:cNvSpPr>
              <p:nvPr/>
            </p:nvSpPr>
            <p:spPr>
              <a:xfrm>
                <a:off x="3038061" y="6111983"/>
                <a:ext cx="4572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A64CB3E-BF78-4964-96AA-6C002158BCD4}"/>
                  </a:ext>
                </a:extLst>
              </p:cNvPr>
              <p:cNvSpPr txBox="1"/>
              <p:nvPr/>
            </p:nvSpPr>
            <p:spPr>
              <a:xfrm>
                <a:off x="2131630" y="6189345"/>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sub>
                      </m:sSub>
                    </m:oMath>
                  </m:oMathPara>
                </a14:m>
                <a:endParaRPr lang="en-US" dirty="0"/>
              </a:p>
            </p:txBody>
          </p:sp>
        </mc:Choice>
        <mc:Fallback xmlns="">
          <p:sp>
            <p:nvSpPr>
              <p:cNvPr id="56" name="TextBox 55">
                <a:extLst>
                  <a:ext uri="{FF2B5EF4-FFF2-40B4-BE49-F238E27FC236}">
                    <a16:creationId xmlns:a16="http://schemas.microsoft.com/office/drawing/2014/main" id="{6A64CB3E-BF78-4964-96AA-6C002158BCD4}"/>
                  </a:ext>
                </a:extLst>
              </p:cNvPr>
              <p:cNvSpPr txBox="1">
                <a:spLocks noRot="1" noChangeAspect="1" noMove="1" noResize="1" noEditPoints="1" noAdjustHandles="1" noChangeArrowheads="1" noChangeShapeType="1" noTextEdit="1"/>
              </p:cNvSpPr>
              <p:nvPr/>
            </p:nvSpPr>
            <p:spPr>
              <a:xfrm>
                <a:off x="2131630" y="6189345"/>
                <a:ext cx="1050862" cy="369332"/>
              </a:xfrm>
              <a:prstGeom prst="rect">
                <a:avLst/>
              </a:prstGeom>
              <a:blipFill>
                <a:blip r:embed="rId7"/>
                <a:stretch>
                  <a:fillRect t="-6557"/>
                </a:stretch>
              </a:blipFill>
            </p:spPr>
            <p:txBody>
              <a:bodyPr/>
              <a:lstStyle/>
              <a:p>
                <a:r>
                  <a:rPr lang="en-US">
                    <a:noFill/>
                  </a:rPr>
                  <a:t> </a:t>
                </a:r>
              </a:p>
            </p:txBody>
          </p:sp>
        </mc:Fallback>
      </mc:AlternateContent>
      <p:sp>
        <p:nvSpPr>
          <p:cNvPr id="32" name="Arc 31">
            <a:extLst>
              <a:ext uri="{FF2B5EF4-FFF2-40B4-BE49-F238E27FC236}">
                <a16:creationId xmlns:a16="http://schemas.microsoft.com/office/drawing/2014/main" id="{3FA9AB7A-FF6D-404A-855B-D3A26AB679DD}"/>
              </a:ext>
            </a:extLst>
          </p:cNvPr>
          <p:cNvSpPr/>
          <p:nvPr/>
        </p:nvSpPr>
        <p:spPr>
          <a:xfrm>
            <a:off x="1245308" y="5706122"/>
            <a:ext cx="1828800" cy="1828800"/>
          </a:xfrm>
          <a:prstGeom prst="arc">
            <a:avLst>
              <a:gd name="adj1" fmla="val 18919922"/>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489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743199"/>
              </a:xfrm>
            </p:spPr>
            <p:txBody>
              <a:bodyPr>
                <a:normAutofit fontScale="70000" lnSpcReduction="20000"/>
              </a:bodyPr>
              <a:lstStyle/>
              <a:p>
                <a:pPr marL="0" indent="0" algn="ctr">
                  <a:buNone/>
                </a:pPr>
                <a:r>
                  <a:rPr lang="en-US" dirty="0"/>
                  <a:t>Now all together...</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a:latin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oMath>
                  </m:oMathPara>
                </a14:m>
                <a:endParaRPr lang="en-US" b="1"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𝑣</m:t>
                          </m:r>
                        </m:e>
                      </m:acc>
                      <m:r>
                        <a:rPr lang="en-US">
                          <a:latin typeface="Cambria Math"/>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r</m:t>
                          </m:r>
                        </m:e>
                      </m:acc>
                      <m:r>
                        <a:rPr lang="en-US" i="1">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a:latin typeface="Cambria Math"/>
                        </a:rPr>
                        <m:t>+</m:t>
                      </m:r>
                      <m:r>
                        <a:rPr lang="en-US" i="1">
                          <a:latin typeface="Cambria Math" panose="02040503050406030204" pitchFamily="18" charset="0"/>
                        </a:rPr>
                        <m:t>𝑟</m:t>
                      </m:r>
                      <m:r>
                        <a:rPr lang="en-US" i="1">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i="1">
                          <a:latin typeface="Cambria Math" panose="02040503050406030204" pitchFamily="18" charset="0"/>
                          <a:ea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r>
                        <a:rPr lang="en-US">
                          <a:latin typeface="Cambria Math"/>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𝑟</m:t>
                              </m:r>
                            </m:e>
                          </m:acc>
                          <m:r>
                            <a:rPr lang="en-US">
                              <a:latin typeface="Cambria Math"/>
                            </a:rPr>
                            <m:t>−</m:t>
                          </m:r>
                          <m:r>
                            <a:rPr lang="en-US" i="1">
                              <a:latin typeface="Cambria Math" panose="02040503050406030204" pitchFamily="18" charset="0"/>
                            </a:rPr>
                            <m:t>𝑟</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𝑟</m:t>
                              </m:r>
                            </m:sub>
                          </m:sSub>
                        </m:e>
                      </m:acc>
                      <m:r>
                        <a:rPr lang="en-US" b="1" i="1">
                          <a:latin typeface="Cambria Math"/>
                        </a:rPr>
                        <m:t>+</m:t>
                      </m:r>
                      <m:d>
                        <m:dPr>
                          <m:ctrlPr>
                            <a:rPr lang="en-US" b="1" i="1">
                              <a:latin typeface="Cambria Math" panose="02040503050406030204" pitchFamily="18" charset="0"/>
                            </a:rPr>
                          </m:ctrlPr>
                        </m:dPr>
                        <m:e>
                          <m:r>
                            <m:rPr>
                              <m:sty m:val="p"/>
                            </m:rPr>
                            <a:rPr lang="en-US">
                              <a:latin typeface="Cambria Math" panose="02040503050406030204" pitchFamily="18" charset="0"/>
                            </a:rPr>
                            <m:t>r</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b="1">
                              <a:latin typeface="Cambria Math"/>
                              <a:ea typeface="Cambria Math"/>
                            </a:rPr>
                            <m:t>+</m:t>
                          </m:r>
                          <m:r>
                            <a:rPr lang="en-US">
                              <a:latin typeface="Cambria Math"/>
                              <a:ea typeface="Cambria Math"/>
                            </a:rPr>
                            <m:t>2</m:t>
                          </m:r>
                          <m:acc>
                            <m:accPr>
                              <m:chr m:val="̇"/>
                              <m:ctrlPr>
                                <a:rPr lang="en-US" b="1" i="1">
                                  <a:latin typeface="Cambria Math" panose="02040503050406030204" pitchFamily="18" charset="0"/>
                                </a:rPr>
                              </m:ctrlPr>
                            </m:accPr>
                            <m:e>
                              <m:r>
                                <a:rPr lang="en-US" i="1">
                                  <a:latin typeface="Cambria Math" panose="02040503050406030204" pitchFamily="18" charset="0"/>
                                </a:rPr>
                                <m:t>𝑟</m:t>
                              </m:r>
                            </m:e>
                          </m:acc>
                          <m:acc>
                            <m:accPr>
                              <m:chr m:val="̇"/>
                              <m:ctrlPr>
                                <a:rPr lang="en-US" i="1">
                                  <a:latin typeface="Cambria Math" panose="02040503050406030204" pitchFamily="18" charset="0"/>
                                </a:rPr>
                              </m:ctrlPr>
                            </m:accPr>
                            <m:e>
                              <m:r>
                                <m:rPr>
                                  <m:sty m:val="p"/>
                                </m:rPr>
                                <a:rPr lang="en-US">
                                  <a:latin typeface="Cambria Math"/>
                                  <a:ea typeface="Cambria Math"/>
                                </a:rPr>
                                <m:t>θ</m:t>
                              </m:r>
                            </m:e>
                          </m:acc>
                        </m:e>
                      </m:d>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ea typeface="Cambria Math" panose="02040503050406030204" pitchFamily="18" charset="0"/>
                                </a:rPr>
                                <m:t>𝜃</m:t>
                              </m:r>
                            </m:sub>
                          </m:sSub>
                        </m:e>
                      </m:ac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743199"/>
              </a:xfrm>
              <a:blipFill>
                <a:blip r:embed="rId2"/>
                <a:stretch>
                  <a:fillRect t="-3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cxnSp>
        <p:nvCxnSpPr>
          <p:cNvPr id="17" name="Straight Arrow Connector 16">
            <a:extLst>
              <a:ext uri="{FF2B5EF4-FFF2-40B4-BE49-F238E27FC236}">
                <a16:creationId xmlns:a16="http://schemas.microsoft.com/office/drawing/2014/main" id="{B76537A2-FD08-4DA4-ACE0-D68FC8E2411C}"/>
              </a:ext>
            </a:extLst>
          </p:cNvPr>
          <p:cNvCxnSpPr/>
          <p:nvPr/>
        </p:nvCxnSpPr>
        <p:spPr>
          <a:xfrm>
            <a:off x="2133600" y="6717268"/>
            <a:ext cx="54102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0DCFE5B-64AC-4CFF-8115-B9CCDF5DBE7C}"/>
              </a:ext>
            </a:extLst>
          </p:cNvPr>
          <p:cNvCxnSpPr>
            <a:cxnSpLocks/>
          </p:cNvCxnSpPr>
          <p:nvPr/>
        </p:nvCxnSpPr>
        <p:spPr>
          <a:xfrm flipV="1">
            <a:off x="2133600" y="4800600"/>
            <a:ext cx="7969" cy="19166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5B33A2B0-9803-422F-A18B-0A73B01E0205}"/>
              </a:ext>
            </a:extLst>
          </p:cNvPr>
          <p:cNvSpPr/>
          <p:nvPr/>
        </p:nvSpPr>
        <p:spPr>
          <a:xfrm>
            <a:off x="3810000" y="473606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3492FDD-5FED-4910-8872-C64430F6A0D4}"/>
              </a:ext>
            </a:extLst>
          </p:cNvPr>
          <p:cNvSpPr txBox="1"/>
          <p:nvPr/>
        </p:nvSpPr>
        <p:spPr>
          <a:xfrm>
            <a:off x="1760569" y="4563847"/>
            <a:ext cx="288862" cy="369332"/>
          </a:xfrm>
          <a:prstGeom prst="rect">
            <a:avLst/>
          </a:prstGeom>
          <a:noFill/>
        </p:spPr>
        <p:txBody>
          <a:bodyPr wrap="none" rtlCol="0">
            <a:spAutoFit/>
          </a:bodyPr>
          <a:lstStyle/>
          <a:p>
            <a:r>
              <a:rPr lang="en-US" dirty="0"/>
              <a:t>y</a:t>
            </a:r>
          </a:p>
        </p:txBody>
      </p:sp>
      <p:sp>
        <p:nvSpPr>
          <p:cNvPr id="33" name="TextBox 32">
            <a:extLst>
              <a:ext uri="{FF2B5EF4-FFF2-40B4-BE49-F238E27FC236}">
                <a16:creationId xmlns:a16="http://schemas.microsoft.com/office/drawing/2014/main" id="{C61626D5-7918-4B80-BD69-88749178D249}"/>
              </a:ext>
            </a:extLst>
          </p:cNvPr>
          <p:cNvSpPr txBox="1"/>
          <p:nvPr/>
        </p:nvSpPr>
        <p:spPr>
          <a:xfrm>
            <a:off x="7635938" y="6488668"/>
            <a:ext cx="284052" cy="369332"/>
          </a:xfrm>
          <a:prstGeom prst="rect">
            <a:avLst/>
          </a:prstGeom>
          <a:noFill/>
        </p:spPr>
        <p:txBody>
          <a:bodyPr wrap="none" rtlCol="0">
            <a:spAutoFit/>
          </a:bodyPr>
          <a:lstStyle/>
          <a:p>
            <a:r>
              <a:rPr lang="en-US" dirty="0"/>
              <a:t>x</a:t>
            </a:r>
          </a:p>
        </p:txBody>
      </p:sp>
      <p:cxnSp>
        <p:nvCxnSpPr>
          <p:cNvPr id="34" name="Straight Arrow Connector 33">
            <a:extLst>
              <a:ext uri="{FF2B5EF4-FFF2-40B4-BE49-F238E27FC236}">
                <a16:creationId xmlns:a16="http://schemas.microsoft.com/office/drawing/2014/main" id="{F9498514-BEE5-4607-A194-8890483E5AF2}"/>
              </a:ext>
            </a:extLst>
          </p:cNvPr>
          <p:cNvCxnSpPr/>
          <p:nvPr/>
        </p:nvCxnSpPr>
        <p:spPr>
          <a:xfrm flipV="1">
            <a:off x="2117662" y="4888468"/>
            <a:ext cx="1844738" cy="1828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1DFE989E-5E3A-4B5D-8862-F1886160972A}"/>
              </a:ext>
            </a:extLst>
          </p:cNvPr>
          <p:cNvCxnSpPr/>
          <p:nvPr/>
        </p:nvCxnSpPr>
        <p:spPr>
          <a:xfrm flipV="1">
            <a:off x="2133600" y="6412468"/>
            <a:ext cx="320738"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E8DF5572-3A5C-4BE8-A5EF-C0C3F0EF1111}"/>
              </a:ext>
            </a:extLst>
          </p:cNvPr>
          <p:cNvCxnSpPr/>
          <p:nvPr/>
        </p:nvCxnSpPr>
        <p:spPr>
          <a:xfrm flipH="1" flipV="1">
            <a:off x="1828800" y="6412468"/>
            <a:ext cx="312769"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53255D-C062-4517-BA2E-91B8040934FC}"/>
                  </a:ext>
                </a:extLst>
              </p:cNvPr>
              <p:cNvSpPr txBox="1"/>
              <p:nvPr/>
            </p:nvSpPr>
            <p:spPr>
              <a:xfrm>
                <a:off x="2743200" y="533245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37" name="TextBox 36">
                <a:extLst>
                  <a:ext uri="{FF2B5EF4-FFF2-40B4-BE49-F238E27FC236}">
                    <a16:creationId xmlns:a16="http://schemas.microsoft.com/office/drawing/2014/main" id="{5F53255D-C062-4517-BA2E-91B8040934FC}"/>
                  </a:ext>
                </a:extLst>
              </p:cNvPr>
              <p:cNvSpPr txBox="1">
                <a:spLocks noRot="1" noChangeAspect="1" noMove="1" noResize="1" noEditPoints="1" noAdjustHandles="1" noChangeArrowheads="1" noChangeShapeType="1" noTextEdit="1"/>
              </p:cNvSpPr>
              <p:nvPr/>
            </p:nvSpPr>
            <p:spPr>
              <a:xfrm>
                <a:off x="2743200" y="5332458"/>
                <a:ext cx="4572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E9A492F-9400-4115-8DDA-DC0B2E9883B5}"/>
                  </a:ext>
                </a:extLst>
              </p:cNvPr>
              <p:cNvSpPr txBox="1"/>
              <p:nvPr/>
            </p:nvSpPr>
            <p:spPr>
              <a:xfrm>
                <a:off x="3048000" y="6193212"/>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oMath>
                  </m:oMathPara>
                </a14:m>
                <a:endParaRPr lang="en-US" dirty="0"/>
              </a:p>
            </p:txBody>
          </p:sp>
        </mc:Choice>
        <mc:Fallback xmlns="">
          <p:sp>
            <p:nvSpPr>
              <p:cNvPr id="38" name="TextBox 37">
                <a:extLst>
                  <a:ext uri="{FF2B5EF4-FFF2-40B4-BE49-F238E27FC236}">
                    <a16:creationId xmlns:a16="http://schemas.microsoft.com/office/drawing/2014/main" id="{CE9A492F-9400-4115-8DDA-DC0B2E9883B5}"/>
                  </a:ext>
                </a:extLst>
              </p:cNvPr>
              <p:cNvSpPr txBox="1">
                <a:spLocks noRot="1" noChangeAspect="1" noMove="1" noResize="1" noEditPoints="1" noAdjustHandles="1" noChangeArrowheads="1" noChangeShapeType="1" noTextEdit="1"/>
              </p:cNvSpPr>
              <p:nvPr/>
            </p:nvSpPr>
            <p:spPr>
              <a:xfrm>
                <a:off x="3048000" y="6193212"/>
                <a:ext cx="4572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383F423-3DB0-49C8-AAC7-3762683B8B87}"/>
                  </a:ext>
                </a:extLst>
              </p:cNvPr>
              <p:cNvSpPr txBox="1"/>
              <p:nvPr/>
            </p:nvSpPr>
            <p:spPr>
              <a:xfrm>
                <a:off x="2133600" y="604313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𝒖</m:t>
                          </m:r>
                        </m:e>
                        <m:sub>
                          <m:r>
                            <a:rPr lang="en-US" b="1" i="1" smtClean="0">
                              <a:latin typeface="Cambria Math"/>
                            </a:rPr>
                            <m:t>𝒓</m:t>
                          </m:r>
                        </m:sub>
                      </m:sSub>
                    </m:oMath>
                  </m:oMathPara>
                </a14:m>
                <a:endParaRPr lang="en-US" b="1" dirty="0"/>
              </a:p>
            </p:txBody>
          </p:sp>
        </mc:Choice>
        <mc:Fallback xmlns="">
          <p:sp>
            <p:nvSpPr>
              <p:cNvPr id="39" name="TextBox 38">
                <a:extLst>
                  <a:ext uri="{FF2B5EF4-FFF2-40B4-BE49-F238E27FC236}">
                    <a16:creationId xmlns:a16="http://schemas.microsoft.com/office/drawing/2014/main" id="{4383F423-3DB0-49C8-AAC7-3762683B8B87}"/>
                  </a:ext>
                </a:extLst>
              </p:cNvPr>
              <p:cNvSpPr txBox="1">
                <a:spLocks noRot="1" noChangeAspect="1" noMove="1" noResize="1" noEditPoints="1" noAdjustHandles="1" noChangeArrowheads="1" noChangeShapeType="1" noTextEdit="1"/>
              </p:cNvSpPr>
              <p:nvPr/>
            </p:nvSpPr>
            <p:spPr>
              <a:xfrm>
                <a:off x="2133600" y="6043136"/>
                <a:ext cx="4572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EA7F037-7BF8-4607-8DFE-F3E833C2CEBF}"/>
                  </a:ext>
                </a:extLst>
              </p:cNvPr>
              <p:cNvSpPr txBox="1"/>
              <p:nvPr/>
            </p:nvSpPr>
            <p:spPr>
              <a:xfrm>
                <a:off x="1447800" y="600854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𝒖</m:t>
                          </m:r>
                        </m:e>
                        <m:sub>
                          <m:r>
                            <a:rPr lang="en-US" b="1" i="1" smtClean="0">
                              <a:latin typeface="Cambria Math"/>
                              <a:ea typeface="Cambria Math"/>
                            </a:rPr>
                            <m:t>𝜽</m:t>
                          </m:r>
                        </m:sub>
                      </m:sSub>
                    </m:oMath>
                  </m:oMathPara>
                </a14:m>
                <a:endParaRPr lang="en-US" b="1" dirty="0"/>
              </a:p>
            </p:txBody>
          </p:sp>
        </mc:Choice>
        <mc:Fallback xmlns="">
          <p:sp>
            <p:nvSpPr>
              <p:cNvPr id="40" name="TextBox 39">
                <a:extLst>
                  <a:ext uri="{FF2B5EF4-FFF2-40B4-BE49-F238E27FC236}">
                    <a16:creationId xmlns:a16="http://schemas.microsoft.com/office/drawing/2014/main" id="{2EA7F037-7BF8-4607-8DFE-F3E833C2CEBF}"/>
                  </a:ext>
                </a:extLst>
              </p:cNvPr>
              <p:cNvSpPr txBox="1">
                <a:spLocks noRot="1" noChangeAspect="1" noMove="1" noResize="1" noEditPoints="1" noAdjustHandles="1" noChangeArrowheads="1" noChangeShapeType="1" noTextEdit="1"/>
              </p:cNvSpPr>
              <p:nvPr/>
            </p:nvSpPr>
            <p:spPr>
              <a:xfrm>
                <a:off x="1447800" y="6008546"/>
                <a:ext cx="457200" cy="369332"/>
              </a:xfrm>
              <a:prstGeom prst="rect">
                <a:avLst/>
              </a:prstGeom>
              <a:blipFill>
                <a:blip r:embed="rId6"/>
                <a:stretch>
                  <a:fillRect/>
                </a:stretch>
              </a:blipFill>
            </p:spPr>
            <p:txBody>
              <a:bodyPr/>
              <a:lstStyle/>
              <a:p>
                <a:r>
                  <a:rPr lang="en-US">
                    <a:noFill/>
                  </a:rPr>
                  <a:t> </a:t>
                </a:r>
              </a:p>
            </p:txBody>
          </p:sp>
        </mc:Fallback>
      </mc:AlternateContent>
      <p:sp>
        <p:nvSpPr>
          <p:cNvPr id="19" name="Arc 18">
            <a:extLst>
              <a:ext uri="{FF2B5EF4-FFF2-40B4-BE49-F238E27FC236}">
                <a16:creationId xmlns:a16="http://schemas.microsoft.com/office/drawing/2014/main" id="{D029A531-DC5E-4577-AD5F-33E23A1A134D}"/>
              </a:ext>
            </a:extLst>
          </p:cNvPr>
          <p:cNvSpPr/>
          <p:nvPr/>
        </p:nvSpPr>
        <p:spPr>
          <a:xfrm>
            <a:off x="1209796" y="5823010"/>
            <a:ext cx="1828800" cy="1828800"/>
          </a:xfrm>
          <a:prstGeom prst="arc">
            <a:avLst>
              <a:gd name="adj1" fmla="val 18919922"/>
              <a:gd name="adj2" fmla="val 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3436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4876799"/>
              </a:xfrm>
            </p:spPr>
            <p:txBody>
              <a:bodyPr>
                <a:normAutofit fontScale="70000" lnSpcReduction="20000"/>
              </a:bodyPr>
              <a:lstStyle/>
              <a:p>
                <a:pPr marL="0" indent="0" algn="ctr">
                  <a:buNone/>
                </a:pPr>
                <a:r>
                  <a:rPr lang="en-US" dirty="0"/>
                  <a:t>Or in separate r and theta equations</a:t>
                </a:r>
              </a:p>
              <a:p>
                <a:pPr marL="0" indent="0" algn="ctr">
                  <a:buNone/>
                </a:pPr>
                <a:endParaRPr lang="en-US" dirty="0"/>
              </a:p>
              <a:p>
                <a:pPr marL="0" indent="0" algn="ctr">
                  <a:buNone/>
                </a:pPr>
                <a:r>
                  <a:rPr lang="en-US" dirty="0"/>
                  <a:t>Positions</a:t>
                </a:r>
              </a:p>
              <a:p>
                <a:pPr marL="0" indent="0" algn="ctr">
                  <a:buNone/>
                </a:pPr>
                <a:endParaRPr lang="en-US" dirty="0"/>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𝑟</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i="1" smtClean="0">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dirty="0"/>
              </a:p>
              <a:p>
                <a:pPr marL="0" indent="0" algn="ctr">
                  <a:buNone/>
                </a:pPr>
                <a:endParaRPr lang="en-US" dirty="0"/>
              </a:p>
              <a:p>
                <a:pPr marL="0" indent="0" algn="ctr">
                  <a:buNone/>
                </a:pPr>
                <a:r>
                  <a:rPr lang="en-US" dirty="0"/>
                  <a:t>Velocities</a:t>
                </a:r>
              </a:p>
              <a:p>
                <a:pPr marL="0" indent="0" algn="ctr">
                  <a:buNone/>
                </a:pPr>
                <a:endParaRPr lang="en-US" dirty="0"/>
              </a:p>
              <a:p>
                <a:pPr marL="0" indent="0" algn="ctr">
                  <a:buNone/>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𝑟</m:t>
                        </m:r>
                      </m:sub>
                    </m:sSub>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a:ea typeface="Cambria Math"/>
                          </a:rPr>
                          <m:t>θ</m:t>
                        </m:r>
                      </m:e>
                    </m:acc>
                  </m:oMath>
                </a14:m>
                <a:endParaRPr lang="en-US" dirty="0"/>
              </a:p>
              <a:p>
                <a:pPr marL="0" indent="0" algn="ctr">
                  <a:buNone/>
                </a:pPr>
                <a:endParaRPr lang="en-US" dirty="0"/>
              </a:p>
              <a:p>
                <a:pPr marL="0" indent="0" algn="ctr">
                  <a:buNone/>
                </a:pPr>
                <a:r>
                  <a:rPr lang="en-US" dirty="0"/>
                  <a:t>Accelerations</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𝑟</m:t>
                          </m:r>
                        </m:sub>
                      </m:sSub>
                      <m:r>
                        <a:rPr lang="en-US" i="1">
                          <a:latin typeface="Cambria Math" panose="02040503050406030204" pitchFamily="18" charset="0"/>
                        </a:rPr>
                        <m:t>=</m:t>
                      </m:r>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r</m:t>
                          </m:r>
                        </m:e>
                      </m:acc>
                      <m:r>
                        <a:rPr lang="en-US">
                          <a:latin typeface="Cambria Math"/>
                        </a:rPr>
                        <m:t>−</m:t>
                      </m:r>
                      <m:r>
                        <a:rPr lang="en-US" b="0" i="1" smtClean="0">
                          <a:latin typeface="Cambria Math" panose="02040503050406030204" pitchFamily="18" charset="0"/>
                        </a:rPr>
                        <m:t>𝑟</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ea typeface="Cambria Math" panose="02040503050406030204" pitchFamily="18" charset="0"/>
                            </a:rPr>
                            <m:t>𝜃</m:t>
                          </m:r>
                        </m:sub>
                      </m:sSub>
                      <m:r>
                        <a:rPr lang="en-US" i="1">
                          <a:latin typeface="Cambria Math" panose="02040503050406030204" pitchFamily="18" charset="0"/>
                        </a:rPr>
                        <m:t>=</m:t>
                      </m:r>
                      <m:r>
                        <m:rPr>
                          <m:sty m:val="p"/>
                        </m:rPr>
                        <a:rPr lang="en-US" b="0" i="0" smtClean="0">
                          <a:latin typeface="Cambria Math" panose="02040503050406030204" pitchFamily="18" charset="0"/>
                        </a:rPr>
                        <m:t>r</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b="1">
                          <a:latin typeface="Cambria Math"/>
                          <a:ea typeface="Cambria Math"/>
                        </a:rPr>
                        <m:t>+</m:t>
                      </m:r>
                      <m:r>
                        <a:rPr lang="en-US">
                          <a:latin typeface="Cambria Math"/>
                          <a:ea typeface="Cambria Math"/>
                        </a:rPr>
                        <m:t>2</m:t>
                      </m:r>
                      <m:acc>
                        <m:accPr>
                          <m:chr m:val="̇"/>
                          <m:ctrlPr>
                            <a:rPr lang="en-US" b="1" i="1">
                              <a:latin typeface="Cambria Math" panose="02040503050406030204" pitchFamily="18" charset="0"/>
                            </a:rPr>
                          </m:ctrlPr>
                        </m:accPr>
                        <m:e>
                          <m:r>
                            <m:rPr>
                              <m:sty m:val="p"/>
                            </m:rPr>
                            <a:rPr lang="en-US" b="0" i="0" smtClean="0">
                              <a:latin typeface="Cambria Math" panose="02040503050406030204" pitchFamily="18" charset="0"/>
                            </a:rPr>
                            <m:t>r</m:t>
                          </m:r>
                        </m:e>
                      </m:acc>
                      <m:acc>
                        <m:accPr>
                          <m:chr m:val="̇"/>
                          <m:ctrlPr>
                            <a:rPr lang="en-US" i="1">
                              <a:latin typeface="Cambria Math" panose="02040503050406030204" pitchFamily="18" charset="0"/>
                            </a:rPr>
                          </m:ctrlPr>
                        </m:accPr>
                        <m:e>
                          <m:r>
                            <m:rPr>
                              <m:sty m:val="p"/>
                            </m:rPr>
                            <a:rPr lang="en-US">
                              <a:latin typeface="Cambria Math"/>
                              <a:ea typeface="Cambria Math"/>
                            </a:rPr>
                            <m:t>θ</m:t>
                          </m:r>
                        </m:e>
                      </m:acc>
                    </m:oMath>
                  </m:oMathPara>
                </a14:m>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4876799"/>
              </a:xfrm>
              <a:blipFill>
                <a:blip r:embed="rId2"/>
                <a:stretch>
                  <a:fillRect t="-21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spTree>
    <p:extLst>
      <p:ext uri="{BB962C8B-B14F-4D97-AF65-F5344CB8AC3E}">
        <p14:creationId xmlns:p14="http://schemas.microsoft.com/office/powerpoint/2010/main" val="1751854171"/>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1488</TotalTime>
  <Words>727</Words>
  <Application>Microsoft Office PowerPoint</Application>
  <PresentationFormat>On-screen Show (4:3)</PresentationFormat>
  <Paragraphs>155</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MA_Template</vt:lpstr>
      <vt:lpstr>Two-Dimensional Kinematics in Polar Coordinate Systems</vt:lpstr>
      <vt:lpstr>Curvilinear Motion</vt:lpstr>
      <vt:lpstr>Planar Motion with Polar Coordinates (Position)</vt:lpstr>
      <vt:lpstr>Planar Motion with Polar Coordinates (Velocity)</vt:lpstr>
      <vt:lpstr>Planar Motion with Polar Coordinates (Acceleration)</vt:lpstr>
      <vt:lpstr>Derivative of a Rotating Unit Vector</vt:lpstr>
      <vt:lpstr>Planar Motion with Polar Coordinates (Acceleration)</vt:lpstr>
      <vt:lpstr>Planar Motion</vt:lpstr>
      <vt:lpstr>Planar Motion</vt:lpstr>
      <vt:lpstr>Using Coordinate Systems</vt:lpstr>
      <vt:lpstr>Thanks for Watching</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9</cp:revision>
  <dcterms:created xsi:type="dcterms:W3CDTF">2020-08-21T15:23:22Z</dcterms:created>
  <dcterms:modified xsi:type="dcterms:W3CDTF">2020-12-22T21:12:10Z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