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66" r:id="rId6"/>
    <p:sldId id="267" r:id="rId7"/>
    <p:sldId id="268" r:id="rId8"/>
    <p:sldId id="269" r:id="rId9"/>
    <p:sldId id="270" r:id="rId10"/>
    <p:sldId id="287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Motion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904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many situations, the motion of one object is directly related to the motion of another object through a </a:t>
            </a:r>
            <a:r>
              <a:rPr lang="en-US" b="1" dirty="0"/>
              <a:t>constraint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Below is an example, the fixed length of the rope is the constraint relating the motion of the SUV to the motion of the truck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D9DAB-C173-4CEB-925B-1248DC119E96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 Arrow 13">
            <a:extLst>
              <a:ext uri="{FF2B5EF4-FFF2-40B4-BE49-F238E27FC236}">
                <a16:creationId xmlns:a16="http://schemas.microsoft.com/office/drawing/2014/main" id="{C2A60CD8-2980-4536-B8F3-38B8BD201D13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6ED97A1-036E-4CBC-97BD-F03C6F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7C9285-A0AB-413E-99F3-E765E549F923}"/>
              </a:ext>
            </a:extLst>
          </p:cNvPr>
          <p:cNvCxnSpPr>
            <a:endCxn id="20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9436FF-F773-4E96-9333-CD9CEA4E5CEC}"/>
              </a:ext>
            </a:extLst>
          </p:cNvPr>
          <p:cNvCxnSpPr>
            <a:endCxn id="20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Palm Tree by bsantos">
            <a:extLst>
              <a:ext uri="{FF2B5EF4-FFF2-40B4-BE49-F238E27FC236}">
                <a16:creationId xmlns:a16="http://schemas.microsoft.com/office/drawing/2014/main" id="{3EE80C38-BA3A-454B-9408-CE3B9EDF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oyota Hilux, side view by derkommander0916">
            <a:extLst>
              <a:ext uri="{FF2B5EF4-FFF2-40B4-BE49-F238E27FC236}">
                <a16:creationId xmlns:a16="http://schemas.microsoft.com/office/drawing/2014/main" id="{DE14D9FA-070D-4755-9607-F2D29BF9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12F7321-3A35-4BD7-8770-F0D0CA31AD32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Car 15 (green) by Firkin">
            <a:extLst>
              <a:ext uri="{FF2B5EF4-FFF2-40B4-BE49-F238E27FC236}">
                <a16:creationId xmlns:a16="http://schemas.microsoft.com/office/drawing/2014/main" id="{C006ACAC-D629-4C1F-9E13-3AD68724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67CAD1-1C34-4A39-9415-080A5A39E2B5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93C386F-7DDD-4876-AA68-9659B1AFDCD0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4572A-ADAA-486C-B853-E5A04196EC7F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B023E9-C2DC-4A60-94E8-620DB22EAB92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1A6E6E-212F-485E-9313-9CF1B1D0949E}"/>
              </a:ext>
            </a:extLst>
          </p:cNvPr>
          <p:cNvSpPr txBox="1"/>
          <p:nvPr/>
        </p:nvSpPr>
        <p:spPr>
          <a:xfrm>
            <a:off x="3992713" y="4990324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111D4-D40F-4CFB-AA64-CE76322F8458}"/>
              </a:ext>
            </a:extLst>
          </p:cNvPr>
          <p:cNvSpPr txBox="1"/>
          <p:nvPr/>
        </p:nvSpPr>
        <p:spPr>
          <a:xfrm>
            <a:off x="5447952" y="500898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</p:spTree>
    <p:extLst>
      <p:ext uri="{BB962C8B-B14F-4D97-AF65-F5344CB8AC3E}">
        <p14:creationId xmlns:p14="http://schemas.microsoft.com/office/powerpoint/2010/main" val="332376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05789" cy="1735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Assuming we know the velocity of the small SUV, could we predict the velocity of the truck?</a:t>
            </a:r>
          </a:p>
          <a:p>
            <a:r>
              <a:rPr lang="en-US" dirty="0"/>
              <a:t>Yes, we can relate the two via some </a:t>
            </a:r>
            <a:r>
              <a:rPr lang="en-US" b="1" dirty="0"/>
              <a:t>constraint equations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54D76D-BCD6-4767-A63D-D956A1158136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3">
            <a:extLst>
              <a:ext uri="{FF2B5EF4-FFF2-40B4-BE49-F238E27FC236}">
                <a16:creationId xmlns:a16="http://schemas.microsoft.com/office/drawing/2014/main" id="{B29DFB37-107E-40A0-9D13-A4EBC6ABD134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3EB060F-D963-45CF-A875-0531D7A7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CF004D-2D9C-4AB6-BBBF-9DB039E52DE7}"/>
              </a:ext>
            </a:extLst>
          </p:cNvPr>
          <p:cNvCxnSpPr>
            <a:endCxn id="26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F86CB6-24ED-460B-9AAF-5668CEA160BB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Palm Tree by bsantos">
            <a:extLst>
              <a:ext uri="{FF2B5EF4-FFF2-40B4-BE49-F238E27FC236}">
                <a16:creationId xmlns:a16="http://schemas.microsoft.com/office/drawing/2014/main" id="{EF40D4B5-A088-46BE-AC6E-3D86A8AF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Toyota Hilux, side view by derkommander0916">
            <a:extLst>
              <a:ext uri="{FF2B5EF4-FFF2-40B4-BE49-F238E27FC236}">
                <a16:creationId xmlns:a16="http://schemas.microsoft.com/office/drawing/2014/main" id="{C8F729B8-49CC-4B4A-BCC1-77D1E3F5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07E629-24BB-4752-BFE0-5233D112BBC9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Car 15 (green) by Firkin">
            <a:extLst>
              <a:ext uri="{FF2B5EF4-FFF2-40B4-BE49-F238E27FC236}">
                <a16:creationId xmlns:a16="http://schemas.microsoft.com/office/drawing/2014/main" id="{911748BB-E71E-4C61-B998-BB5B2325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19C19A-C899-43CA-8C7D-2ED0E31E83DC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56B4959-4528-4D89-813C-F79598CE810D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030EBF-8D10-4862-91CC-B4B908E696A4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E25EDD-A724-41BB-8941-142DE094ECD7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A1752E-8FA7-448F-B9A3-F23888688903}"/>
              </a:ext>
            </a:extLst>
          </p:cNvPr>
          <p:cNvSpPr txBox="1"/>
          <p:nvPr/>
        </p:nvSpPr>
        <p:spPr>
          <a:xfrm>
            <a:off x="3992713" y="4990324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EB0138-F48D-4F8C-BCC6-9BAE1A7AC2CE}"/>
              </a:ext>
            </a:extLst>
          </p:cNvPr>
          <p:cNvSpPr txBox="1"/>
          <p:nvPr/>
        </p:nvSpPr>
        <p:spPr>
          <a:xfrm>
            <a:off x="5447952" y="500898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</p:spTree>
    <p:extLst>
      <p:ext uri="{BB962C8B-B14F-4D97-AF65-F5344CB8AC3E}">
        <p14:creationId xmlns:p14="http://schemas.microsoft.com/office/powerpoint/2010/main" val="11289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2679977F-AC0A-4177-B128-86D2AB59F8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1477" y="1505587"/>
                <a:ext cx="4343393" cy="26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We also know the length of the rope does not change over time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=0=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2679977F-AC0A-4177-B128-86D2AB59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77" y="1505587"/>
                <a:ext cx="4343393" cy="2610419"/>
              </a:xfrm>
              <a:prstGeom prst="rect">
                <a:avLst/>
              </a:prstGeom>
              <a:blipFill>
                <a:blip r:embed="rId2"/>
                <a:stretch>
                  <a:fillRect t="-2336" r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04797" y="1480504"/>
                <a:ext cx="5410196" cy="2438394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Constraint equations use a know value (like the length of the rope) to relate the two motions.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0" i="0" smtClean="0">
                        <a:latin typeface="Cambria Math"/>
                      </a:rPr>
                      <m:t>=50=2∗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04797" y="1480504"/>
                <a:ext cx="5410196" cy="2438394"/>
              </a:xfrm>
              <a:blipFill>
                <a:blip r:embed="rId3"/>
                <a:stretch>
                  <a:fillRect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3054AE-6518-4E62-AE8C-E6F65E9CBF80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3">
            <a:extLst>
              <a:ext uri="{FF2B5EF4-FFF2-40B4-BE49-F238E27FC236}">
                <a16:creationId xmlns:a16="http://schemas.microsoft.com/office/drawing/2014/main" id="{52AA6144-122A-406D-BE77-E603142AE8F0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CB4FEF6-02F9-49A7-8C14-69B89F80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E3189C-0F66-42A2-9209-96891858A9E8}"/>
              </a:ext>
            </a:extLst>
          </p:cNvPr>
          <p:cNvCxnSpPr>
            <a:endCxn id="26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89B66B-4579-47CB-BB19-5B80DA4B70DB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Palm Tree by bsantos">
            <a:extLst>
              <a:ext uri="{FF2B5EF4-FFF2-40B4-BE49-F238E27FC236}">
                <a16:creationId xmlns:a16="http://schemas.microsoft.com/office/drawing/2014/main" id="{E0D7D7B0-6068-4C2F-A776-C7154D54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Toyota Hilux, side view by derkommander0916">
            <a:extLst>
              <a:ext uri="{FF2B5EF4-FFF2-40B4-BE49-F238E27FC236}">
                <a16:creationId xmlns:a16="http://schemas.microsoft.com/office/drawing/2014/main" id="{96A81F9C-A6A4-49C7-A49A-51860EC4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D7E6D68-7620-4B85-82F1-281C42034AF9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Car 15 (green) by Firkin">
            <a:extLst>
              <a:ext uri="{FF2B5EF4-FFF2-40B4-BE49-F238E27FC236}">
                <a16:creationId xmlns:a16="http://schemas.microsoft.com/office/drawing/2014/main" id="{5348EF8E-3728-4C2D-81C3-4D3CD657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27606-C3EE-40F3-BB94-8F806A160388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68EE4D1-741C-4F6F-9FA4-D728F73680F2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8CFAD6-F4E2-4210-96C0-74527509FA80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F6A374-E9EE-4EF8-B92B-595A683AA512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9BC1DD-680E-4FD8-B7FE-D3AC7B04267E}"/>
              </a:ext>
            </a:extLst>
          </p:cNvPr>
          <p:cNvSpPr txBox="1"/>
          <p:nvPr/>
        </p:nvSpPr>
        <p:spPr>
          <a:xfrm>
            <a:off x="4116143" y="4648200"/>
            <a:ext cx="37221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baseline="-250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E7A17-D2FD-48E7-AFBB-4BA57C481E7F}"/>
              </a:ext>
            </a:extLst>
          </p:cNvPr>
          <p:cNvSpPr txBox="1"/>
          <p:nvPr/>
        </p:nvSpPr>
        <p:spPr>
          <a:xfrm>
            <a:off x="5574587" y="4666862"/>
            <a:ext cx="3658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baseline="-250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DC40E0-C371-40F3-B97E-0F3381798B28}"/>
              </a:ext>
            </a:extLst>
          </p:cNvPr>
          <p:cNvSpPr txBox="1"/>
          <p:nvPr/>
        </p:nvSpPr>
        <p:spPr>
          <a:xfrm>
            <a:off x="3992713" y="499187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7259-AFFB-4397-A857-D0F1DA3EA352}"/>
              </a:ext>
            </a:extLst>
          </p:cNvPr>
          <p:cNvSpPr txBox="1"/>
          <p:nvPr/>
        </p:nvSpPr>
        <p:spPr>
          <a:xfrm>
            <a:off x="5447952" y="5010538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</p:spTree>
    <p:extLst>
      <p:ext uri="{BB962C8B-B14F-4D97-AF65-F5344CB8AC3E}">
        <p14:creationId xmlns:p14="http://schemas.microsoft.com/office/powerpoint/2010/main" val="39163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 build="p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1D-0124-46CC-8622-B400126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Motion in 2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5DA9-ACAB-40D7-8137-A9859FB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2 dimensional problems, the  process will still start with the constraint equation, relating some known length some key variables</a:t>
            </a:r>
          </a:p>
          <a:p>
            <a:r>
              <a:rPr lang="en-US" dirty="0"/>
              <a:t>In this case, what would the length of the rope be in terms of x and y?</a:t>
            </a:r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2AD3A321-6C6A-4CEA-A229-B49F562F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74838"/>
            <a:ext cx="4085703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1D8164-6083-49E5-AF72-4D7B1B47AFAB}"/>
                  </a:ext>
                </a:extLst>
              </p:cNvPr>
              <p:cNvSpPr/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</m:t>
                      </m:r>
                      <m:r>
                        <a:rPr lang="en-US" sz="2800" smtClean="0">
                          <a:latin typeface="Cambria Math"/>
                        </a:rPr>
                        <m:t>=40=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1D8164-6083-49E5-AF72-4D7B1B47A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5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Motion in 2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17674"/>
                <a:ext cx="4038600" cy="430212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After finding the length constraint equation, take the derivative of that function to find a second equation that relates velocities.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is the velocity of the man,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is the velocity of the person </a:t>
                </a:r>
              </a:p>
              <a:p>
                <a:r>
                  <a:rPr lang="en-US" dirty="0"/>
                  <a:t>You can take the derivative again to find a third equation that will relate accelerations.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17674"/>
                <a:ext cx="4038600" cy="4302125"/>
              </a:xfrm>
              <a:blipFill>
                <a:blip r:embed="rId2"/>
                <a:stretch>
                  <a:fillRect l="-2112" t="-2695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Problem 2 Diagram">
            <a:extLst>
              <a:ext uri="{FF2B5EF4-FFF2-40B4-BE49-F238E27FC236}">
                <a16:creationId xmlns:a16="http://schemas.microsoft.com/office/drawing/2014/main" id="{CBA5A450-C258-4C3B-9A9D-36DB13EF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74838"/>
            <a:ext cx="4085703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3C8D8-AF37-4A90-8733-1A1C948F23B5}"/>
                  </a:ext>
                </a:extLst>
              </p:cNvPr>
              <p:cNvSpPr/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</m:t>
                      </m:r>
                      <m:r>
                        <a:rPr lang="en-US" sz="2800" smtClean="0">
                          <a:latin typeface="Cambria Math"/>
                        </a:rPr>
                        <m:t>=40=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3C8D8-AF37-4A90-8733-1A1C948F2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2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046707" cy="17743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truck becomes stuck in the sand at a local beach. To help, a friend takes a 50 ft long rope, ties one end to her car, loops the rope around a bar at the front of the truck, and then ties the other end to a stationary tree as shown below. If the car accelerates at a rate of .2 ft/s</a:t>
            </a:r>
            <a:r>
              <a:rPr lang="en-US" baseline="30000" dirty="0"/>
              <a:t>2</a:t>
            </a:r>
            <a:r>
              <a:rPr lang="en-US" dirty="0"/>
              <a:t>, what will the velocity of the truck be by the time it gets to the tree?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D34179-11FB-4086-A959-9C78D5E6A2CA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3">
            <a:extLst>
              <a:ext uri="{FF2B5EF4-FFF2-40B4-BE49-F238E27FC236}">
                <a16:creationId xmlns:a16="http://schemas.microsoft.com/office/drawing/2014/main" id="{FB3816BD-9C62-41FD-97CB-040FFFDA7D38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EC8900C-C78C-48B4-BA59-D8281FDC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5C57C5-CB0E-46EE-8CBA-14868C978BE7}"/>
              </a:ext>
            </a:extLst>
          </p:cNvPr>
          <p:cNvCxnSpPr>
            <a:endCxn id="26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5C4576-8F7E-4F35-9F5B-37E9D28B0B07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Palm Tree by bsantos">
            <a:extLst>
              <a:ext uri="{FF2B5EF4-FFF2-40B4-BE49-F238E27FC236}">
                <a16:creationId xmlns:a16="http://schemas.microsoft.com/office/drawing/2014/main" id="{F79C659E-9011-4E41-962C-E4E0880E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Toyota Hilux, side view by derkommander0916">
            <a:extLst>
              <a:ext uri="{FF2B5EF4-FFF2-40B4-BE49-F238E27FC236}">
                <a16:creationId xmlns:a16="http://schemas.microsoft.com/office/drawing/2014/main" id="{22BE03CA-AAD6-420E-9A4D-ACA949B7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D9FD3C5-FF09-429A-AD16-CDEAD0C612EA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Car 15 (green) by Firkin">
            <a:extLst>
              <a:ext uri="{FF2B5EF4-FFF2-40B4-BE49-F238E27FC236}">
                <a16:creationId xmlns:a16="http://schemas.microsoft.com/office/drawing/2014/main" id="{015DE9C6-E265-4C70-AFC7-F19C73F2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A33734-E12B-4F1A-9566-CEDFA4523586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4B34B6D-94AD-4B4D-82FA-33D8DB9231C9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BEA35D-4831-4DC1-A179-B40E5257086E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C85709-BA44-487E-9D05-E66BF21C898F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EDE5CF-B1A2-46CA-AD19-E5F9B771BA7F}"/>
              </a:ext>
            </a:extLst>
          </p:cNvPr>
          <p:cNvSpPr txBox="1"/>
          <p:nvPr/>
        </p:nvSpPr>
        <p:spPr>
          <a:xfrm>
            <a:off x="3992713" y="4990324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16576F-FCF3-45CD-9695-5638955E40B5}"/>
              </a:ext>
            </a:extLst>
          </p:cNvPr>
          <p:cNvSpPr txBox="1"/>
          <p:nvPr/>
        </p:nvSpPr>
        <p:spPr>
          <a:xfrm>
            <a:off x="5447952" y="500898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08E705-3A2F-4617-A1D5-FD998C5B6057}"/>
              </a:ext>
            </a:extLst>
          </p:cNvPr>
          <p:cNvSpPr txBox="1"/>
          <p:nvPr/>
        </p:nvSpPr>
        <p:spPr>
          <a:xfrm>
            <a:off x="4945039" y="60985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607E34-8D9F-4DC7-8BE2-D36FFFFF2F96}"/>
              </a:ext>
            </a:extLst>
          </p:cNvPr>
          <p:cNvSpPr txBox="1"/>
          <p:nvPr/>
        </p:nvSpPr>
        <p:spPr>
          <a:xfrm>
            <a:off x="3024800" y="60886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82B38-3C10-45A7-9BA5-90AC116FF8E8}"/>
              </a:ext>
            </a:extLst>
          </p:cNvPr>
          <p:cNvSpPr txBox="1"/>
          <p:nvPr/>
        </p:nvSpPr>
        <p:spPr>
          <a:xfrm>
            <a:off x="6324600" y="60794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693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1D-0124-46CC-8622-B400126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5DA9-ACAB-40D7-8137-A9859FB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man has hooked up a pulley, a rope, and a platform as shown below to lift loads up onto a nearby rooftop. If x is currently 15 meters, y is currently 5 meters, and the man is walking away from the building at a rate of .5 meters per second, what is the current velocity of the platform?</a:t>
            </a:r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2AD3A321-6C6A-4CEA-A229-B49F562F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99" y="2057400"/>
            <a:ext cx="4451901" cy="36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16082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476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Dependent Motion Analysis</vt:lpstr>
      <vt:lpstr>Dependent Motion</vt:lpstr>
      <vt:lpstr>Dependent Motion</vt:lpstr>
      <vt:lpstr>Dependent Motion</vt:lpstr>
      <vt:lpstr>Dependent Motion in 2 Dimensions</vt:lpstr>
      <vt:lpstr>Dependent Motion in 2 Dimensions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11</cp:revision>
  <dcterms:created xsi:type="dcterms:W3CDTF">2020-08-21T15:23:22Z</dcterms:created>
  <dcterms:modified xsi:type="dcterms:W3CDTF">2020-12-22T21:19:53Z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