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7"/>
  </p:notesMasterIdLst>
  <p:sldIdLst>
    <p:sldId id="256" r:id="rId5"/>
    <p:sldId id="258" r:id="rId6"/>
    <p:sldId id="261" r:id="rId7"/>
    <p:sldId id="266" r:id="rId8"/>
    <p:sldId id="267" r:id="rId9"/>
    <p:sldId id="260" r:id="rId10"/>
    <p:sldId id="268" r:id="rId11"/>
    <p:sldId id="287" r:id="rId12"/>
    <p:sldId id="273" r:id="rId13"/>
    <p:sldId id="274" r:id="rId14"/>
    <p:sldId id="265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88" autoAdjust="0"/>
    <p:restoredTop sz="54101" autoAdjust="0"/>
  </p:normalViewPr>
  <p:slideViewPr>
    <p:cSldViewPr>
      <p:cViewPr varScale="1">
        <p:scale>
          <a:sx n="90" d="100"/>
          <a:sy n="90" d="100"/>
        </p:scale>
        <p:origin x="121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1AB63-216F-4D5B-8811-CCB935E98D4A}" type="datetimeFigureOut">
              <a:rPr lang="en-US" smtClean="0"/>
              <a:t>12/30/2020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503E-B3EF-424C-B3CC-B319B8E34A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2" descr="Adaptive Map Logo">
            <a:extLst>
              <a:ext uri="{FF2B5EF4-FFF2-40B4-BE49-F238E27FC236}">
                <a16:creationId xmlns:a16="http://schemas.microsoft.com/office/drawing/2014/main" id="{47EE881C-8EE7-446C-91D5-BB734D80EE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89525"/>
            <a:ext cx="3048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EDE0CC1-27C1-4221-84FE-9FC7EEBDE843}"/>
              </a:ext>
            </a:extLst>
          </p:cNvPr>
          <p:cNvSpPr txBox="1">
            <a:spLocks/>
          </p:cNvSpPr>
          <p:nvPr userDrawn="1"/>
        </p:nvSpPr>
        <p:spPr>
          <a:xfrm>
            <a:off x="2019300" y="5943600"/>
            <a:ext cx="5105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mechanicsmap.psu.edu</a:t>
            </a:r>
          </a:p>
        </p:txBody>
      </p:sp>
    </p:spTree>
    <p:extLst>
      <p:ext uri="{BB962C8B-B14F-4D97-AF65-F5344CB8AC3E}">
        <p14:creationId xmlns:p14="http://schemas.microsoft.com/office/powerpoint/2010/main" val="250904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8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1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2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3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17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4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0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7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1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One-Dimensional Equations of Motion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Dr. Jacob Moore</a:t>
            </a:r>
          </a:p>
          <a:p>
            <a:r>
              <a:rPr lang="en-US" sz="2400" dirty="0"/>
              <a:t>Associate Professor of Engineering</a:t>
            </a:r>
          </a:p>
          <a:p>
            <a:r>
              <a:rPr lang="en-US" sz="2400" dirty="0"/>
              <a:t>Penn State Mont Alto</a:t>
            </a:r>
          </a:p>
        </p:txBody>
      </p:sp>
    </p:spTree>
    <p:extLst>
      <p:ext uri="{BB962C8B-B14F-4D97-AF65-F5344CB8AC3E}">
        <p14:creationId xmlns:p14="http://schemas.microsoft.com/office/powerpoint/2010/main" val="308043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Worked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23622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Repeat the procedure for the same block on a surface with a coefficient of friction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=.2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What is the rate of acceleration of the block?</a:t>
                </a:r>
              </a:p>
              <a:p>
                <a:pPr lvl="1"/>
                <a:r>
                  <a:rPr lang="en-US" dirty="0"/>
                  <a:t>What is the velocity and displacement three seconds after the force is applied?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2362200"/>
              </a:xfrm>
              <a:blipFill rotWithShape="1">
                <a:blip r:embed="rId2"/>
                <a:stretch>
                  <a:fillRect l="-1630" t="-5426" r="-1185" b="-4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5943600"/>
            <a:ext cx="914400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0" y="5029200"/>
            <a:ext cx="1981200" cy="9035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90 lbs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189514" y="5480957"/>
            <a:ext cx="1371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54569" y="5296291"/>
            <a:ext cx="7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50 lbs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A62413-41DA-4C23-8493-D97649C1663A}"/>
              </a:ext>
            </a:extLst>
          </p:cNvPr>
          <p:cNvCxnSpPr/>
          <p:nvPr/>
        </p:nvCxnSpPr>
        <p:spPr>
          <a:xfrm flipV="1">
            <a:off x="5562600" y="4267200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C789C1-637F-4540-B48C-DC6FE4A39126}"/>
              </a:ext>
            </a:extLst>
          </p:cNvPr>
          <p:cNvSpPr txBox="1"/>
          <p:nvPr/>
        </p:nvSpPr>
        <p:spPr>
          <a:xfrm>
            <a:off x="5418169" y="38978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FD5904C-B762-4FF0-993B-399DF0E45354}"/>
              </a:ext>
            </a:extLst>
          </p:cNvPr>
          <p:cNvCxnSpPr>
            <a:cxnSpLocks/>
          </p:cNvCxnSpPr>
          <p:nvPr/>
        </p:nvCxnSpPr>
        <p:spPr>
          <a:xfrm>
            <a:off x="6629400" y="5527613"/>
            <a:ext cx="703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3222E24-3102-4B84-931B-972F01DD1D7F}"/>
              </a:ext>
            </a:extLst>
          </p:cNvPr>
          <p:cNvSpPr txBox="1"/>
          <p:nvPr/>
        </p:nvSpPr>
        <p:spPr>
          <a:xfrm>
            <a:off x="7427926" y="532234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28008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482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 2000lb elevator decelerates a from a speed of 25 ft/s downward to a stop in a distance of 50 ft.</a:t>
            </a:r>
          </a:p>
          <a:p>
            <a:r>
              <a:rPr lang="en-US" dirty="0"/>
              <a:t>Determine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rate of deceleration (assuming a constant rate)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tension in the cables supporting the elevator during this period.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11</a:t>
            </a:fld>
            <a:endParaRPr lang="en-US"/>
          </a:p>
        </p:txBody>
      </p:sp>
      <p:pic>
        <p:nvPicPr>
          <p:cNvPr id="1026" name="Picture 2" descr="Elevator, Up, Ascent, Floor, Hoist, Capacity, Electric">
            <a:extLst>
              <a:ext uri="{FF2B5EF4-FFF2-40B4-BE49-F238E27FC236}">
                <a16:creationId xmlns:a16="http://schemas.microsoft.com/office/drawing/2014/main" id="{C148D185-C38A-468F-A5B1-D2AE27F647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67" r="25833" b="15000"/>
          <a:stretch/>
        </p:blipFill>
        <p:spPr bwMode="auto">
          <a:xfrm>
            <a:off x="5334000" y="1751013"/>
            <a:ext cx="3281363" cy="437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358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4319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 rocket test sled is being used test a solid rocket booster (m=1000kg).  It’s known that generally a solid rocket booster’s force will fit the equation a F= A + </a:t>
            </a:r>
            <a:r>
              <a:rPr lang="en-US" dirty="0" err="1"/>
              <a:t>Bt</a:t>
            </a:r>
            <a:r>
              <a:rPr lang="en-US" dirty="0"/>
              <a:t> – Ct</a:t>
            </a:r>
            <a:r>
              <a:rPr lang="en-US" baseline="30000" dirty="0"/>
              <a:t>2</a:t>
            </a:r>
            <a:r>
              <a:rPr lang="en-US" dirty="0"/>
              <a:t>.  If the rocket has an initial thrust of 10 </a:t>
            </a:r>
            <a:r>
              <a:rPr lang="en-US" dirty="0" err="1"/>
              <a:t>kN</a:t>
            </a:r>
            <a:r>
              <a:rPr lang="en-US" dirty="0"/>
              <a:t>, and achieves a speed of 150 m/s and travels 700m during a 10 second test run, determine the constants A, B and C for the rocket. </a:t>
            </a:r>
            <a:endParaRPr lang="en-US" baseline="30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636230" y="3450370"/>
            <a:ext cx="795338" cy="3038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4267200" y="5105400"/>
            <a:ext cx="0" cy="381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029200" y="5105400"/>
            <a:ext cx="0" cy="381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267200" y="5105400"/>
            <a:ext cx="76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267200" y="5486400"/>
            <a:ext cx="76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267200" y="5105400"/>
            <a:ext cx="762000" cy="381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4267200" y="5105400"/>
            <a:ext cx="762000" cy="381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09600" y="5486400"/>
            <a:ext cx="8229600" cy="15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44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Newton’s Second Law and the Force Mass and Acceleration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The </a:t>
                </a:r>
                <a:r>
                  <a:rPr lang="en-US" b="1" dirty="0"/>
                  <a:t>force mass and acceleration method</a:t>
                </a:r>
                <a:r>
                  <a:rPr lang="en-US" dirty="0"/>
                  <a:t> in </a:t>
                </a:r>
                <a:r>
                  <a:rPr lang="en-US" b="1" dirty="0"/>
                  <a:t>kinetics</a:t>
                </a:r>
                <a:r>
                  <a:rPr lang="en-US" dirty="0"/>
                  <a:t> builds directly on </a:t>
                </a:r>
                <a:r>
                  <a:rPr lang="en-US" b="1" dirty="0"/>
                  <a:t>Newton’s Second Law</a:t>
                </a:r>
                <a:r>
                  <a:rPr lang="en-US" dirty="0"/>
                  <a:t> which states that...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b="1" dirty="0"/>
              </a:p>
              <a:p>
                <a:r>
                  <a:rPr lang="en-US" dirty="0"/>
                  <a:t>If we add known and unknown values into this equation, it is known as the </a:t>
                </a:r>
                <a:r>
                  <a:rPr lang="en-US" b="1" dirty="0"/>
                  <a:t>equation of motion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It is important to remember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/>
                  <a:t> are vectors, so in many cases we will break these force and acceleration vectors down into components and have </a:t>
                </a:r>
                <a:r>
                  <a:rPr lang="en-US" b="1" dirty="0"/>
                  <a:t>equations of motion</a:t>
                </a:r>
                <a:r>
                  <a:rPr lang="en-US" dirty="0"/>
                  <a:t> for each component direction.</a:t>
                </a:r>
              </a:p>
              <a:p>
                <a:r>
                  <a:rPr lang="en-US" dirty="0"/>
                  <a:t>By solving this equation (or equations) we can find either the forces given the accelerations, or the accelerations given the forces.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  <a:blipFill>
                <a:blip r:embed="rId2"/>
                <a:stretch>
                  <a:fillRect l="-1037" t="-2493" r="-148" b="-3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Force Method in One Dimension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We will start by examining the motion in a single direction.  </a:t>
                </a:r>
              </a:p>
              <a:p>
                <a:r>
                  <a:rPr lang="en-US" dirty="0"/>
                  <a:t>When only one direction of motion is possible, we can only use only a single equation of motion to solve for unknowns at a given instant in time.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1617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5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65875"/>
            <a:ext cx="2133600" cy="365125"/>
          </a:xfrm>
        </p:spPr>
        <p:txBody>
          <a:bodyPr/>
          <a:lstStyle/>
          <a:p>
            <a:fld id="{929262FE-7F58-4A1E-8AF3-5A510A86DEBD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5791200"/>
            <a:ext cx="9144000" cy="10667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92288" y="4873061"/>
            <a:ext cx="1981200" cy="9035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Mass = m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220688" y="5324818"/>
            <a:ext cx="1371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00380" y="5088628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F</a:t>
            </a:r>
            <a:r>
              <a:rPr lang="en-US" sz="2400" b="1" baseline="-250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476794-F167-4C8C-B0CD-A1A450916DE9}"/>
              </a:ext>
            </a:extLst>
          </p:cNvPr>
          <p:cNvSpPr txBox="1"/>
          <p:nvPr/>
        </p:nvSpPr>
        <p:spPr>
          <a:xfrm>
            <a:off x="4371131" y="3727829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F</a:t>
            </a:r>
            <a:r>
              <a:rPr lang="en-US" sz="2400" b="1" baseline="-25000" dirty="0">
                <a:solidFill>
                  <a:srgbClr val="FF0000"/>
                </a:solidFill>
              </a:rPr>
              <a:t>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B282518-2162-4E7E-B42C-630EF9192E21}"/>
              </a:ext>
            </a:extLst>
          </p:cNvPr>
          <p:cNvCxnSpPr>
            <a:cxnSpLocks/>
          </p:cNvCxnSpPr>
          <p:nvPr/>
        </p:nvCxnSpPr>
        <p:spPr>
          <a:xfrm>
            <a:off x="4547328" y="4263461"/>
            <a:ext cx="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F934FC-7D2B-4256-B1B7-2365ECAD0545}"/>
              </a:ext>
            </a:extLst>
          </p:cNvPr>
          <p:cNvCxnSpPr>
            <a:cxnSpLocks/>
          </p:cNvCxnSpPr>
          <p:nvPr/>
        </p:nvCxnSpPr>
        <p:spPr>
          <a:xfrm flipV="1">
            <a:off x="4547328" y="5787461"/>
            <a:ext cx="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55C4FB5-98ED-4916-AAD7-4ABBAA74E7FA}"/>
              </a:ext>
            </a:extLst>
          </p:cNvPr>
          <p:cNvSpPr txBox="1"/>
          <p:nvPr/>
        </p:nvSpPr>
        <p:spPr>
          <a:xfrm>
            <a:off x="4317137" y="6396335"/>
            <a:ext cx="460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F</a:t>
            </a:r>
            <a:r>
              <a:rPr lang="en-US" sz="2400" b="1" baseline="-25000" dirty="0">
                <a:solidFill>
                  <a:srgbClr val="FF0000"/>
                </a:solidFill>
              </a:rPr>
              <a:t>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9A704E-9D8C-477D-8846-36AB39B5CE2A}"/>
              </a:ext>
            </a:extLst>
          </p:cNvPr>
          <p:cNvCxnSpPr/>
          <p:nvPr/>
        </p:nvCxnSpPr>
        <p:spPr>
          <a:xfrm>
            <a:off x="5573488" y="5340058"/>
            <a:ext cx="13716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C14EE30-FCC3-4C8A-A3E6-9B2A657432AC}"/>
              </a:ext>
            </a:extLst>
          </p:cNvPr>
          <p:cNvSpPr txBox="1"/>
          <p:nvPr/>
        </p:nvSpPr>
        <p:spPr>
          <a:xfrm>
            <a:off x="6945088" y="5093708"/>
            <a:ext cx="428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a</a:t>
            </a:r>
            <a:r>
              <a:rPr lang="en-US" sz="2400" b="1" baseline="-25000" dirty="0">
                <a:solidFill>
                  <a:schemeClr val="accent1"/>
                </a:solidFill>
              </a:rPr>
              <a:t>x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37E14C8-02BB-404D-BCFC-2C38C35D80DE}"/>
              </a:ext>
            </a:extLst>
          </p:cNvPr>
          <p:cNvCxnSpPr>
            <a:cxnSpLocks/>
          </p:cNvCxnSpPr>
          <p:nvPr/>
        </p:nvCxnSpPr>
        <p:spPr>
          <a:xfrm flipV="1">
            <a:off x="4547328" y="3429000"/>
            <a:ext cx="0" cy="298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52D726C-B538-4B76-984C-1824683DF9C0}"/>
              </a:ext>
            </a:extLst>
          </p:cNvPr>
          <p:cNvSpPr txBox="1"/>
          <p:nvPr/>
        </p:nvSpPr>
        <p:spPr>
          <a:xfrm>
            <a:off x="4397259" y="29834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9EE40C3-A755-4C74-A1CB-C34C7B9C7C6F}"/>
              </a:ext>
            </a:extLst>
          </p:cNvPr>
          <p:cNvCxnSpPr>
            <a:cxnSpLocks/>
          </p:cNvCxnSpPr>
          <p:nvPr/>
        </p:nvCxnSpPr>
        <p:spPr>
          <a:xfrm>
            <a:off x="7373731" y="5340058"/>
            <a:ext cx="703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7FAE495-4292-48C0-BAAC-676AD0699A63}"/>
              </a:ext>
            </a:extLst>
          </p:cNvPr>
          <p:cNvSpPr txBox="1"/>
          <p:nvPr/>
        </p:nvSpPr>
        <p:spPr>
          <a:xfrm>
            <a:off x="8172257" y="513479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51AA2F2-89FD-43ED-8576-5B6233DA1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9746"/>
          </a:xfrm>
        </p:spPr>
        <p:txBody>
          <a:bodyPr>
            <a:normAutofit/>
          </a:bodyPr>
          <a:lstStyle/>
          <a:p>
            <a:r>
              <a:rPr lang="en-US" dirty="0"/>
              <a:t>We will ignore any forces (or force components) not in in the direction we are examining.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35D2B729-2533-4018-8476-35F8C1702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Force Method in One Dimension</a:t>
            </a:r>
          </a:p>
        </p:txBody>
      </p:sp>
    </p:spTree>
    <p:extLst>
      <p:ext uri="{BB962C8B-B14F-4D97-AF65-F5344CB8AC3E}">
        <p14:creationId xmlns:p14="http://schemas.microsoft.com/office/powerpoint/2010/main" val="2198915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D965A-4863-442E-92AF-8AAF8A8F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Newton’s Second Law Over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DAD524-E9C2-46A7-BE4A-BDB27C2CCF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The original equation will relate the force, mass, and acceleration at a given instant in time.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If we look beyond a given instant, modeling the force over time and acceleration over time however, we can still use Newton’s Second Law to relate the force and acceleration.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Though mass is usually constant for a given body, in rare instances it may also be changing over time.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DAD524-E9C2-46A7-BE4A-BDB27C2CCF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t="-2830" r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053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Mass (be careful)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In the metric systems the mass of an object is usually given in kilograms, but in the English system a weight is usually given in pounds.</a:t>
                </a:r>
              </a:p>
              <a:p>
                <a:r>
                  <a:rPr lang="en-US" b="1" dirty="0"/>
                  <a:t>Weight is not equal to mass</a:t>
                </a:r>
                <a:r>
                  <a:rPr lang="en-US" dirty="0"/>
                  <a:t>!</a:t>
                </a:r>
              </a:p>
              <a:p>
                <a:r>
                  <a:rPr lang="en-US" dirty="0"/>
                  <a:t>In the English system: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𝑀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𝑤𝑒𝑖𝑔h𝑡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𝑤𝑒𝑖𝑔h𝑡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32.2 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𝑓𝑡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/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This gives you the mass in </a:t>
                </a:r>
                <a:r>
                  <a:rPr lang="en-US" u="sng" dirty="0"/>
                  <a:t>slugs</a:t>
                </a:r>
              </a:p>
              <a:p>
                <a:pPr lvl="1"/>
                <a:r>
                  <a:rPr lang="en-US" dirty="0"/>
                  <a:t>Use slugs in the F=ma equation.</a:t>
                </a:r>
                <a:endParaRPr lang="en-US" u="sng" dirty="0"/>
              </a:p>
              <a:p>
                <a:r>
                  <a:rPr lang="en-US" dirty="0"/>
                  <a:t>A slug is one pound second squared per foot: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slug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𝑓𝑡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On the surface of the earth, a one slug will weigh 32.2 pounds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2291" b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71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07C29-9A58-4871-BDC5-A36C63790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Solving a Kinetics Problem</a:t>
            </a:r>
            <a:br>
              <a:rPr lang="en-US" dirty="0"/>
            </a:br>
            <a:r>
              <a:rPr lang="en-US" dirty="0"/>
              <a:t>(The Process)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80897-CDB5-4D78-9300-B055EC703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process used in solving a kinetics problem is similar to solving a problem in statics and consists of three steps.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up a </a:t>
            </a:r>
            <a:r>
              <a:rPr lang="en-US" u="sng" dirty="0"/>
              <a:t>free body diagram</a:t>
            </a:r>
            <a:r>
              <a:rPr lang="en-US" dirty="0"/>
              <a:t>.</a:t>
            </a:r>
          </a:p>
          <a:p>
            <a:pPr marL="914400" lvl="1" indent="-514350"/>
            <a:r>
              <a:rPr lang="en-US" dirty="0"/>
              <a:t>Draw the body separated from it’s surroundings</a:t>
            </a:r>
          </a:p>
          <a:p>
            <a:pPr marL="914400" lvl="1" indent="-514350"/>
            <a:r>
              <a:rPr lang="en-US" dirty="0"/>
              <a:t>Draw in all the known and unknown forces (</a:t>
            </a:r>
            <a:r>
              <a:rPr lang="en-US" dirty="0">
                <a:solidFill>
                  <a:srgbClr val="FF0000"/>
                </a:solidFill>
              </a:rPr>
              <a:t>I use red for forces</a:t>
            </a:r>
            <a:r>
              <a:rPr lang="en-US" dirty="0"/>
              <a:t>) as well as key dimensions and angles (</a:t>
            </a:r>
            <a:r>
              <a:rPr lang="en-US" dirty="0">
                <a:solidFill>
                  <a:schemeClr val="accent1"/>
                </a:solidFill>
              </a:rPr>
              <a:t>I use blue for dimensions and angles</a:t>
            </a:r>
            <a:r>
              <a:rPr lang="en-US" dirty="0"/>
              <a:t>)</a:t>
            </a:r>
          </a:p>
          <a:p>
            <a:pPr marL="914400" lvl="1" indent="-514350"/>
            <a:r>
              <a:rPr lang="en-US" dirty="0"/>
              <a:t>Draw in the acceleration vector (</a:t>
            </a:r>
            <a:r>
              <a:rPr lang="en-US" dirty="0">
                <a:solidFill>
                  <a:schemeClr val="accent1"/>
                </a:solidFill>
              </a:rPr>
              <a:t>I use a blue dashed vector for this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the free body diagram to write out your </a:t>
            </a:r>
            <a:r>
              <a:rPr lang="en-US" u="sng" dirty="0"/>
              <a:t>equation(s) of motion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Solve the equation(s) of motion for any unknowns.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47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other engineering mechanics videos and access the full tool at…</a:t>
            </a:r>
          </a:p>
        </p:txBody>
      </p:sp>
    </p:spTree>
    <p:extLst>
      <p:ext uri="{BB962C8B-B14F-4D97-AF65-F5344CB8AC3E}">
        <p14:creationId xmlns:p14="http://schemas.microsoft.com/office/powerpoint/2010/main" val="3129637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3699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 90 </a:t>
            </a:r>
            <a:r>
              <a:rPr lang="en-US" dirty="0" err="1"/>
              <a:t>lb</a:t>
            </a:r>
            <a:r>
              <a:rPr lang="en-US" dirty="0"/>
              <a:t> block sits on a smooth surface as shown below.  If a 50 lb force is applied as shown below...</a:t>
            </a:r>
          </a:p>
          <a:p>
            <a:pPr lvl="1"/>
            <a:r>
              <a:rPr lang="en-US" dirty="0"/>
              <a:t>What is the rate of acceleration of the block?</a:t>
            </a:r>
          </a:p>
          <a:p>
            <a:pPr lvl="1"/>
            <a:r>
              <a:rPr lang="en-US" dirty="0"/>
              <a:t>What is the velocity and displacement three seconds after the force is applied?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5943600"/>
            <a:ext cx="914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0" y="5029200"/>
            <a:ext cx="1981200" cy="9035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90 lbs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189514" y="5480957"/>
            <a:ext cx="1371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54569" y="5296291"/>
            <a:ext cx="7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50 lbs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838577-E09D-42ED-8798-F9F67DA391AA}"/>
              </a:ext>
            </a:extLst>
          </p:cNvPr>
          <p:cNvCxnSpPr/>
          <p:nvPr/>
        </p:nvCxnSpPr>
        <p:spPr>
          <a:xfrm flipV="1">
            <a:off x="5562600" y="4189707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129F88E-4976-4F04-BDAF-4C454A1856D1}"/>
              </a:ext>
            </a:extLst>
          </p:cNvPr>
          <p:cNvSpPr txBox="1"/>
          <p:nvPr/>
        </p:nvSpPr>
        <p:spPr>
          <a:xfrm>
            <a:off x="5418169" y="377372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764873B-A970-4228-BC48-8BF28FB33785}"/>
              </a:ext>
            </a:extLst>
          </p:cNvPr>
          <p:cNvCxnSpPr>
            <a:cxnSpLocks/>
          </p:cNvCxnSpPr>
          <p:nvPr/>
        </p:nvCxnSpPr>
        <p:spPr>
          <a:xfrm>
            <a:off x="6629400" y="5527613"/>
            <a:ext cx="703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25A30A1-2D3E-443E-9BF8-02C27776D6FE}"/>
              </a:ext>
            </a:extLst>
          </p:cNvPr>
          <p:cNvSpPr txBox="1"/>
          <p:nvPr/>
        </p:nvSpPr>
        <p:spPr>
          <a:xfrm>
            <a:off x="7427926" y="532234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4BF0A4-44A9-4D8B-8FAF-37A15CA837AE}"/>
              </a:ext>
            </a:extLst>
          </p:cNvPr>
          <p:cNvSpPr/>
          <p:nvPr/>
        </p:nvSpPr>
        <p:spPr>
          <a:xfrm>
            <a:off x="0" y="5932714"/>
            <a:ext cx="9144000" cy="9252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90926"/>
      </p:ext>
    </p:extLst>
  </p:cSld>
  <p:clrMapOvr>
    <a:masterClrMapping/>
  </p:clrMapOvr>
</p:sld>
</file>

<file path=ppt/theme/theme1.xml><?xml version="1.0" encoding="utf-8"?>
<a:theme xmlns:a="http://schemas.openxmlformats.org/drawingml/2006/main" name="M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6DF21F5BB2734A800ED30F3F452129" ma:contentTypeVersion="12" ma:contentTypeDescription="Create a new document." ma:contentTypeScope="" ma:versionID="544d96a5fbac5de9d5d902b535c73fb2">
  <xsd:schema xmlns:xsd="http://www.w3.org/2001/XMLSchema" xmlns:xs="http://www.w3.org/2001/XMLSchema" xmlns:p="http://schemas.microsoft.com/office/2006/metadata/properties" xmlns:ns3="90d05cb5-950f-4f68-bc2c-e17794455b92" xmlns:ns4="b4eab9fa-dbb0-4082-8491-8bd54207a265" targetNamespace="http://schemas.microsoft.com/office/2006/metadata/properties" ma:root="true" ma:fieldsID="7a710efc71c2169bf9c05e5a40dddf12" ns3:_="" ns4:_="">
    <xsd:import namespace="90d05cb5-950f-4f68-bc2c-e17794455b92"/>
    <xsd:import namespace="b4eab9fa-dbb0-4082-8491-8bd54207a2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05cb5-950f-4f68-bc2c-e17794455b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b9fa-dbb0-4082-8491-8bd54207a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CF5F32-56DC-4068-8B04-457CF34A96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EB1464-66D1-425A-BBB5-7A9312BBE9C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43B8A4B-79FE-4529-931C-D64224FA70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d05cb5-950f-4f68-bc2c-e17794455b92"/>
    <ds:schemaRef ds:uri="b4eab9fa-dbb0-4082-8491-8bd54207a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1501</TotalTime>
  <Words>772</Words>
  <Application>Microsoft Office PowerPoint</Application>
  <PresentationFormat>On-screen Show (4:3)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Cambria Math</vt:lpstr>
      <vt:lpstr>MA_Template</vt:lpstr>
      <vt:lpstr>One-Dimensional Equations of Motion</vt:lpstr>
      <vt:lpstr>Newton’s Second Law and the Force Mass and Acceleration Method</vt:lpstr>
      <vt:lpstr>Force Method in One Dimension</vt:lpstr>
      <vt:lpstr>Force Method in One Dimension</vt:lpstr>
      <vt:lpstr>Newton’s Second Law Over Time</vt:lpstr>
      <vt:lpstr>Mass (be careful)</vt:lpstr>
      <vt:lpstr>Solving a Kinetics Problem (The Process)</vt:lpstr>
      <vt:lpstr>Thanks for Watching</vt:lpstr>
      <vt:lpstr>Worked Example</vt:lpstr>
      <vt:lpstr>Worked Example</vt:lpstr>
      <vt:lpstr>Worked Example</vt:lpstr>
      <vt:lpstr>Worked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Moments</dc:title>
  <dc:creator>Moore, Jacob Preston</dc:creator>
  <cp:lastModifiedBy>Moore, Jacob Preston</cp:lastModifiedBy>
  <cp:revision>13</cp:revision>
  <dcterms:created xsi:type="dcterms:W3CDTF">2020-08-21T15:23:22Z</dcterms:created>
  <dcterms:modified xsi:type="dcterms:W3CDTF">2020-12-30T16:28:18Z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0x010100A06DF21F5BB2734A800ED30F3F452129</vt:lpwstr>
  </property>
</Properties>
</file>