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3"/>
  </p:notesMasterIdLst>
  <p:sldIdLst>
    <p:sldId id="256" r:id="rId5"/>
    <p:sldId id="258" r:id="rId6"/>
    <p:sldId id="269" r:id="rId7"/>
    <p:sldId id="272" r:id="rId8"/>
    <p:sldId id="268" r:id="rId9"/>
    <p:sldId id="287"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8</a:t>
            </a:fld>
            <a:endParaRPr lang="en-US"/>
          </a:p>
        </p:txBody>
      </p:sp>
    </p:spTree>
    <p:extLst>
      <p:ext uri="{BB962C8B-B14F-4D97-AF65-F5344CB8AC3E}">
        <p14:creationId xmlns:p14="http://schemas.microsoft.com/office/powerpoint/2010/main" val="1082635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The Equations of Motion with Rectangular Coordinates</a:t>
            </a:r>
            <a:endParaRPr lang="en-US" dirty="0"/>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Newton’s Second Law and the Force Mass and Acceleration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dirty="0"/>
                  <a:t>The </a:t>
                </a:r>
                <a:r>
                  <a:rPr lang="en-US" b="1" dirty="0"/>
                  <a:t>force mass and acceleration method</a:t>
                </a:r>
                <a:r>
                  <a:rPr lang="en-US" dirty="0"/>
                  <a:t> in </a:t>
                </a:r>
                <a:r>
                  <a:rPr lang="en-US" b="1" dirty="0"/>
                  <a:t>kinetics</a:t>
                </a:r>
                <a:r>
                  <a:rPr lang="en-US" dirty="0"/>
                  <a:t> builds directly on </a:t>
                </a:r>
                <a:r>
                  <a:rPr lang="en-US" b="1" dirty="0"/>
                  <a:t>Newton’s Second Law</a:t>
                </a:r>
                <a:r>
                  <a:rPr lang="en-US" dirty="0"/>
                  <a:t> which states that...</a:t>
                </a:r>
              </a:p>
              <a:p>
                <a:pPr marL="0" indent="0" algn="ctr">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e>
                      </m:nary>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If we add known and unknown values into this equation, it is known as the </a:t>
                </a:r>
                <a:r>
                  <a:rPr lang="en-US" b="1" dirty="0"/>
                  <a:t>equation of motion</a:t>
                </a:r>
                <a:r>
                  <a:rPr lang="en-US" dirty="0"/>
                  <a:t>.</a:t>
                </a:r>
              </a:p>
              <a:p>
                <a:r>
                  <a:rPr lang="en-US" dirty="0"/>
                  <a:t>It is important to remember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a:t> are vectors, so in many cases we will break these force and acceleration vectors down into components and have </a:t>
                </a:r>
                <a:r>
                  <a:rPr lang="en-US" b="1" dirty="0"/>
                  <a:t>equations of motion</a:t>
                </a:r>
                <a:r>
                  <a:rPr lang="en-US" dirty="0"/>
                  <a:t> for each component direction.</a:t>
                </a:r>
              </a:p>
              <a:p>
                <a:r>
                  <a:rPr lang="en-US" dirty="0"/>
                  <a:t>By solving this equation (or equations) we can find either the forces given the accelerations, or the accelerations given the forces.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200"/>
              </a:xfrm>
              <a:blipFill>
                <a:blip r:embed="rId2"/>
                <a:stretch>
                  <a:fillRect l="-1037" t="-2493" r="-148" b="-31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172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Method in Two Dimensions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We will now move on to systems in two dimensions.</a:t>
                </a:r>
              </a:p>
              <a:p>
                <a:r>
                  <a:rPr lang="en-US" dirty="0"/>
                  <a:t>Now we will have two equations of motion for rectangular coordinates.</a:t>
                </a:r>
              </a:p>
              <a:p>
                <a:pPr marL="0" indent="0" algn="ctr">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a:rPr>
                                <m:t>𝐹</m:t>
                              </m:r>
                            </m:e>
                            <m:sub>
                              <m:r>
                                <a:rPr lang="en-US" i="1">
                                  <a:latin typeface="Cambria Math"/>
                                </a:rPr>
                                <m:t>𝑥</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𝑎</m:t>
                              </m:r>
                            </m:e>
                            <m:sub>
                              <m:r>
                                <a:rPr lang="en-US" i="1">
                                  <a:latin typeface="Cambria Math"/>
                                </a:rPr>
                                <m:t>𝑥</m:t>
                              </m:r>
                            </m:sub>
                          </m:sSub>
                        </m:e>
                      </m:nary>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a:rPr>
                                <m:t>𝐹</m:t>
                              </m:r>
                            </m:e>
                            <m:sub>
                              <m:r>
                                <a:rPr lang="en-US" i="1">
                                  <a:latin typeface="Cambria Math"/>
                                </a:rPr>
                                <m:t>𝑦</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𝑎</m:t>
                              </m:r>
                            </m:e>
                            <m:sub>
                              <m:r>
                                <a:rPr lang="en-US" i="1">
                                  <a:latin typeface="Cambria Math"/>
                                </a:rPr>
                                <m:t>𝑦</m:t>
                              </m:r>
                            </m:sub>
                          </m:sSub>
                        </m:e>
                      </m:nary>
                    </m:oMath>
                  </m:oMathPara>
                </a14:m>
                <a:endParaRPr lang="en-US" dirty="0"/>
              </a:p>
              <a:p>
                <a:r>
                  <a:rPr lang="en-US" dirty="0"/>
                  <a:t>Remember we use rectangular coordinates when we have x and y positions/velocities/accelerations that are independent, such as in projectile motion.</a:t>
                </a:r>
              </a:p>
              <a:p>
                <a:pPr lvl="1"/>
                <a:r>
                  <a:rPr lang="en-US" dirty="0"/>
                  <a:t>This doesn’t mean that forces and accelerations have to be entirely in one direction or the other, however it does mean that the forces and accelerations shouldn’t be dependent on the position or orientation of the body.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r="-1185" b="-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40199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1CED-0E41-421D-98CB-A291293B0F60}"/>
              </a:ext>
            </a:extLst>
          </p:cNvPr>
          <p:cNvSpPr>
            <a:spLocks noGrp="1"/>
          </p:cNvSpPr>
          <p:nvPr>
            <p:ph type="title"/>
          </p:nvPr>
        </p:nvSpPr>
        <p:spPr/>
        <p:txBody>
          <a:bodyPr/>
          <a:lstStyle/>
          <a:p>
            <a:r>
              <a:rPr lang="en-US" dirty="0"/>
              <a:t>Don’t Forget Your Kinematics</a:t>
            </a:r>
          </a:p>
        </p:txBody>
      </p:sp>
      <p:sp>
        <p:nvSpPr>
          <p:cNvPr id="3" name="Content Placeholder 2">
            <a:extLst>
              <a:ext uri="{FF2B5EF4-FFF2-40B4-BE49-F238E27FC236}">
                <a16:creationId xmlns:a16="http://schemas.microsoft.com/office/drawing/2014/main" id="{07E6FB63-DF49-4CAB-828C-6D7456F29EE6}"/>
              </a:ext>
            </a:extLst>
          </p:cNvPr>
          <p:cNvSpPr>
            <a:spLocks noGrp="1"/>
          </p:cNvSpPr>
          <p:nvPr>
            <p:ph idx="1"/>
          </p:nvPr>
        </p:nvSpPr>
        <p:spPr/>
        <p:txBody>
          <a:bodyPr>
            <a:normAutofit fontScale="85000" lnSpcReduction="10000"/>
          </a:bodyPr>
          <a:lstStyle/>
          <a:p>
            <a:r>
              <a:rPr lang="en-US" dirty="0"/>
              <a:t>It’s important to remember your kinematics, as you will not always be given accelerations, or you will not always be asked for accelerations.</a:t>
            </a:r>
          </a:p>
          <a:p>
            <a:r>
              <a:rPr lang="en-US" dirty="0"/>
              <a:t>Kinetics will relate forces and accelerations, kinematics will relate accelerations to velocities and positions.</a:t>
            </a:r>
          </a:p>
          <a:p>
            <a:r>
              <a:rPr lang="en-US" dirty="0"/>
              <a:t>Don’t be afraid of solving for ‘a’ in your </a:t>
            </a:r>
            <a:r>
              <a:rPr lang="en-US" b="1" dirty="0"/>
              <a:t>kinematics equations</a:t>
            </a:r>
            <a:r>
              <a:rPr lang="en-US" dirty="0"/>
              <a:t> or your </a:t>
            </a:r>
            <a:r>
              <a:rPr lang="en-US" b="1" dirty="0"/>
              <a:t>kinetics equations</a:t>
            </a:r>
            <a:r>
              <a:rPr lang="en-US" dirty="0"/>
              <a:t> and substituting/combining these into one another.</a:t>
            </a:r>
          </a:p>
          <a:p>
            <a:pPr lvl="1"/>
            <a:r>
              <a:rPr lang="en-US" dirty="0"/>
              <a:t>Just as with kinematics, time is the variable that will tie the equations of motion together.</a:t>
            </a:r>
          </a:p>
        </p:txBody>
      </p:sp>
    </p:spTree>
    <p:extLst>
      <p:ext uri="{BB962C8B-B14F-4D97-AF65-F5344CB8AC3E}">
        <p14:creationId xmlns:p14="http://schemas.microsoft.com/office/powerpoint/2010/main" val="171253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75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and accelerations down into x and y components</a:t>
            </a:r>
          </a:p>
          <a:p>
            <a:pPr marL="914400" lvl="1" indent="-514350"/>
            <a:r>
              <a:rPr lang="en-US" dirty="0"/>
              <a:t>These may be supplemented with kinematics equations.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405169" cy="4419599"/>
          </a:xfrm>
        </p:spPr>
        <p:txBody>
          <a:bodyPr>
            <a:normAutofit fontScale="85000" lnSpcReduction="10000"/>
          </a:bodyPr>
          <a:lstStyle/>
          <a:p>
            <a:r>
              <a:rPr lang="en-US" dirty="0"/>
              <a:t>You are controlling a satellite with a mass of 300 kg. The main and lateral thrusters can exert the forces shown. How long do you need to run each of the thrusters to achieve the final velocity as shown in the diagram? Assume the satellite has zero initial velocity.</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grpSp>
        <p:nvGrpSpPr>
          <p:cNvPr id="11" name="Group 10">
            <a:extLst>
              <a:ext uri="{FF2B5EF4-FFF2-40B4-BE49-F238E27FC236}">
                <a16:creationId xmlns:a16="http://schemas.microsoft.com/office/drawing/2014/main" id="{DD1E3100-A575-418F-BC27-439CBED6145E}"/>
              </a:ext>
            </a:extLst>
          </p:cNvPr>
          <p:cNvGrpSpPr/>
          <p:nvPr/>
        </p:nvGrpSpPr>
        <p:grpSpPr>
          <a:xfrm>
            <a:off x="6553200" y="2166144"/>
            <a:ext cx="838200" cy="3441699"/>
            <a:chOff x="2971800" y="2393951"/>
            <a:chExt cx="838200" cy="3441699"/>
          </a:xfrm>
        </p:grpSpPr>
        <p:cxnSp>
          <p:nvCxnSpPr>
            <p:cNvPr id="10" name="Straight Connector 9">
              <a:extLst>
                <a:ext uri="{FF2B5EF4-FFF2-40B4-BE49-F238E27FC236}">
                  <a16:creationId xmlns:a16="http://schemas.microsoft.com/office/drawing/2014/main" id="{714353B6-1938-426D-9A1A-C9097EC48384}"/>
                </a:ext>
              </a:extLst>
            </p:cNvPr>
            <p:cNvCxnSpPr/>
            <p:nvPr/>
          </p:nvCxnSpPr>
          <p:spPr>
            <a:xfrm>
              <a:off x="3413760" y="3199607"/>
              <a:ext cx="0" cy="1981199"/>
            </a:xfrm>
            <a:prstGeom prst="line">
              <a:avLst/>
            </a:prstGeom>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F8A3A3D1-5686-4505-AFD5-74E0FBE30152}"/>
                </a:ext>
              </a:extLst>
            </p:cNvPr>
            <p:cNvSpPr/>
            <p:nvPr/>
          </p:nvSpPr>
          <p:spPr>
            <a:xfrm>
              <a:off x="2971800" y="3886201"/>
              <a:ext cx="838200" cy="4571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6A72352-BE01-4DFE-B363-66EB151CFA67}"/>
                </a:ext>
              </a:extLst>
            </p:cNvPr>
            <p:cNvSpPr/>
            <p:nvPr/>
          </p:nvSpPr>
          <p:spPr>
            <a:xfrm>
              <a:off x="3083560" y="2393951"/>
              <a:ext cx="609600" cy="1309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1C1FEAF-566C-4205-A1E5-092460266BA0}"/>
                </a:ext>
              </a:extLst>
            </p:cNvPr>
            <p:cNvSpPr/>
            <p:nvPr/>
          </p:nvSpPr>
          <p:spPr>
            <a:xfrm>
              <a:off x="3083560" y="4525963"/>
              <a:ext cx="609600" cy="1309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C535E4B9-73D0-4B04-8D16-98C2588F9974}"/>
              </a:ext>
            </a:extLst>
          </p:cNvPr>
          <p:cNvCxnSpPr/>
          <p:nvPr/>
        </p:nvCxnSpPr>
        <p:spPr>
          <a:xfrm>
            <a:off x="5862320" y="3886993"/>
            <a:ext cx="6858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6DD0CF0-222F-44A6-B037-C72B7B57510A}"/>
              </a:ext>
            </a:extLst>
          </p:cNvPr>
          <p:cNvCxnSpPr>
            <a:cxnSpLocks/>
          </p:cNvCxnSpPr>
          <p:nvPr/>
        </p:nvCxnSpPr>
        <p:spPr>
          <a:xfrm flipV="1">
            <a:off x="6995160" y="4085113"/>
            <a:ext cx="0" cy="3048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7EB14F-1730-4DE9-8461-FA0F2E135EBC}"/>
                  </a:ext>
                </a:extLst>
              </p:cNvPr>
              <p:cNvSpPr txBox="1"/>
              <p:nvPr/>
            </p:nvSpPr>
            <p:spPr>
              <a:xfrm>
                <a:off x="5027469" y="3472288"/>
                <a:ext cx="1472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𝑚𝑎𝑖𝑛</m:t>
                          </m:r>
                        </m:sub>
                      </m:sSub>
                      <m:r>
                        <a:rPr lang="en-US" b="0" i="1" smtClean="0">
                          <a:solidFill>
                            <a:srgbClr val="FF0000"/>
                          </a:solidFill>
                          <a:latin typeface="Cambria Math" panose="02040503050406030204" pitchFamily="18" charset="0"/>
                        </a:rPr>
                        <m:t>=600</m:t>
                      </m:r>
                      <m:r>
                        <a:rPr lang="en-US" b="0" i="1" smtClean="0">
                          <a:solidFill>
                            <a:srgbClr val="FF0000"/>
                          </a:solidFill>
                          <a:latin typeface="Cambria Math" panose="02040503050406030204" pitchFamily="18" charset="0"/>
                        </a:rPr>
                        <m:t>𝑁</m:t>
                      </m:r>
                    </m:oMath>
                  </m:oMathPara>
                </a14:m>
                <a:endParaRPr lang="en-US" dirty="0">
                  <a:solidFill>
                    <a:srgbClr val="FF0000"/>
                  </a:solidFill>
                </a:endParaRPr>
              </a:p>
            </p:txBody>
          </p:sp>
        </mc:Choice>
        <mc:Fallback xmlns="">
          <p:sp>
            <p:nvSpPr>
              <p:cNvPr id="16" name="TextBox 15">
                <a:extLst>
                  <a:ext uri="{FF2B5EF4-FFF2-40B4-BE49-F238E27FC236}">
                    <a16:creationId xmlns:a16="http://schemas.microsoft.com/office/drawing/2014/main" id="{857EB14F-1730-4DE9-8461-FA0F2E135EBC}"/>
                  </a:ext>
                </a:extLst>
              </p:cNvPr>
              <p:cNvSpPr txBox="1">
                <a:spLocks noRot="1" noChangeAspect="1" noMove="1" noResize="1" noEditPoints="1" noAdjustHandles="1" noChangeArrowheads="1" noChangeShapeType="1" noTextEdit="1"/>
              </p:cNvSpPr>
              <p:nvPr/>
            </p:nvSpPr>
            <p:spPr>
              <a:xfrm>
                <a:off x="5027469" y="3472288"/>
                <a:ext cx="1472391" cy="276999"/>
              </a:xfrm>
              <a:prstGeom prst="rect">
                <a:avLst/>
              </a:prstGeom>
              <a:blipFill>
                <a:blip r:embed="rId2"/>
                <a:stretch>
                  <a:fillRect l="-3734" r="-332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89ECBA4-67A3-447D-9BE9-754C3C69F551}"/>
                  </a:ext>
                </a:extLst>
              </p:cNvPr>
              <p:cNvSpPr txBox="1"/>
              <p:nvPr/>
            </p:nvSpPr>
            <p:spPr>
              <a:xfrm>
                <a:off x="7325361" y="4349273"/>
                <a:ext cx="13329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𝑙𝑎𝑡</m:t>
                          </m:r>
                        </m:sub>
                      </m:sSub>
                      <m:r>
                        <a:rPr lang="en-US" b="0" i="1" smtClean="0">
                          <a:solidFill>
                            <a:srgbClr val="FF0000"/>
                          </a:solidFill>
                          <a:latin typeface="Cambria Math" panose="02040503050406030204" pitchFamily="18" charset="0"/>
                        </a:rPr>
                        <m:t>=100 </m:t>
                      </m:r>
                      <m:r>
                        <a:rPr lang="en-US" b="0" i="1" smtClean="0">
                          <a:solidFill>
                            <a:srgbClr val="FF0000"/>
                          </a:solidFill>
                          <a:latin typeface="Cambria Math" panose="02040503050406030204" pitchFamily="18" charset="0"/>
                        </a:rPr>
                        <m:t>𝑁</m:t>
                      </m:r>
                    </m:oMath>
                  </m:oMathPara>
                </a14:m>
                <a:endParaRPr lang="en-US" dirty="0">
                  <a:solidFill>
                    <a:srgbClr val="FF0000"/>
                  </a:solidFill>
                </a:endParaRPr>
              </a:p>
            </p:txBody>
          </p:sp>
        </mc:Choice>
        <mc:Fallback xmlns="">
          <p:sp>
            <p:nvSpPr>
              <p:cNvPr id="17" name="TextBox 16">
                <a:extLst>
                  <a:ext uri="{FF2B5EF4-FFF2-40B4-BE49-F238E27FC236}">
                    <a16:creationId xmlns:a16="http://schemas.microsoft.com/office/drawing/2014/main" id="{889ECBA4-67A3-447D-9BE9-754C3C69F551}"/>
                  </a:ext>
                </a:extLst>
              </p:cNvPr>
              <p:cNvSpPr txBox="1">
                <a:spLocks noRot="1" noChangeAspect="1" noMove="1" noResize="1" noEditPoints="1" noAdjustHandles="1" noChangeArrowheads="1" noChangeShapeType="1" noTextEdit="1"/>
              </p:cNvSpPr>
              <p:nvPr/>
            </p:nvSpPr>
            <p:spPr>
              <a:xfrm>
                <a:off x="7325361" y="4349273"/>
                <a:ext cx="1332929" cy="276999"/>
              </a:xfrm>
              <a:prstGeom prst="rect">
                <a:avLst/>
              </a:prstGeom>
              <a:blipFill>
                <a:blip r:embed="rId3"/>
                <a:stretch>
                  <a:fillRect l="-4128" r="-3670" b="-15217"/>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BD5F170-CC60-41B7-9B2A-D1DE16AF6CE1}"/>
              </a:ext>
            </a:extLst>
          </p:cNvPr>
          <p:cNvCxnSpPr>
            <a:cxnSpLocks/>
          </p:cNvCxnSpPr>
          <p:nvPr/>
        </p:nvCxnSpPr>
        <p:spPr>
          <a:xfrm flipV="1">
            <a:off x="6995160" y="3201192"/>
            <a:ext cx="1463040" cy="68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20A2A76-0E62-474C-89FC-E97C2EB94055}"/>
                  </a:ext>
                </a:extLst>
              </p:cNvPr>
              <p:cNvSpPr txBox="1"/>
              <p:nvPr/>
            </p:nvSpPr>
            <p:spPr>
              <a:xfrm>
                <a:off x="7381390" y="2609927"/>
                <a:ext cx="1534010" cy="474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𝑣</m:t>
                          </m:r>
                        </m:e>
                        <m:sub>
                          <m:r>
                            <a:rPr lang="en-US" b="0" i="1" smtClean="0">
                              <a:solidFill>
                                <a:srgbClr val="0070C0"/>
                              </a:solidFill>
                              <a:latin typeface="Cambria Math" panose="02040503050406030204" pitchFamily="18" charset="0"/>
                            </a:rPr>
                            <m:t>𝑓𝑖𝑛𝑎𝑙</m:t>
                          </m:r>
                        </m:sub>
                      </m:sSub>
                      <m:r>
                        <a:rPr lang="en-US" b="0" i="1" smtClean="0">
                          <a:solidFill>
                            <a:srgbClr val="0070C0"/>
                          </a:solidFill>
                          <a:latin typeface="Cambria Math" panose="02040503050406030204" pitchFamily="18" charset="0"/>
                        </a:rPr>
                        <m:t>=120</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𝑚</m:t>
                          </m:r>
                        </m:num>
                        <m:den>
                          <m:r>
                            <a:rPr lang="en-US" b="0" i="1" smtClean="0">
                              <a:solidFill>
                                <a:srgbClr val="0070C0"/>
                              </a:solidFill>
                              <a:latin typeface="Cambria Math" panose="02040503050406030204" pitchFamily="18" charset="0"/>
                            </a:rPr>
                            <m:t>𝑠</m:t>
                          </m:r>
                        </m:den>
                      </m:f>
                    </m:oMath>
                  </m:oMathPara>
                </a14:m>
                <a:endParaRPr lang="en-US" dirty="0">
                  <a:solidFill>
                    <a:srgbClr val="0070C0"/>
                  </a:solidFill>
                </a:endParaRPr>
              </a:p>
            </p:txBody>
          </p:sp>
        </mc:Choice>
        <mc:Fallback xmlns="">
          <p:sp>
            <p:nvSpPr>
              <p:cNvPr id="21" name="TextBox 20">
                <a:extLst>
                  <a:ext uri="{FF2B5EF4-FFF2-40B4-BE49-F238E27FC236}">
                    <a16:creationId xmlns:a16="http://schemas.microsoft.com/office/drawing/2014/main" id="{120A2A76-0E62-474C-89FC-E97C2EB94055}"/>
                  </a:ext>
                </a:extLst>
              </p:cNvPr>
              <p:cNvSpPr txBox="1">
                <a:spLocks noRot="1" noChangeAspect="1" noMove="1" noResize="1" noEditPoints="1" noAdjustHandles="1" noChangeArrowheads="1" noChangeShapeType="1" noTextEdit="1"/>
              </p:cNvSpPr>
              <p:nvPr/>
            </p:nvSpPr>
            <p:spPr>
              <a:xfrm>
                <a:off x="7381390" y="2609927"/>
                <a:ext cx="1534010" cy="474425"/>
              </a:xfrm>
              <a:prstGeom prst="rect">
                <a:avLst/>
              </a:prstGeom>
              <a:blipFill>
                <a:blip r:embed="rId4"/>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FBE20619-663D-4463-A4C6-87FBCC9A7AE0}"/>
              </a:ext>
            </a:extLst>
          </p:cNvPr>
          <p:cNvCxnSpPr>
            <a:cxnSpLocks/>
          </p:cNvCxnSpPr>
          <p:nvPr/>
        </p:nvCxnSpPr>
        <p:spPr>
          <a:xfrm flipV="1">
            <a:off x="6995159" y="3881914"/>
            <a:ext cx="115323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DB85D06-75F5-491B-A60A-E34D0E318837}"/>
              </a:ext>
            </a:extLst>
          </p:cNvPr>
          <p:cNvSpPr/>
          <p:nvPr/>
        </p:nvSpPr>
        <p:spPr>
          <a:xfrm>
            <a:off x="6817360" y="3429793"/>
            <a:ext cx="914400" cy="914400"/>
          </a:xfrm>
          <a:prstGeom prst="arc">
            <a:avLst>
              <a:gd name="adj1" fmla="val 191777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554A88-DE69-41A7-A79D-1C294AA5EC40}"/>
                  </a:ext>
                </a:extLst>
              </p:cNvPr>
              <p:cNvSpPr txBox="1"/>
              <p:nvPr/>
            </p:nvSpPr>
            <p:spPr>
              <a:xfrm>
                <a:off x="7393030" y="3561107"/>
                <a:ext cx="14334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20</m:t>
                          </m:r>
                        </m:e>
                        <m:sup>
                          <m:r>
                            <a:rPr lang="en-US" b="0" i="1" smtClean="0">
                              <a:solidFill>
                                <a:srgbClr val="0070C0"/>
                              </a:solidFill>
                              <a:latin typeface="Cambria Math" panose="02040503050406030204" pitchFamily="18" charset="0"/>
                            </a:rPr>
                            <m:t>𝑜</m:t>
                          </m:r>
                        </m:sup>
                      </m:sSup>
                    </m:oMath>
                  </m:oMathPara>
                </a14:m>
                <a:endParaRPr lang="en-US" dirty="0">
                  <a:solidFill>
                    <a:srgbClr val="0070C0"/>
                  </a:solidFill>
                </a:endParaRPr>
              </a:p>
            </p:txBody>
          </p:sp>
        </mc:Choice>
        <mc:Fallback xmlns="">
          <p:sp>
            <p:nvSpPr>
              <p:cNvPr id="27" name="TextBox 26">
                <a:extLst>
                  <a:ext uri="{FF2B5EF4-FFF2-40B4-BE49-F238E27FC236}">
                    <a16:creationId xmlns:a16="http://schemas.microsoft.com/office/drawing/2014/main" id="{7D554A88-DE69-41A7-A79D-1C294AA5EC40}"/>
                  </a:ext>
                </a:extLst>
              </p:cNvPr>
              <p:cNvSpPr txBox="1">
                <a:spLocks noRot="1" noChangeAspect="1" noMove="1" noResize="1" noEditPoints="1" noAdjustHandles="1" noChangeArrowheads="1" noChangeShapeType="1" noTextEdit="1"/>
              </p:cNvSpPr>
              <p:nvPr/>
            </p:nvSpPr>
            <p:spPr>
              <a:xfrm>
                <a:off x="7393030" y="3561107"/>
                <a:ext cx="1433470" cy="276999"/>
              </a:xfrm>
              <a:prstGeom prst="rect">
                <a:avLst/>
              </a:prstGeom>
              <a:blipFill>
                <a:blip r:embed="rId5"/>
                <a:stretch>
                  <a:fillRect b="-6522"/>
                </a:stretch>
              </a:blipFill>
            </p:spPr>
            <p:txBody>
              <a:bodyPr/>
              <a:lstStyle/>
              <a:p>
                <a:r>
                  <a:rPr lang="en-US">
                    <a:noFill/>
                  </a:rPr>
                  <a:t> </a:t>
                </a:r>
              </a:p>
            </p:txBody>
          </p:sp>
        </mc:Fallback>
      </mc:AlternateContent>
    </p:spTree>
    <p:extLst>
      <p:ext uri="{BB962C8B-B14F-4D97-AF65-F5344CB8AC3E}">
        <p14:creationId xmlns:p14="http://schemas.microsoft.com/office/powerpoint/2010/main" val="317816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572594-DEF7-4AA0-A94D-9A6E42C345E0}"/>
              </a:ext>
            </a:extLst>
          </p:cNvPr>
          <p:cNvGrpSpPr/>
          <p:nvPr/>
        </p:nvGrpSpPr>
        <p:grpSpPr>
          <a:xfrm rot="527068">
            <a:off x="1066800" y="3779839"/>
            <a:ext cx="7315200" cy="3001961"/>
            <a:chOff x="1066800" y="3779839"/>
            <a:chExt cx="7315200" cy="3001961"/>
          </a:xfrm>
        </p:grpSpPr>
        <p:pic>
          <p:nvPicPr>
            <p:cNvPr id="1026" name="Picture 2" descr="Trucks, Flatbed, Trucking, Vehicle, Transport, Shipping">
              <a:extLst>
                <a:ext uri="{FF2B5EF4-FFF2-40B4-BE49-F238E27FC236}">
                  <a16:creationId xmlns:a16="http://schemas.microsoft.com/office/drawing/2014/main" id="{383B719C-8EEF-4653-8EA9-4577680D7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818"/>
            <a:stretch/>
          </p:blipFill>
          <p:spPr bwMode="auto">
            <a:xfrm>
              <a:off x="2895600" y="4648200"/>
              <a:ext cx="4114800" cy="10415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E6C3D9E-0518-452A-B340-C0F9CD3FEB43}"/>
                </a:ext>
              </a:extLst>
            </p:cNvPr>
            <p:cNvSpPr/>
            <p:nvPr/>
          </p:nvSpPr>
          <p:spPr>
            <a:xfrm>
              <a:off x="4419600" y="4820920"/>
              <a:ext cx="1752600" cy="45719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600 kg</a:t>
              </a:r>
              <a:endParaRPr lang="en-US" dirty="0"/>
            </a:p>
          </p:txBody>
        </p:sp>
        <p:sp>
          <p:nvSpPr>
            <p:cNvPr id="7" name="Rectangle 6">
              <a:extLst>
                <a:ext uri="{FF2B5EF4-FFF2-40B4-BE49-F238E27FC236}">
                  <a16:creationId xmlns:a16="http://schemas.microsoft.com/office/drawing/2014/main" id="{7363A6E0-68DC-472A-9DA3-513F8CEE554A}"/>
                </a:ext>
              </a:extLst>
            </p:cNvPr>
            <p:cNvSpPr/>
            <p:nvPr/>
          </p:nvSpPr>
          <p:spPr>
            <a:xfrm>
              <a:off x="1447800" y="5653087"/>
              <a:ext cx="6400800" cy="7921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rame 7">
              <a:extLst>
                <a:ext uri="{FF2B5EF4-FFF2-40B4-BE49-F238E27FC236}">
                  <a16:creationId xmlns:a16="http://schemas.microsoft.com/office/drawing/2014/main" id="{95E9E9F7-2CEA-4EFB-896C-3D7C997B28E0}"/>
                </a:ext>
              </a:extLst>
            </p:cNvPr>
            <p:cNvSpPr/>
            <p:nvPr/>
          </p:nvSpPr>
          <p:spPr>
            <a:xfrm>
              <a:off x="1066800" y="3779839"/>
              <a:ext cx="7315200" cy="3001961"/>
            </a:xfrm>
            <a:prstGeom prst="frame">
              <a:avLst>
                <a:gd name="adj1" fmla="val 30581"/>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1981200"/>
          </a:xfrm>
        </p:spPr>
        <p:txBody>
          <a:bodyPr>
            <a:normAutofit fontScale="77500" lnSpcReduction="20000"/>
          </a:bodyPr>
          <a:lstStyle/>
          <a:p>
            <a:r>
              <a:rPr lang="en-US" dirty="0"/>
              <a:t>A man in a flat bed truck starts from rest up a hill at an angle of 10 degrees. If he is carrying a 600 kg crate in the back and the static coefficient of friction is .3...</a:t>
            </a:r>
          </a:p>
          <a:p>
            <a:pPr lvl="1"/>
            <a:r>
              <a:rPr lang="en-US" dirty="0"/>
              <a:t>What is the maximum rate of acceleration before the crate slides off of the back of the truck?</a:t>
            </a:r>
          </a:p>
          <a:p>
            <a:pPr lvl="1"/>
            <a:r>
              <a:rPr lang="en-US" dirty="0"/>
              <a:t>How long will it take the truck to reach a speed of 25 m/s?</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313216647"/>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1505</TotalTime>
  <Words>617</Words>
  <Application>Microsoft Office PowerPoint</Application>
  <PresentationFormat>On-screen Show (4:3)</PresentationFormat>
  <Paragraphs>49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 Math</vt:lpstr>
      <vt:lpstr>MA_Template</vt:lpstr>
      <vt:lpstr>The Equations of Motion with Rectangular Coordinates</vt:lpstr>
      <vt:lpstr>Newton’s Second Law and the Force Mass and Acceleration Method</vt:lpstr>
      <vt:lpstr>Force Method in Two Dimensions</vt:lpstr>
      <vt:lpstr>Don’t Forget Your Kinematics</vt:lpstr>
      <vt:lpstr>Solving a Kinetics Problem (The Process)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14</cp:revision>
  <dcterms:created xsi:type="dcterms:W3CDTF">2020-08-21T15:23:22Z</dcterms:created>
  <dcterms:modified xsi:type="dcterms:W3CDTF">2020-12-30T16:32:09Z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