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58" r:id="rId6"/>
    <p:sldId id="269" r:id="rId7"/>
    <p:sldId id="266" r:id="rId8"/>
    <p:sldId id="259" r:id="rId9"/>
    <p:sldId id="268" r:id="rId10"/>
    <p:sldId id="28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gif"/><Relationship Id="rId7" Type="http://schemas.openxmlformats.org/officeDocument/2006/relationships/image" Target="NUL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Equations of Motion with Polar Coordinates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Newton’s Second Law and the Force Mass and Acceleration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force mass and acceleration method</a:t>
                </a:r>
                <a:r>
                  <a:rPr lang="en-US" dirty="0"/>
                  <a:t> in </a:t>
                </a:r>
                <a:r>
                  <a:rPr lang="en-US" b="1" dirty="0"/>
                  <a:t>kinetics</a:t>
                </a:r>
                <a:r>
                  <a:rPr lang="en-US" dirty="0"/>
                  <a:t> builds directly on </a:t>
                </a:r>
                <a:r>
                  <a:rPr lang="en-US" b="1" dirty="0"/>
                  <a:t>Newton’s Second Law</a:t>
                </a:r>
                <a:r>
                  <a:rPr lang="en-US" dirty="0"/>
                  <a:t> which states that...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we add known and unknown values into this equation, it is known as the </a:t>
                </a:r>
                <a:r>
                  <a:rPr lang="en-US" b="1" dirty="0"/>
                  <a:t>equation of motion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is important to remember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are vectors, so in many cases we will break these force and acceleration vectors down into components and have </a:t>
                </a:r>
                <a:r>
                  <a:rPr lang="en-US" b="1" dirty="0"/>
                  <a:t>equations of motion</a:t>
                </a:r>
                <a:r>
                  <a:rPr lang="en-US" dirty="0"/>
                  <a:t> for each component direction.</a:t>
                </a:r>
              </a:p>
              <a:p>
                <a:r>
                  <a:rPr lang="en-US" dirty="0"/>
                  <a:t>By solving this equation (or equations) we can find either the forces given the accelerations, or the accelerations given the forces.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037" t="-2493" r="-148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Method in Two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we will have two equations of motion for polar coordinates.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polar coordinate system is employed in instances where we are tracking an object from a ground point or instances of rotational motion.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185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6DDF-E1BC-4D11-8570-85590720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in Polar Directions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51E3BC-6A33-4555-828B-587944ED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92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fill in details on the forces in each direction using a free body diagram.</a:t>
            </a:r>
          </a:p>
          <a:p>
            <a:r>
              <a:rPr lang="en-US" dirty="0"/>
              <a:t>It’s important break any known of unknown forces down into r and theta components.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E3D7B2B9-68F1-409E-A3D1-408B3392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55" y="4345482"/>
            <a:ext cx="267803" cy="911561"/>
          </a:xfrm>
          <a:prstGeom prst="rect">
            <a:avLst/>
          </a:prstGeom>
        </p:spPr>
      </p:pic>
      <p:pic>
        <p:nvPicPr>
          <p:cNvPr id="25" name="Picture 8" descr="http://www.clipartheaven.com/clipart/technology_%26_communication/satellites/satellite_dish_07.gif">
            <a:extLst>
              <a:ext uri="{FF2B5EF4-FFF2-40B4-BE49-F238E27FC236}">
                <a16:creationId xmlns:a16="http://schemas.microsoft.com/office/drawing/2014/main" id="{939EDAA7-AB16-4572-82A6-9E92748C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2112918" y="5948235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F2990B-12A8-4C56-BCEF-AB1D3C270092}"/>
              </a:ext>
            </a:extLst>
          </p:cNvPr>
          <p:cNvCxnSpPr>
            <a:cxnSpLocks/>
          </p:cNvCxnSpPr>
          <p:nvPr/>
        </p:nvCxnSpPr>
        <p:spPr>
          <a:xfrm flipV="1">
            <a:off x="2286000" y="4049410"/>
            <a:ext cx="5638800" cy="213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A7AE9C-6DEC-466C-8DB3-B2D3BD131465}"/>
                  </a:ext>
                </a:extLst>
              </p:cNvPr>
              <p:cNvSpPr txBox="1"/>
              <p:nvPr/>
            </p:nvSpPr>
            <p:spPr>
              <a:xfrm>
                <a:off x="3314900" y="575403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A7AE9C-6DEC-466C-8DB3-B2D3BD131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0" y="5754033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2FBE74-CB24-4B8A-8073-E690231B13EE}"/>
              </a:ext>
            </a:extLst>
          </p:cNvPr>
          <p:cNvCxnSpPr/>
          <p:nvPr/>
        </p:nvCxnSpPr>
        <p:spPr>
          <a:xfrm flipV="1">
            <a:off x="2300151" y="61751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392A95-4529-4B6E-B01F-17392CCBB7D1}"/>
              </a:ext>
            </a:extLst>
          </p:cNvPr>
          <p:cNvCxnSpPr/>
          <p:nvPr/>
        </p:nvCxnSpPr>
        <p:spPr>
          <a:xfrm flipV="1">
            <a:off x="2286000" y="44225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99DFFB-9D41-48A8-8E0B-ECA2F8D1CEB4}"/>
              </a:ext>
            </a:extLst>
          </p:cNvPr>
          <p:cNvSpPr txBox="1"/>
          <p:nvPr/>
        </p:nvSpPr>
        <p:spPr>
          <a:xfrm>
            <a:off x="1877394" y="4216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1868CF-9FAB-419E-9F6B-F57130165FD2}"/>
              </a:ext>
            </a:extLst>
          </p:cNvPr>
          <p:cNvSpPr txBox="1"/>
          <p:nvPr/>
        </p:nvSpPr>
        <p:spPr>
          <a:xfrm>
            <a:off x="5200105" y="59691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A23C65-8B64-4320-B01C-5DC80462D2FF}"/>
              </a:ext>
            </a:extLst>
          </p:cNvPr>
          <p:cNvCxnSpPr>
            <a:cxnSpLocks/>
          </p:cNvCxnSpPr>
          <p:nvPr/>
        </p:nvCxnSpPr>
        <p:spPr>
          <a:xfrm flipV="1">
            <a:off x="5956540" y="3445581"/>
            <a:ext cx="0" cy="13502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3A392F40-BAFB-4B6A-B7B8-E17D25D1F0F8}"/>
              </a:ext>
            </a:extLst>
          </p:cNvPr>
          <p:cNvSpPr/>
          <p:nvPr/>
        </p:nvSpPr>
        <p:spPr>
          <a:xfrm>
            <a:off x="5049520" y="4075705"/>
            <a:ext cx="1828800" cy="1828800"/>
          </a:xfrm>
          <a:prstGeom prst="arc">
            <a:avLst>
              <a:gd name="adj1" fmla="val 16303492"/>
              <a:gd name="adj2" fmla="val 197231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C195C528-737B-4506-84C0-89213FC695CB}"/>
              </a:ext>
            </a:extLst>
          </p:cNvPr>
          <p:cNvSpPr/>
          <p:nvPr/>
        </p:nvSpPr>
        <p:spPr>
          <a:xfrm>
            <a:off x="1375538" y="5257800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9DDFA3-68B5-42B3-8AD3-6F43E26016B9}"/>
                  </a:ext>
                </a:extLst>
              </p:cNvPr>
              <p:cNvSpPr txBox="1"/>
              <p:nvPr/>
            </p:nvSpPr>
            <p:spPr>
              <a:xfrm>
                <a:off x="5861574" y="313117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9DDFA3-68B5-42B3-8AD3-6F43E260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74" y="3131178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D131E2-571B-4839-B1B9-62041A6C3A8C}"/>
                  </a:ext>
                </a:extLst>
              </p:cNvPr>
              <p:cNvSpPr txBox="1"/>
              <p:nvPr/>
            </p:nvSpPr>
            <p:spPr>
              <a:xfrm>
                <a:off x="6220907" y="4734758"/>
                <a:ext cx="14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D131E2-571B-4839-B1B9-62041A6C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07" y="4734758"/>
                <a:ext cx="1420069" cy="276999"/>
              </a:xfrm>
              <a:prstGeom prst="rect">
                <a:avLst/>
              </a:prstGeom>
              <a:blipFill>
                <a:blip r:embed="rId6"/>
                <a:stretch>
                  <a:fillRect l="-3433" t="-4444" r="-55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A5EEA7-6B26-4E02-892E-0EC24AE016C8}"/>
              </a:ext>
            </a:extLst>
          </p:cNvPr>
          <p:cNvCxnSpPr>
            <a:cxnSpLocks/>
          </p:cNvCxnSpPr>
          <p:nvPr/>
        </p:nvCxnSpPr>
        <p:spPr>
          <a:xfrm flipV="1">
            <a:off x="5996605" y="4585872"/>
            <a:ext cx="480395" cy="18062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8878E0-ACEA-4321-8206-36085A824297}"/>
                  </a:ext>
                </a:extLst>
              </p:cNvPr>
              <p:cNvSpPr txBox="1"/>
              <p:nvPr/>
            </p:nvSpPr>
            <p:spPr>
              <a:xfrm>
                <a:off x="5200105" y="310376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8878E0-ACEA-4321-8206-36085A82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05" y="3103767"/>
                <a:ext cx="189475" cy="276999"/>
              </a:xfrm>
              <a:prstGeom prst="rect">
                <a:avLst/>
              </a:prstGeom>
              <a:blipFill>
                <a:blip r:embed="rId7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7869DC-5168-4ABF-BE7F-D7B374F9E88D}"/>
                  </a:ext>
                </a:extLst>
              </p:cNvPr>
              <p:cNvSpPr txBox="1"/>
              <p:nvPr/>
            </p:nvSpPr>
            <p:spPr>
              <a:xfrm>
                <a:off x="7905750" y="374288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7869DC-5168-4ABF-BE7F-D7B374F9E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0" y="3742884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F4335B-510D-4C23-AF06-2DFC882D9AE8}"/>
              </a:ext>
            </a:extLst>
          </p:cNvPr>
          <p:cNvCxnSpPr>
            <a:cxnSpLocks/>
          </p:cNvCxnSpPr>
          <p:nvPr/>
        </p:nvCxnSpPr>
        <p:spPr>
          <a:xfrm flipH="1" flipV="1">
            <a:off x="5362575" y="3445581"/>
            <a:ext cx="549090" cy="1267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EB7095-0683-4C03-9C4D-6A39A3DC7DE6}"/>
              </a:ext>
            </a:extLst>
          </p:cNvPr>
          <p:cNvCxnSpPr>
            <a:cxnSpLocks/>
          </p:cNvCxnSpPr>
          <p:nvPr/>
        </p:nvCxnSpPr>
        <p:spPr>
          <a:xfrm flipH="1" flipV="1">
            <a:off x="5455699" y="3645839"/>
            <a:ext cx="480810" cy="114712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91CA89-EE63-41A3-B462-DAB1C4383742}"/>
                  </a:ext>
                </a:extLst>
              </p:cNvPr>
              <p:cNvSpPr txBox="1"/>
              <p:nvPr/>
            </p:nvSpPr>
            <p:spPr>
              <a:xfrm>
                <a:off x="6047121" y="3797696"/>
                <a:ext cx="849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91CA89-EE63-41A3-B462-DAB1C438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21" y="3797696"/>
                <a:ext cx="849516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A3E76A-FBE4-4E73-9228-485A0D3E00EA}"/>
                  </a:ext>
                </a:extLst>
              </p:cNvPr>
              <p:cNvSpPr txBox="1"/>
              <p:nvPr/>
            </p:nvSpPr>
            <p:spPr>
              <a:xfrm>
                <a:off x="4030932" y="4167028"/>
                <a:ext cx="1487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A3E76A-FBE4-4E73-9228-485A0D3E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32" y="4167028"/>
                <a:ext cx="1487458" cy="276999"/>
              </a:xfrm>
              <a:prstGeom prst="rect">
                <a:avLst/>
              </a:prstGeom>
              <a:blipFill>
                <a:blip r:embed="rId10"/>
                <a:stretch>
                  <a:fillRect l="-3279" t="-4444" r="-53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FDCC8D-98BC-4992-A750-9F185AEF1768}"/>
                  </a:ext>
                </a:extLst>
              </p:cNvPr>
              <p:cNvSpPr txBox="1"/>
              <p:nvPr/>
            </p:nvSpPr>
            <p:spPr>
              <a:xfrm>
                <a:off x="3760189" y="502908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FDCC8D-98BC-4992-A750-9F185AEF1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89" y="5029082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7" grpId="0"/>
      <p:bldP spid="30" grpId="0"/>
      <p:bldP spid="31" grpId="0"/>
      <p:bldP spid="34" grpId="0" animBg="1"/>
      <p:bldP spid="37" grpId="0" animBg="1"/>
      <p:bldP spid="38" grpId="0"/>
      <p:bldP spid="39" grpId="0"/>
      <p:bldP spid="41" grpId="0"/>
      <p:bldP spid="42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Acceleration in Polar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12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fill in details on the accelerations by looking back at the kinematics</a:t>
            </a:r>
          </a:p>
          <a:p>
            <a:r>
              <a:rPr lang="en-US" dirty="0"/>
              <a:t>When examining the kinematics of polar coordinates, we found the acceleration in r and theta directions to be...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38515" y="4595154"/>
                <a:ext cx="3081485" cy="672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r</m:t>
                      </m:r>
                      <m:acc>
                        <m:accPr>
                          <m:chr m:val="̈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acc>
                      <m:r>
                        <a:rPr lang="en-US" sz="3600" b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600">
                          <a:latin typeface="Cambria Math"/>
                          <a:ea typeface="Cambria Math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r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15" y="4595154"/>
                <a:ext cx="3081485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4595154"/>
                <a:ext cx="2753639" cy="672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r</m:t>
                          </m:r>
                        </m:e>
                      </m:acc>
                      <m:r>
                        <a:rPr lang="en-US" sz="36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  <a:ea typeface="Cambria Math"/>
                            </a:rPr>
                            <m:t>r</m:t>
                          </m:r>
                          <m:acc>
                            <m:accPr>
                              <m:chr m:val="̇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r>
                            <a:rPr lang="en-US" sz="360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595154"/>
                <a:ext cx="2753639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process used in solving a kinetics problem is similar to solving a problem in statics and consists of three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b="1" dirty="0"/>
              <a:t>free body diagram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the body separated from it’s surroundings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914400" lvl="1" indent="-514350"/>
            <a:r>
              <a:rPr lang="en-US" dirty="0"/>
              <a:t>Draw in the acceleration vector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b="1" dirty="0"/>
              <a:t>equations of motion</a:t>
            </a:r>
            <a:r>
              <a:rPr lang="en-US" dirty="0"/>
              <a:t>, breaking all forces and accelerations down into r and theta components</a:t>
            </a:r>
          </a:p>
          <a:p>
            <a:pPr marL="914400" lvl="1" indent="-514350"/>
            <a:r>
              <a:rPr lang="en-US" dirty="0"/>
              <a:t>These may be supplemented with kinematics equations.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Kinetics with Polar Coordinates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64" y="1588453"/>
            <a:ext cx="4724400" cy="45075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device consists of two ½ kg masses tethered to a central shaft. The tethers are each .75 meters long and each tether currently makes 25-degree angle with the central shaft. Assume the central shaft is spinning at a constant rate.</a:t>
            </a:r>
          </a:p>
          <a:p>
            <a:pPr lvl="1"/>
            <a:r>
              <a:rPr lang="en-US" dirty="0"/>
              <a:t>What is the rate at which the shaft is spinning?</a:t>
            </a:r>
          </a:p>
          <a:p>
            <a:pPr lvl="1"/>
            <a:r>
              <a:rPr lang="en-US" dirty="0"/>
              <a:t>If we want it to spin at exactly 100 rpm, what should the angle of the tethers be?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9200" y="6192837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E2241E-CC43-450D-B68E-740612774F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727064" y="2067560"/>
            <a:ext cx="1208406" cy="2345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85D4C1B-A54C-4E07-BFEA-E8983512D75B}"/>
              </a:ext>
            </a:extLst>
          </p:cNvPr>
          <p:cNvSpPr/>
          <p:nvPr/>
        </p:nvSpPr>
        <p:spPr>
          <a:xfrm>
            <a:off x="5574664" y="424688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45A8D47-F7A3-4CA4-BE24-B75E95C9AA55}"/>
              </a:ext>
            </a:extLst>
          </p:cNvPr>
          <p:cNvSpPr/>
          <p:nvPr/>
        </p:nvSpPr>
        <p:spPr>
          <a:xfrm>
            <a:off x="6986270" y="2057400"/>
            <a:ext cx="228600" cy="44196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0130D2E-7648-42C9-A2FC-D1C74B668E0A}"/>
              </a:ext>
            </a:extLst>
          </p:cNvPr>
          <p:cNvSpPr/>
          <p:nvPr/>
        </p:nvSpPr>
        <p:spPr>
          <a:xfrm>
            <a:off x="6935470" y="1951275"/>
            <a:ext cx="328930" cy="232569"/>
          </a:xfrm>
          <a:prstGeom prst="can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568013C-798F-4881-9EE4-635827D01C1A}"/>
              </a:ext>
            </a:extLst>
          </p:cNvPr>
          <p:cNvSpPr/>
          <p:nvPr/>
        </p:nvSpPr>
        <p:spPr>
          <a:xfrm flipH="1">
            <a:off x="6224269" y="5179219"/>
            <a:ext cx="1752600" cy="381000"/>
          </a:xfrm>
          <a:prstGeom prst="arc">
            <a:avLst>
              <a:gd name="adj1" fmla="val 20369547"/>
              <a:gd name="adj2" fmla="val 11692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2A0F4B-55D2-4C01-BEB9-7B7A3E8987FA}"/>
              </a:ext>
            </a:extLst>
          </p:cNvPr>
          <p:cNvGrpSpPr/>
          <p:nvPr/>
        </p:nvGrpSpPr>
        <p:grpSpPr>
          <a:xfrm flipH="1">
            <a:off x="7275830" y="2067560"/>
            <a:ext cx="1360806" cy="2484120"/>
            <a:chOff x="5727064" y="2219960"/>
            <a:chExt cx="1360806" cy="248412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935228-737C-4D53-B51D-72C001DFC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9464" y="2219960"/>
              <a:ext cx="1208406" cy="23454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36D654-AEF3-44C2-AE9C-2FA25541A71C}"/>
                </a:ext>
              </a:extLst>
            </p:cNvPr>
            <p:cNvSpPr/>
            <p:nvPr/>
          </p:nvSpPr>
          <p:spPr>
            <a:xfrm>
              <a:off x="5727064" y="4399280"/>
              <a:ext cx="304800" cy="304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16AC4B0B-27CD-4D52-A911-BE23C243E833}"/>
              </a:ext>
            </a:extLst>
          </p:cNvPr>
          <p:cNvSpPr/>
          <p:nvPr/>
        </p:nvSpPr>
        <p:spPr>
          <a:xfrm flipH="1">
            <a:off x="6314440" y="1322784"/>
            <a:ext cx="1600200" cy="1600200"/>
          </a:xfrm>
          <a:prstGeom prst="arc">
            <a:avLst>
              <a:gd name="adj1" fmla="val 5440549"/>
              <a:gd name="adj2" fmla="val 7672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A13785-B429-4A14-92D1-6C66C9171461}"/>
                  </a:ext>
                </a:extLst>
              </p:cNvPr>
              <p:cNvSpPr txBox="1"/>
              <p:nvPr/>
            </p:nvSpPr>
            <p:spPr>
              <a:xfrm>
                <a:off x="7317776" y="3029087"/>
                <a:ext cx="422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A13785-B429-4A14-92D1-6C66C917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76" y="3029087"/>
                <a:ext cx="422039" cy="276999"/>
              </a:xfrm>
              <a:prstGeom prst="rect">
                <a:avLst/>
              </a:prstGeom>
              <a:blipFill>
                <a:blip r:embed="rId2"/>
                <a:stretch>
                  <a:fillRect l="-12857" r="-14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A489A-5A43-4E7E-9ABE-3C990F15DA2B}"/>
                  </a:ext>
                </a:extLst>
              </p:cNvPr>
              <p:cNvSpPr txBox="1"/>
              <p:nvPr/>
            </p:nvSpPr>
            <p:spPr>
              <a:xfrm>
                <a:off x="7914640" y="5529739"/>
                <a:ext cx="524503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A489A-5A43-4E7E-9ABE-3C990F15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640" y="5529739"/>
                <a:ext cx="524503" cy="289823"/>
              </a:xfrm>
              <a:prstGeom prst="rect">
                <a:avLst/>
              </a:prstGeom>
              <a:blipFill>
                <a:blip r:embed="rId3"/>
                <a:stretch>
                  <a:fillRect l="-9302" t="-10417" r="-1046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09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729368">
            <a:off x="6516009" y="2463760"/>
            <a:ext cx="838200" cy="3657600"/>
            <a:chOff x="5715000" y="2286000"/>
            <a:chExt cx="838200" cy="3657600"/>
          </a:xfrm>
        </p:grpSpPr>
        <p:sp>
          <p:nvSpPr>
            <p:cNvPr id="5" name="Rectangle 4"/>
            <p:cNvSpPr/>
            <p:nvPr/>
          </p:nvSpPr>
          <p:spPr>
            <a:xfrm>
              <a:off x="6019800" y="2286000"/>
              <a:ext cx="228600" cy="3657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0" y="3657600"/>
              <a:ext cx="838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B728D8E-38D9-4BF5-A320-955EF4E3CD84}"/>
              </a:ext>
            </a:extLst>
          </p:cNvPr>
          <p:cNvSpPr/>
          <p:nvPr/>
        </p:nvSpPr>
        <p:spPr>
          <a:xfrm>
            <a:off x="4969324" y="4877978"/>
            <a:ext cx="1371600" cy="1371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Kinetics with Polar Coordinates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372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catapult design consists of a steel weight on a frictionless rod. The rod spins at a constant rate of 4 radians per second and when theta is 45 degrees from horizontal, the 30 lb weight is released from its position 2 ft from the center of rotation of the shaft.</a:t>
            </a:r>
          </a:p>
          <a:p>
            <a:r>
              <a:rPr lang="en-US" dirty="0"/>
              <a:t>What is the force the shaft exerts on the weight at the instant before and the instant after it is released?</a:t>
            </a:r>
          </a:p>
          <a:p>
            <a:r>
              <a:rPr lang="en-US" dirty="0"/>
              <a:t>What is the acceleration of the weight along the shaft the instant after it is released?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638800" y="5551714"/>
            <a:ext cx="312420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flipH="1">
            <a:off x="4855024" y="4757058"/>
            <a:ext cx="1600200" cy="1600200"/>
          </a:xfrm>
          <a:prstGeom prst="arc">
            <a:avLst>
              <a:gd name="adj1" fmla="val 10822919"/>
              <a:gd name="adj2" fmla="val 13320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0800" y="503938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9380"/>
                <a:ext cx="47891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 flipV="1">
            <a:off x="5334000" y="5181600"/>
            <a:ext cx="21682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42411" y="4088758"/>
            <a:ext cx="1263189" cy="12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6170" y="4431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sp>
        <p:nvSpPr>
          <p:cNvPr id="20" name="Arc 19"/>
          <p:cNvSpPr/>
          <p:nvPr/>
        </p:nvSpPr>
        <p:spPr>
          <a:xfrm flipH="1">
            <a:off x="2819400" y="2808514"/>
            <a:ext cx="5486400" cy="5486400"/>
          </a:xfrm>
          <a:prstGeom prst="arc">
            <a:avLst>
              <a:gd name="adj1" fmla="val 10822919"/>
              <a:gd name="adj2" fmla="val 1467770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65539" y="2590800"/>
            <a:ext cx="837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rad/s</a:t>
            </a:r>
          </a:p>
        </p:txBody>
      </p:sp>
    </p:spTree>
    <p:extLst>
      <p:ext uri="{BB962C8B-B14F-4D97-AF65-F5344CB8AC3E}">
        <p14:creationId xmlns:p14="http://schemas.microsoft.com/office/powerpoint/2010/main" val="833981762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624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The Equations of Motion with Polar Coordinates</vt:lpstr>
      <vt:lpstr>Newton’s Second Law and the Force Mass and Acceleration Method</vt:lpstr>
      <vt:lpstr>Force Method in Two Dimensions</vt:lpstr>
      <vt:lpstr>Forces in Polar Directions</vt:lpstr>
      <vt:lpstr>Acceleration in Polar Coordinates</vt:lpstr>
      <vt:lpstr>Solving a Kinetics Problem (The Process)</vt:lpstr>
      <vt:lpstr>Thanks for Watching</vt:lpstr>
      <vt:lpstr>Kinetics with Polar Coordinates Worked Example</vt:lpstr>
      <vt:lpstr>Kinetics with Polar Coordinates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16</cp:revision>
  <dcterms:created xsi:type="dcterms:W3CDTF">2020-08-21T15:23:22Z</dcterms:created>
  <dcterms:modified xsi:type="dcterms:W3CDTF">2020-12-30T16:40:32Z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