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A51FE-1C7C-46C0-8249-156AF91761C1}" v="183" dt="2020-07-23T12:35:41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54101" autoAdjust="0"/>
  </p:normalViewPr>
  <p:slideViewPr>
    <p:cSldViewPr>
      <p:cViewPr varScale="1">
        <p:scale>
          <a:sx n="114" d="100"/>
          <a:sy n="114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23D6DFD5-86B5-46FC-A4E4-B5191D35E7A3}"/>
    <pc:docChg chg="addSld delSld modSld">
      <pc:chgData name="Moore, Jacob Preston" userId="fdd3fd0f-c483-48c9-988d-7deb216763fd" providerId="ADAL" clId="{23D6DFD5-86B5-46FC-A4E4-B5191D35E7A3}" dt="2020-07-21T17:11:09.285" v="70"/>
      <pc:docMkLst>
        <pc:docMk/>
      </pc:docMkLst>
      <pc:sldChg chg="addSp delSp modSp">
        <pc:chgData name="Moore, Jacob Preston" userId="fdd3fd0f-c483-48c9-988d-7deb216763fd" providerId="ADAL" clId="{23D6DFD5-86B5-46FC-A4E4-B5191D35E7A3}" dt="2020-07-21T17:10:23.323" v="60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23D6DFD5-86B5-46FC-A4E4-B5191D35E7A3}" dt="2020-07-21T17:10:23.323" v="60" actId="20577"/>
          <ac:spMkLst>
            <pc:docMk/>
            <pc:sldMk cId="3080430471" sldId="256"/>
            <ac:spMk id="2" creationId="{00000000-0000-0000-0000-000000000000}"/>
          </ac:spMkLst>
        </pc:spChg>
        <pc:spChg chg="add del">
          <ac:chgData name="Moore, Jacob Preston" userId="fdd3fd0f-c483-48c9-988d-7deb216763fd" providerId="ADAL" clId="{23D6DFD5-86B5-46FC-A4E4-B5191D35E7A3}" dt="2020-07-21T17:09:51.288" v="1"/>
          <ac:spMkLst>
            <pc:docMk/>
            <pc:sldMk cId="3080430471" sldId="256"/>
            <ac:spMk id="4" creationId="{558492A7-2504-4C55-8543-A7B55744BC27}"/>
          </ac:spMkLst>
        </pc:spChg>
      </pc:sldChg>
      <pc:sldChg chg="add">
        <pc:chgData name="Moore, Jacob Preston" userId="fdd3fd0f-c483-48c9-988d-7deb216763fd" providerId="ADAL" clId="{23D6DFD5-86B5-46FC-A4E4-B5191D35E7A3}" dt="2020-07-21T17:10:03.231" v="2"/>
        <pc:sldMkLst>
          <pc:docMk/>
          <pc:sldMk cId="3947513252" sldId="260"/>
        </pc:sldMkLst>
      </pc:sldChg>
      <pc:sldChg chg="add">
        <pc:chgData name="Moore, Jacob Preston" userId="fdd3fd0f-c483-48c9-988d-7deb216763fd" providerId="ADAL" clId="{23D6DFD5-86B5-46FC-A4E4-B5191D35E7A3}" dt="2020-07-21T17:10:03.231" v="2"/>
        <pc:sldMkLst>
          <pc:docMk/>
          <pc:sldMk cId="363783453" sldId="261"/>
        </pc:sldMkLst>
      </pc:sldChg>
      <pc:sldChg chg="add">
        <pc:chgData name="Moore, Jacob Preston" userId="fdd3fd0f-c483-48c9-988d-7deb216763fd" providerId="ADAL" clId="{23D6DFD5-86B5-46FC-A4E4-B5191D35E7A3}" dt="2020-07-21T17:10:03.231" v="2"/>
        <pc:sldMkLst>
          <pc:docMk/>
          <pc:sldMk cId="2790975746" sldId="262"/>
        </pc:sldMkLst>
      </pc:sldChg>
      <pc:sldChg chg="add">
        <pc:chgData name="Moore, Jacob Preston" userId="fdd3fd0f-c483-48c9-988d-7deb216763fd" providerId="ADAL" clId="{23D6DFD5-86B5-46FC-A4E4-B5191D35E7A3}" dt="2020-07-21T17:10:03.231" v="2"/>
        <pc:sldMkLst>
          <pc:docMk/>
          <pc:sldMk cId="2651858116" sldId="263"/>
        </pc:sldMkLst>
      </pc:sldChg>
      <pc:sldChg chg="add">
        <pc:chgData name="Moore, Jacob Preston" userId="fdd3fd0f-c483-48c9-988d-7deb216763fd" providerId="ADAL" clId="{23D6DFD5-86B5-46FC-A4E4-B5191D35E7A3}" dt="2020-07-21T17:10:03.231" v="2"/>
        <pc:sldMkLst>
          <pc:docMk/>
          <pc:sldMk cId="3820680789" sldId="264"/>
        </pc:sldMkLst>
      </pc:sldChg>
      <pc:sldChg chg="add">
        <pc:chgData name="Moore, Jacob Preston" userId="fdd3fd0f-c483-48c9-988d-7deb216763fd" providerId="ADAL" clId="{23D6DFD5-86B5-46FC-A4E4-B5191D35E7A3}" dt="2020-07-21T17:10:03.231" v="2"/>
        <pc:sldMkLst>
          <pc:docMk/>
          <pc:sldMk cId="844663419" sldId="265"/>
        </pc:sldMkLst>
      </pc:sldChg>
      <pc:sldChg chg="add">
        <pc:chgData name="Moore, Jacob Preston" userId="fdd3fd0f-c483-48c9-988d-7deb216763fd" providerId="ADAL" clId="{23D6DFD5-86B5-46FC-A4E4-B5191D35E7A3}" dt="2020-07-21T17:10:03.231" v="2"/>
        <pc:sldMkLst>
          <pc:docMk/>
          <pc:sldMk cId="1555873803" sldId="266"/>
        </pc:sldMkLst>
      </pc:sldChg>
      <pc:sldChg chg="add">
        <pc:chgData name="Moore, Jacob Preston" userId="fdd3fd0f-c483-48c9-988d-7deb216763fd" providerId="ADAL" clId="{23D6DFD5-86B5-46FC-A4E4-B5191D35E7A3}" dt="2020-07-21T17:10:03.231" v="2"/>
        <pc:sldMkLst>
          <pc:docMk/>
          <pc:sldMk cId="514912139" sldId="267"/>
        </pc:sldMkLst>
      </pc:sldChg>
      <pc:sldChg chg="add">
        <pc:chgData name="Moore, Jacob Preston" userId="fdd3fd0f-c483-48c9-988d-7deb216763fd" providerId="ADAL" clId="{23D6DFD5-86B5-46FC-A4E4-B5191D35E7A3}" dt="2020-07-21T17:11:09.285" v="70"/>
        <pc:sldMkLst>
          <pc:docMk/>
          <pc:sldMk cId="76517305" sldId="268"/>
        </pc:sldMkLst>
      </pc:sldChg>
      <pc:sldChg chg="del">
        <pc:chgData name="Moore, Jacob Preston" userId="fdd3fd0f-c483-48c9-988d-7deb216763fd" providerId="ADAL" clId="{23D6DFD5-86B5-46FC-A4E4-B5191D35E7A3}" dt="2020-07-21T17:10:55.373" v="66" actId="2696"/>
        <pc:sldMkLst>
          <pc:docMk/>
          <pc:sldMk cId="2972111317" sldId="285"/>
        </pc:sldMkLst>
      </pc:sldChg>
      <pc:sldChg chg="del">
        <pc:chgData name="Moore, Jacob Preston" userId="fdd3fd0f-c483-48c9-988d-7deb216763fd" providerId="ADAL" clId="{23D6DFD5-86B5-46FC-A4E4-B5191D35E7A3}" dt="2020-07-21T17:10:50.493" v="63" actId="2696"/>
        <pc:sldMkLst>
          <pc:docMk/>
          <pc:sldMk cId="2432279488" sldId="289"/>
        </pc:sldMkLst>
      </pc:sldChg>
      <pc:sldChg chg="del">
        <pc:chgData name="Moore, Jacob Preston" userId="fdd3fd0f-c483-48c9-988d-7deb216763fd" providerId="ADAL" clId="{23D6DFD5-86B5-46FC-A4E4-B5191D35E7A3}" dt="2020-07-21T17:10:50.680" v="64" actId="2696"/>
        <pc:sldMkLst>
          <pc:docMk/>
          <pc:sldMk cId="2580105032" sldId="290"/>
        </pc:sldMkLst>
      </pc:sldChg>
      <pc:sldChg chg="del">
        <pc:chgData name="Moore, Jacob Preston" userId="fdd3fd0f-c483-48c9-988d-7deb216763fd" providerId="ADAL" clId="{23D6DFD5-86B5-46FC-A4E4-B5191D35E7A3}" dt="2020-07-21T17:10:50.689" v="65" actId="2696"/>
        <pc:sldMkLst>
          <pc:docMk/>
          <pc:sldMk cId="648198036" sldId="292"/>
        </pc:sldMkLst>
      </pc:sldChg>
      <pc:sldChg chg="del">
        <pc:chgData name="Moore, Jacob Preston" userId="fdd3fd0f-c483-48c9-988d-7deb216763fd" providerId="ADAL" clId="{23D6DFD5-86B5-46FC-A4E4-B5191D35E7A3}" dt="2020-07-21T17:10:50.112" v="61" actId="2696"/>
        <pc:sldMkLst>
          <pc:docMk/>
          <pc:sldMk cId="3102401027" sldId="293"/>
        </pc:sldMkLst>
      </pc:sldChg>
      <pc:sldChg chg="del">
        <pc:chgData name="Moore, Jacob Preston" userId="fdd3fd0f-c483-48c9-988d-7deb216763fd" providerId="ADAL" clId="{23D6DFD5-86B5-46FC-A4E4-B5191D35E7A3}" dt="2020-07-21T17:10:50.263" v="62" actId="2696"/>
        <pc:sldMkLst>
          <pc:docMk/>
          <pc:sldMk cId="299954850" sldId="294"/>
        </pc:sldMkLst>
      </pc:sldChg>
      <pc:sldChg chg="del">
        <pc:chgData name="Moore, Jacob Preston" userId="fdd3fd0f-c483-48c9-988d-7deb216763fd" providerId="ADAL" clId="{23D6DFD5-86B5-46FC-A4E4-B5191D35E7A3}" dt="2020-07-21T17:10:55.469" v="67" actId="2696"/>
        <pc:sldMkLst>
          <pc:docMk/>
          <pc:sldMk cId="1191463871" sldId="306"/>
        </pc:sldMkLst>
      </pc:sldChg>
      <pc:sldChg chg="del">
        <pc:chgData name="Moore, Jacob Preston" userId="fdd3fd0f-c483-48c9-988d-7deb216763fd" providerId="ADAL" clId="{23D6DFD5-86B5-46FC-A4E4-B5191D35E7A3}" dt="2020-07-21T17:10:55.560" v="68" actId="2696"/>
        <pc:sldMkLst>
          <pc:docMk/>
          <pc:sldMk cId="3845830130" sldId="307"/>
        </pc:sldMkLst>
      </pc:sldChg>
      <pc:sldChg chg="del">
        <pc:chgData name="Moore, Jacob Preston" userId="fdd3fd0f-c483-48c9-988d-7deb216763fd" providerId="ADAL" clId="{23D6DFD5-86B5-46FC-A4E4-B5191D35E7A3}" dt="2020-07-21T17:10:55.627" v="69" actId="2696"/>
        <pc:sldMkLst>
          <pc:docMk/>
          <pc:sldMk cId="3751787516" sldId="308"/>
        </pc:sldMkLst>
      </pc:sldChg>
    </pc:docChg>
  </pc:docChgLst>
  <pc:docChgLst>
    <pc:chgData name="Moore, Jacob Preston" userId="fdd3fd0f-c483-48c9-988d-7deb216763fd" providerId="ADAL" clId="{25CA51FE-1C7C-46C0-8249-156AF91761C1}"/>
    <pc:docChg chg="custSel modSld">
      <pc:chgData name="Moore, Jacob Preston" userId="fdd3fd0f-c483-48c9-988d-7deb216763fd" providerId="ADAL" clId="{25CA51FE-1C7C-46C0-8249-156AF91761C1}" dt="2020-07-23T12:35:41.557" v="182" actId="20577"/>
      <pc:docMkLst>
        <pc:docMk/>
      </pc:docMkLst>
      <pc:sldChg chg="modSp">
        <pc:chgData name="Moore, Jacob Preston" userId="fdd3fd0f-c483-48c9-988d-7deb216763fd" providerId="ADAL" clId="{25CA51FE-1C7C-46C0-8249-156AF91761C1}" dt="2020-07-21T17:54:02.308" v="0" actId="313"/>
        <pc:sldMkLst>
          <pc:docMk/>
          <pc:sldMk cId="3080430471" sldId="256"/>
        </pc:sldMkLst>
        <pc:spChg chg="mod">
          <ac:chgData name="Moore, Jacob Preston" userId="fdd3fd0f-c483-48c9-988d-7deb216763fd" providerId="ADAL" clId="{25CA51FE-1C7C-46C0-8249-156AF91761C1}" dt="2020-07-21T17:54:02.308" v="0" actId="313"/>
          <ac:spMkLst>
            <pc:docMk/>
            <pc:sldMk cId="3080430471" sldId="256"/>
            <ac:spMk id="2" creationId="{00000000-0000-0000-0000-000000000000}"/>
          </ac:spMkLst>
        </pc:spChg>
      </pc:sldChg>
      <pc:sldChg chg="modSp modAnim">
        <pc:chgData name="Moore, Jacob Preston" userId="fdd3fd0f-c483-48c9-988d-7deb216763fd" providerId="ADAL" clId="{25CA51FE-1C7C-46C0-8249-156AF91761C1}" dt="2020-07-23T12:35:41.557" v="182" actId="20577"/>
        <pc:sldMkLst>
          <pc:docMk/>
          <pc:sldMk cId="3947513252" sldId="260"/>
        </pc:sldMkLst>
        <pc:spChg chg="mod">
          <ac:chgData name="Moore, Jacob Preston" userId="fdd3fd0f-c483-48c9-988d-7deb216763fd" providerId="ADAL" clId="{25CA51FE-1C7C-46C0-8249-156AF91761C1}" dt="2020-07-23T12:35:41.557" v="182" actId="20577"/>
          <ac:spMkLst>
            <pc:docMk/>
            <pc:sldMk cId="3947513252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Systems of Equations Using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Equations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/>
              <a:t>Turn the system of equations below into a set of matrix equations and then solve the matrix equation in Matlab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70077"/>
            <a:ext cx="4581525" cy="315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of Equations and Matrix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set of related equations is known as a </a:t>
            </a:r>
            <a:r>
              <a:rPr lang="en-US" u="sng" dirty="0"/>
              <a:t>system of equations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u="sng" dirty="0"/>
              <a:t>linear equation</a:t>
            </a:r>
            <a:r>
              <a:rPr lang="en-US" dirty="0"/>
              <a:t> is any equation that consists of simple constants and variables.</a:t>
            </a:r>
          </a:p>
          <a:p>
            <a:r>
              <a:rPr lang="en-US" dirty="0"/>
              <a:t>An example of a system of linear equations is the set of equilibrium equations from a statics problem or the equations of motion from a dynamics problem.</a:t>
            </a:r>
          </a:p>
          <a:p>
            <a:pPr lvl="1"/>
            <a:r>
              <a:rPr lang="en-US" dirty="0"/>
              <a:t>You will likely have multiple equations that share some variables.</a:t>
            </a:r>
          </a:p>
          <a:p>
            <a:r>
              <a:rPr lang="en-US" dirty="0"/>
              <a:t>Any system of linear equations can be rewritten as single matrix equation.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Rewriting a System of Equations as a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90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Rearrange the equations so that all constants are on one side while all variables with coefficients are on the other side.</a:t>
            </a:r>
          </a:p>
          <a:p>
            <a:pPr marL="914400" lvl="1" indent="-514350"/>
            <a:r>
              <a:rPr lang="en-US" dirty="0"/>
              <a:t>It is also useful to have the variables in the same order in all equations.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543" y="4774049"/>
                <a:ext cx="28194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−8=0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−16+4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" y="4774049"/>
                <a:ext cx="2819400" cy="1169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52057" y="4774049"/>
                <a:ext cx="28194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7" y="4774049"/>
                <a:ext cx="2819400" cy="1169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2710543" y="5054024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Rewriting a System of Equations as a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077200" cy="1471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Put all the coefficients into a n x n matrix</a:t>
            </a:r>
          </a:p>
          <a:p>
            <a:pPr marL="914400" lvl="1" indent="-514350"/>
            <a:r>
              <a:rPr lang="en-US" dirty="0"/>
              <a:t>Each row represents a single equation.</a:t>
            </a:r>
          </a:p>
          <a:p>
            <a:pPr marL="914400" lvl="1" indent="-514350"/>
            <a:r>
              <a:rPr lang="en-US" dirty="0"/>
              <a:t>Each column represents a single variable.</a:t>
            </a:r>
          </a:p>
          <a:p>
            <a:pPr marL="914400" lvl="1" indent="-514350"/>
            <a:r>
              <a:rPr lang="en-US" dirty="0"/>
              <a:t>put in zeros where the variable does not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543" y="4774049"/>
                <a:ext cx="28194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−8=0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−16+4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" y="4774049"/>
                <a:ext cx="2819400" cy="1169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52057" y="4774049"/>
                <a:ext cx="28194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7" y="4774049"/>
                <a:ext cx="2819400" cy="1169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38800" y="4920723"/>
                <a:ext cx="2819400" cy="963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AX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20723"/>
                <a:ext cx="2819400" cy="9632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71457" y="4651330"/>
                <a:ext cx="5046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7" y="4651330"/>
                <a:ext cx="50469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74229" y="4654307"/>
                <a:ext cx="5043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29" y="4654307"/>
                <a:ext cx="50436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66117" y="4654307"/>
                <a:ext cx="503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17" y="4654307"/>
                <a:ext cx="50308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2710543" y="5054024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81600" y="5054024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 flipH="1">
            <a:off x="6107712" y="3935357"/>
            <a:ext cx="437402" cy="1000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3453108">
            <a:off x="5587771" y="3373364"/>
            <a:ext cx="116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Coefficient or ‘A’ Matrix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6546" y="4920723"/>
            <a:ext cx="1676400" cy="1203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Rewriting a System of Equations as a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6763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Put all the unknowns into a vertical variable matrix.</a:t>
            </a:r>
          </a:p>
          <a:p>
            <a:pPr marL="914400" lvl="1" indent="-514350"/>
            <a:r>
              <a:rPr lang="en-US" dirty="0"/>
              <a:t>Make sure the order matches the coefficient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543" y="4774049"/>
                <a:ext cx="28194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−8=0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−16+4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" y="4774049"/>
                <a:ext cx="2819400" cy="1169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52057" y="4774049"/>
                <a:ext cx="28194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7" y="4774049"/>
                <a:ext cx="2819400" cy="1169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38800" y="4920723"/>
                <a:ext cx="2819400" cy="963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AX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20723"/>
                <a:ext cx="2819400" cy="9632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71457" y="4651330"/>
                <a:ext cx="5046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7" y="4651330"/>
                <a:ext cx="50469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74229" y="4654307"/>
                <a:ext cx="5043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29" y="4654307"/>
                <a:ext cx="50436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66117" y="4654307"/>
                <a:ext cx="503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17" y="4654307"/>
                <a:ext cx="50308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2710543" y="5054024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81600" y="5054024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 flipH="1">
            <a:off x="6107712" y="3935357"/>
            <a:ext cx="437402" cy="1000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 flipH="1">
            <a:off x="6977498" y="4187455"/>
            <a:ext cx="437402" cy="500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3453108">
            <a:off x="5587771" y="3373364"/>
            <a:ext cx="116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Coefficient or ‘A’ Matrix</a:t>
            </a:r>
          </a:p>
        </p:txBody>
      </p:sp>
      <p:sp>
        <p:nvSpPr>
          <p:cNvPr id="18" name="TextBox 17"/>
          <p:cNvSpPr txBox="1"/>
          <p:nvPr/>
        </p:nvSpPr>
        <p:spPr>
          <a:xfrm rot="3453108">
            <a:off x="6389983" y="3455368"/>
            <a:ext cx="116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Variable or ‘X’ Matrix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43800" y="4920723"/>
            <a:ext cx="1069146" cy="1203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36546" y="4920723"/>
            <a:ext cx="759654" cy="1203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Rewriting a System of Equations as a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676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Put all the constants on the left side of the equations into a n x 1 matrix</a:t>
            </a:r>
          </a:p>
          <a:p>
            <a:pPr marL="914400" lvl="1" indent="-514350"/>
            <a:r>
              <a:rPr lang="en-US" dirty="0"/>
              <a:t>Where n is the number of equations and the number of unknowns (make sure these are equal)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543" y="4774049"/>
                <a:ext cx="28194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−8=0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−16+4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" y="4774049"/>
                <a:ext cx="2819400" cy="1169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52057" y="4774049"/>
                <a:ext cx="28194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BX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AX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AY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7" y="4774049"/>
                <a:ext cx="2819400" cy="1169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38800" y="4920723"/>
                <a:ext cx="2819400" cy="963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AX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20723"/>
                <a:ext cx="2819400" cy="9632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71457" y="4651330"/>
                <a:ext cx="5046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7" y="4651330"/>
                <a:ext cx="50469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74229" y="4654307"/>
                <a:ext cx="5043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29" y="4654307"/>
                <a:ext cx="50436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66117" y="4654307"/>
                <a:ext cx="503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17" y="4654307"/>
                <a:ext cx="50308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2710543" y="5054024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81600" y="5054024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 flipH="1">
            <a:off x="6107712" y="3935357"/>
            <a:ext cx="437402" cy="1000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 flipH="1">
            <a:off x="6977498" y="4187455"/>
            <a:ext cx="437402" cy="500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 flipH="1">
            <a:off x="7869138" y="4187454"/>
            <a:ext cx="437402" cy="500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3453108">
            <a:off x="5587771" y="3373364"/>
            <a:ext cx="116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Coefficient or ‘A’ Matrix</a:t>
            </a:r>
          </a:p>
        </p:txBody>
      </p:sp>
      <p:sp>
        <p:nvSpPr>
          <p:cNvPr id="18" name="TextBox 17"/>
          <p:cNvSpPr txBox="1"/>
          <p:nvPr/>
        </p:nvSpPr>
        <p:spPr>
          <a:xfrm rot="3453108">
            <a:off x="6389983" y="3455368"/>
            <a:ext cx="116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Variable or ‘X’ Matrix</a:t>
            </a:r>
          </a:p>
        </p:txBody>
      </p:sp>
      <p:sp>
        <p:nvSpPr>
          <p:cNvPr id="19" name="TextBox 18"/>
          <p:cNvSpPr txBox="1"/>
          <p:nvPr/>
        </p:nvSpPr>
        <p:spPr>
          <a:xfrm rot="3453108">
            <a:off x="7371550" y="3455367"/>
            <a:ext cx="116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Constant or ‘B’ Matrix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50946" y="4920723"/>
            <a:ext cx="759654" cy="1203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800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solve for the each of the variables, we would need to “divide” both sides by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r>
              <a:rPr lang="en-US" dirty="0"/>
              <a:t>We do this by multiplying both sides by the inverse of Matrix A.</a:t>
            </a:r>
          </a:p>
          <a:p>
            <a:r>
              <a:rPr lang="en-US" dirty="0"/>
              <a:t>Doing this by hand for a very large matrix is very difficult and time consuming, but computers can easily find these inverse matrices.</a:t>
            </a:r>
          </a:p>
          <a:p>
            <a:pPr lvl="1"/>
            <a:r>
              <a:rPr lang="en-US" dirty="0"/>
              <a:t>In fact this is how most computer equation solvers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0048" y="2133600"/>
                <a:ext cx="24161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A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sz="32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048" y="2133600"/>
                <a:ext cx="241617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86648" y="4026188"/>
                <a:ext cx="38049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A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648" y="4026188"/>
                <a:ext cx="380495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41506" y="5135119"/>
                <a:ext cx="24952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506" y="5135119"/>
                <a:ext cx="249523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 rot="5400000">
            <a:off x="6949135" y="4639704"/>
            <a:ext cx="279975" cy="424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Matrix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reasons we may want to use matrix equations and computer programs to solve for the forces in a truss.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this method, particularly for large systems of equations may save us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make a small mistake it is much easier to fix if everything is saved in Matlab code.</a:t>
            </a:r>
          </a:p>
          <a:p>
            <a:pPr marL="914400" lvl="1" indent="-514350"/>
            <a:r>
              <a:rPr lang="en-US" dirty="0"/>
              <a:t>Less going back to redo the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Matrix Equations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will be using Matlab to solve our matrix equations.</a:t>
            </a:r>
          </a:p>
          <a:p>
            <a:endParaRPr lang="en-US" dirty="0"/>
          </a:p>
          <a:p>
            <a:r>
              <a:rPr lang="en-US" dirty="0"/>
              <a:t>Use the square brackets to denote a matrix []</a:t>
            </a:r>
          </a:p>
          <a:p>
            <a:pPr lvl="1"/>
            <a:r>
              <a:rPr lang="en-US" dirty="0"/>
              <a:t>A comma is used to indicate the next element in the same row.</a:t>
            </a:r>
          </a:p>
          <a:p>
            <a:pPr lvl="1"/>
            <a:r>
              <a:rPr lang="en-US" dirty="0"/>
              <a:t>A semicolon is used to indicate the next row.</a:t>
            </a:r>
          </a:p>
          <a:p>
            <a:r>
              <a:rPr lang="en-US" dirty="0"/>
              <a:t>The “</a:t>
            </a:r>
            <a:r>
              <a:rPr lang="en-US" dirty="0" err="1"/>
              <a:t>inv</a:t>
            </a:r>
            <a:r>
              <a:rPr lang="en-US" dirty="0"/>
              <a:t>()” function takes the inverse of the matrix</a:t>
            </a:r>
          </a:p>
          <a:p>
            <a:r>
              <a:rPr lang="en-US" dirty="0"/>
              <a:t>Use the “*” to multiply the matrices</a:t>
            </a:r>
          </a:p>
          <a:p>
            <a:r>
              <a:rPr lang="en-US" dirty="0"/>
              <a:t>Finally, work in a script file and save your work so you can easily correct any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6ED1F-64FB-4333-9B65-3B096A3EC4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6066C8-C318-4299-97D5-E5B531F8DFA1}">
  <ds:schemaRefs>
    <ds:schemaRef ds:uri="90d05cb5-950f-4f68-bc2c-e17794455b9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4eab9fa-dbb0-4082-8491-8bd54207a26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2B8133-80C8-4EE9-BC5A-E20B0F51BB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2480</TotalTime>
  <Words>740</Words>
  <Application>Microsoft Office PowerPoint</Application>
  <PresentationFormat>On-screen Show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MA_Template</vt:lpstr>
      <vt:lpstr>Solving Systems of Equations Using Matrices</vt:lpstr>
      <vt:lpstr>Systems of Equations and Matrix Equations</vt:lpstr>
      <vt:lpstr>Rewriting a System of Equations as a Matrix Equation</vt:lpstr>
      <vt:lpstr>Rewriting a System of Equations as a Matrix Equation</vt:lpstr>
      <vt:lpstr>Rewriting a System of Equations as a Matrix Equation</vt:lpstr>
      <vt:lpstr>Rewriting a System of Equations as a Matrix Equation</vt:lpstr>
      <vt:lpstr>Solving a Matrix Equation</vt:lpstr>
      <vt:lpstr>Why Use Matrix Equations</vt:lpstr>
      <vt:lpstr>Solving Matrix Equations in Matlab</vt:lpstr>
      <vt:lpstr>Thanks for Watching</vt:lpstr>
      <vt:lpstr>Matrix Equations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2020-07-23T12:35:52Z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