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0"/>
  </p:notesMasterIdLst>
  <p:sldIdLst>
    <p:sldId id="256" r:id="rId5"/>
    <p:sldId id="306" r:id="rId6"/>
    <p:sldId id="311" r:id="rId7"/>
    <p:sldId id="307" r:id="rId8"/>
    <p:sldId id="308" r:id="rId9"/>
    <p:sldId id="288" r:id="rId10"/>
    <p:sldId id="289" r:id="rId11"/>
    <p:sldId id="290" r:id="rId12"/>
    <p:sldId id="312" r:id="rId13"/>
    <p:sldId id="309" r:id="rId14"/>
    <p:sldId id="310" r:id="rId15"/>
    <p:sldId id="287" r:id="rId16"/>
    <p:sldId id="291" r:id="rId17"/>
    <p:sldId id="294" r:id="rId18"/>
    <p:sldId id="31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C66893A-4F24-4B75-82D3-1E55A2F50F19}" v="7" dt="2020-10-01T15:39:12.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7" autoAdjust="0"/>
    <p:restoredTop sz="54101" autoAdjust="0"/>
  </p:normalViewPr>
  <p:slideViewPr>
    <p:cSldViewPr>
      <p:cViewPr varScale="1">
        <p:scale>
          <a:sx n="67" d="100"/>
          <a:sy n="67" d="100"/>
        </p:scale>
        <p:origin x="1280"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2C66893A-4F24-4B75-82D3-1E55A2F50F19}"/>
    <pc:docChg chg="modSld">
      <pc:chgData name="Moore, Jacob Preston" userId="fdd3fd0f-c483-48c9-988d-7deb216763fd" providerId="ADAL" clId="{2C66893A-4F24-4B75-82D3-1E55A2F50F19}" dt="2020-10-01T15:39:12.010" v="6" actId="20577"/>
      <pc:docMkLst>
        <pc:docMk/>
      </pc:docMkLst>
      <pc:sldChg chg="modSp">
        <pc:chgData name="Moore, Jacob Preston" userId="fdd3fd0f-c483-48c9-988d-7deb216763fd" providerId="ADAL" clId="{2C66893A-4F24-4B75-82D3-1E55A2F50F19}" dt="2020-10-01T15:39:12.010" v="6" actId="20577"/>
        <pc:sldMkLst>
          <pc:docMk/>
          <pc:sldMk cId="2817715773" sldId="306"/>
        </pc:sldMkLst>
        <pc:spChg chg="mod">
          <ac:chgData name="Moore, Jacob Preston" userId="fdd3fd0f-c483-48c9-988d-7deb216763fd" providerId="ADAL" clId="{2C66893A-4F24-4B75-82D3-1E55A2F50F19}" dt="2020-10-01T15:39:12.010" v="6" actId="20577"/>
          <ac:spMkLst>
            <pc:docMk/>
            <pc:sldMk cId="2817715773" sldId="306"/>
            <ac:spMk id="3" creationId="{00000000-0000-0000-0000-000000000000}"/>
          </ac:spMkLst>
        </pc:spChg>
      </pc:sldChg>
      <pc:sldChg chg="modSp">
        <pc:chgData name="Moore, Jacob Preston" userId="fdd3fd0f-c483-48c9-988d-7deb216763fd" providerId="ADAL" clId="{2C66893A-4F24-4B75-82D3-1E55A2F50F19}" dt="2020-10-01T15:34:33.140" v="0" actId="33524"/>
        <pc:sldMkLst>
          <pc:docMk/>
          <pc:sldMk cId="1365883167" sldId="311"/>
        </pc:sldMkLst>
        <pc:spChg chg="mod">
          <ac:chgData name="Moore, Jacob Preston" userId="fdd3fd0f-c483-48c9-988d-7deb216763fd" providerId="ADAL" clId="{2C66893A-4F24-4B75-82D3-1E55A2F50F19}" dt="2020-10-01T15:34:33.140" v="0" actId="33524"/>
          <ac:spMkLst>
            <pc:docMk/>
            <pc:sldMk cId="1365883167" sldId="311"/>
            <ac:spMk id="3" creationId="{00000000-0000-0000-0000-000000000000}"/>
          </ac:spMkLst>
        </pc:spChg>
      </pc:sldChg>
    </pc:docChg>
  </pc:docChgLst>
  <pc:docChgLst>
    <pc:chgData name="Moore, Jacob Preston" userId="fdd3fd0f-c483-48c9-988d-7deb216763fd" providerId="ADAL" clId="{4223704D-2A41-49B2-A57E-754CA07360DE}"/>
    <pc:docChg chg="undo custSel addSld delSld modSld sldOrd">
      <pc:chgData name="Moore, Jacob Preston" userId="fdd3fd0f-c483-48c9-988d-7deb216763fd" providerId="ADAL" clId="{4223704D-2A41-49B2-A57E-754CA07360DE}" dt="2020-06-16T14:56:33.976" v="3086"/>
      <pc:docMkLst>
        <pc:docMk/>
      </pc:docMkLst>
      <pc:sldChg chg="modSp">
        <pc:chgData name="Moore, Jacob Preston" userId="fdd3fd0f-c483-48c9-988d-7deb216763fd" providerId="ADAL" clId="{4223704D-2A41-49B2-A57E-754CA07360DE}" dt="2020-06-16T13:39:52.592" v="13" actId="20577"/>
        <pc:sldMkLst>
          <pc:docMk/>
          <pc:sldMk cId="3080430471" sldId="256"/>
        </pc:sldMkLst>
        <pc:spChg chg="mod">
          <ac:chgData name="Moore, Jacob Preston" userId="fdd3fd0f-c483-48c9-988d-7deb216763fd" providerId="ADAL" clId="{4223704D-2A41-49B2-A57E-754CA07360DE}" dt="2020-06-16T13:39:52.592" v="13" actId="20577"/>
          <ac:spMkLst>
            <pc:docMk/>
            <pc:sldMk cId="3080430471" sldId="256"/>
            <ac:spMk id="2" creationId="{00000000-0000-0000-0000-000000000000}"/>
          </ac:spMkLst>
        </pc:spChg>
      </pc:sldChg>
      <pc:sldChg chg="add">
        <pc:chgData name="Moore, Jacob Preston" userId="fdd3fd0f-c483-48c9-988d-7deb216763fd" providerId="ADAL" clId="{4223704D-2A41-49B2-A57E-754CA07360DE}" dt="2020-06-16T14:18:54.021" v="1853"/>
        <pc:sldMkLst>
          <pc:docMk/>
          <pc:sldMk cId="3020426147" sldId="288"/>
        </pc:sldMkLst>
      </pc:sldChg>
      <pc:sldChg chg="add modAnim">
        <pc:chgData name="Moore, Jacob Preston" userId="fdd3fd0f-c483-48c9-988d-7deb216763fd" providerId="ADAL" clId="{4223704D-2A41-49B2-A57E-754CA07360DE}" dt="2020-06-16T14:54:43.859" v="3078"/>
        <pc:sldMkLst>
          <pc:docMk/>
          <pc:sldMk cId="2273506687" sldId="289"/>
        </pc:sldMkLst>
      </pc:sldChg>
      <pc:sldChg chg="add">
        <pc:chgData name="Moore, Jacob Preston" userId="fdd3fd0f-c483-48c9-988d-7deb216763fd" providerId="ADAL" clId="{4223704D-2A41-49B2-A57E-754CA07360DE}" dt="2020-06-16T14:18:54.021" v="1853"/>
        <pc:sldMkLst>
          <pc:docMk/>
          <pc:sldMk cId="3692976429" sldId="290"/>
        </pc:sldMkLst>
      </pc:sldChg>
      <pc:sldChg chg="modSp add">
        <pc:chgData name="Moore, Jacob Preston" userId="fdd3fd0f-c483-48c9-988d-7deb216763fd" providerId="ADAL" clId="{4223704D-2A41-49B2-A57E-754CA07360DE}" dt="2020-06-16T14:48:49.864" v="2996" actId="20577"/>
        <pc:sldMkLst>
          <pc:docMk/>
          <pc:sldMk cId="1269743673" sldId="291"/>
        </pc:sldMkLst>
        <pc:spChg chg="mod">
          <ac:chgData name="Moore, Jacob Preston" userId="fdd3fd0f-c483-48c9-988d-7deb216763fd" providerId="ADAL" clId="{4223704D-2A41-49B2-A57E-754CA07360DE}" dt="2020-06-16T14:48:49.864" v="2996" actId="20577"/>
          <ac:spMkLst>
            <pc:docMk/>
            <pc:sldMk cId="1269743673" sldId="291"/>
            <ac:spMk id="3" creationId="{00000000-0000-0000-0000-000000000000}"/>
          </ac:spMkLst>
        </pc:spChg>
      </pc:sldChg>
      <pc:sldChg chg="modSp add">
        <pc:chgData name="Moore, Jacob Preston" userId="fdd3fd0f-c483-48c9-988d-7deb216763fd" providerId="ADAL" clId="{4223704D-2A41-49B2-A57E-754CA07360DE}" dt="2020-06-16T14:49:31.175" v="3011" actId="20577"/>
        <pc:sldMkLst>
          <pc:docMk/>
          <pc:sldMk cId="2560095562" sldId="294"/>
        </pc:sldMkLst>
        <pc:spChg chg="mod">
          <ac:chgData name="Moore, Jacob Preston" userId="fdd3fd0f-c483-48c9-988d-7deb216763fd" providerId="ADAL" clId="{4223704D-2A41-49B2-A57E-754CA07360DE}" dt="2020-06-16T14:49:31.175" v="3011" actId="20577"/>
          <ac:spMkLst>
            <pc:docMk/>
            <pc:sldMk cId="2560095562" sldId="294"/>
            <ac:spMk id="2" creationId="{00000000-0000-0000-0000-000000000000}"/>
          </ac:spMkLst>
        </pc:spChg>
        <pc:spChg chg="mod">
          <ac:chgData name="Moore, Jacob Preston" userId="fdd3fd0f-c483-48c9-988d-7deb216763fd" providerId="ADAL" clId="{4223704D-2A41-49B2-A57E-754CA07360DE}" dt="2020-06-16T14:49:12.946" v="2999" actId="20577"/>
          <ac:spMkLst>
            <pc:docMk/>
            <pc:sldMk cId="2560095562" sldId="294"/>
            <ac:spMk id="3" creationId="{00000000-0000-0000-0000-000000000000}"/>
          </ac:spMkLst>
        </pc:spChg>
      </pc:sldChg>
      <pc:sldChg chg="add del">
        <pc:chgData name="Moore, Jacob Preston" userId="fdd3fd0f-c483-48c9-988d-7deb216763fd" providerId="ADAL" clId="{4223704D-2A41-49B2-A57E-754CA07360DE}" dt="2020-06-16T14:21:56.283" v="1854" actId="2696"/>
        <pc:sldMkLst>
          <pc:docMk/>
          <pc:sldMk cId="3348752277" sldId="299"/>
        </pc:sldMkLst>
      </pc:sldChg>
      <pc:sldChg chg="add del">
        <pc:chgData name="Moore, Jacob Preston" userId="fdd3fd0f-c483-48c9-988d-7deb216763fd" providerId="ADAL" clId="{4223704D-2A41-49B2-A57E-754CA07360DE}" dt="2020-06-16T14:47:35.777" v="2980" actId="2696"/>
        <pc:sldMkLst>
          <pc:docMk/>
          <pc:sldMk cId="3206002532" sldId="300"/>
        </pc:sldMkLst>
      </pc:sldChg>
      <pc:sldChg chg="add del">
        <pc:chgData name="Moore, Jacob Preston" userId="fdd3fd0f-c483-48c9-988d-7deb216763fd" providerId="ADAL" clId="{4223704D-2A41-49B2-A57E-754CA07360DE}" dt="2020-06-16T14:47:35.637" v="2979" actId="2696"/>
        <pc:sldMkLst>
          <pc:docMk/>
          <pc:sldMk cId="1943538968" sldId="301"/>
        </pc:sldMkLst>
      </pc:sldChg>
      <pc:sldChg chg="add del">
        <pc:chgData name="Moore, Jacob Preston" userId="fdd3fd0f-c483-48c9-988d-7deb216763fd" providerId="ADAL" clId="{4223704D-2A41-49B2-A57E-754CA07360DE}" dt="2020-06-16T14:22:17.914" v="1855" actId="2696"/>
        <pc:sldMkLst>
          <pc:docMk/>
          <pc:sldMk cId="2014113436" sldId="302"/>
        </pc:sldMkLst>
      </pc:sldChg>
      <pc:sldChg chg="del">
        <pc:chgData name="Moore, Jacob Preston" userId="fdd3fd0f-c483-48c9-988d-7deb216763fd" providerId="ADAL" clId="{4223704D-2A41-49B2-A57E-754CA07360DE}" dt="2020-06-16T13:40:36.703" v="14" actId="2696"/>
        <pc:sldMkLst>
          <pc:docMk/>
          <pc:sldMk cId="4210885638" sldId="304"/>
        </pc:sldMkLst>
      </pc:sldChg>
      <pc:sldChg chg="del">
        <pc:chgData name="Moore, Jacob Preston" userId="fdd3fd0f-c483-48c9-988d-7deb216763fd" providerId="ADAL" clId="{4223704D-2A41-49B2-A57E-754CA07360DE}" dt="2020-06-16T13:40:36.874" v="15" actId="2696"/>
        <pc:sldMkLst>
          <pc:docMk/>
          <pc:sldMk cId="1211165108" sldId="305"/>
        </pc:sldMkLst>
      </pc:sldChg>
      <pc:sldChg chg="add del">
        <pc:chgData name="Moore, Jacob Preston" userId="fdd3fd0f-c483-48c9-988d-7deb216763fd" providerId="ADAL" clId="{4223704D-2A41-49B2-A57E-754CA07360DE}" dt="2020-06-16T14:47:35.362" v="2978" actId="2696"/>
        <pc:sldMkLst>
          <pc:docMk/>
          <pc:sldMk cId="3273606431" sldId="305"/>
        </pc:sldMkLst>
      </pc:sldChg>
      <pc:sldChg chg="del">
        <pc:chgData name="Moore, Jacob Preston" userId="fdd3fd0f-c483-48c9-988d-7deb216763fd" providerId="ADAL" clId="{4223704D-2A41-49B2-A57E-754CA07360DE}" dt="2020-06-16T13:40:37.093" v="16" actId="2696"/>
        <pc:sldMkLst>
          <pc:docMk/>
          <pc:sldMk cId="1932660425" sldId="306"/>
        </pc:sldMkLst>
      </pc:sldChg>
      <pc:sldChg chg="addSp delSp modSp add modAnim">
        <pc:chgData name="Moore, Jacob Preston" userId="fdd3fd0f-c483-48c9-988d-7deb216763fd" providerId="ADAL" clId="{4223704D-2A41-49B2-A57E-754CA07360DE}" dt="2020-06-16T14:56:22.060" v="3083"/>
        <pc:sldMkLst>
          <pc:docMk/>
          <pc:sldMk cId="2817715773" sldId="306"/>
        </pc:sldMkLst>
        <pc:spChg chg="mod">
          <ac:chgData name="Moore, Jacob Preston" userId="fdd3fd0f-c483-48c9-988d-7deb216763fd" providerId="ADAL" clId="{4223704D-2A41-49B2-A57E-754CA07360DE}" dt="2020-06-16T13:42:48.388" v="49" actId="20577"/>
          <ac:spMkLst>
            <pc:docMk/>
            <pc:sldMk cId="2817715773" sldId="306"/>
            <ac:spMk id="2" creationId="{00000000-0000-0000-0000-000000000000}"/>
          </ac:spMkLst>
        </pc:spChg>
        <pc:spChg chg="mod">
          <ac:chgData name="Moore, Jacob Preston" userId="fdd3fd0f-c483-48c9-988d-7deb216763fd" providerId="ADAL" clId="{4223704D-2A41-49B2-A57E-754CA07360DE}" dt="2020-06-16T13:56:57.229" v="639" actId="20577"/>
          <ac:spMkLst>
            <pc:docMk/>
            <pc:sldMk cId="2817715773" sldId="306"/>
            <ac:spMk id="3" creationId="{00000000-0000-0000-0000-000000000000}"/>
          </ac:spMkLst>
        </pc:spChg>
        <pc:spChg chg="add del mod">
          <ac:chgData name="Moore, Jacob Preston" userId="fdd3fd0f-c483-48c9-988d-7deb216763fd" providerId="ADAL" clId="{4223704D-2A41-49B2-A57E-754CA07360DE}" dt="2020-06-16T13:52:54.276" v="476" actId="478"/>
          <ac:spMkLst>
            <pc:docMk/>
            <pc:sldMk cId="2817715773" sldId="306"/>
            <ac:spMk id="5" creationId="{4A73A1BD-7B3B-4E02-A9A8-C0E0B5CC60F6}"/>
          </ac:spMkLst>
        </pc:spChg>
        <pc:spChg chg="add mod">
          <ac:chgData name="Moore, Jacob Preston" userId="fdd3fd0f-c483-48c9-988d-7deb216763fd" providerId="ADAL" clId="{4223704D-2A41-49B2-A57E-754CA07360DE}" dt="2020-06-16T13:53:47.977" v="520" actId="1037"/>
          <ac:spMkLst>
            <pc:docMk/>
            <pc:sldMk cId="2817715773" sldId="306"/>
            <ac:spMk id="6" creationId="{B4B4C976-8563-4BCE-A923-5A4A3815DE13}"/>
          </ac:spMkLst>
        </pc:spChg>
        <pc:picChg chg="add del mod">
          <ac:chgData name="Moore, Jacob Preston" userId="fdd3fd0f-c483-48c9-988d-7deb216763fd" providerId="ADAL" clId="{4223704D-2A41-49B2-A57E-754CA07360DE}" dt="2020-06-16T13:52:34.328" v="473" actId="1076"/>
          <ac:picMkLst>
            <pc:docMk/>
            <pc:sldMk cId="2817715773" sldId="306"/>
            <ac:picMk id="1026" creationId="{9E8AAABA-7C2C-4EFA-BADD-DA3132C2CA7C}"/>
          </ac:picMkLst>
        </pc:picChg>
      </pc:sldChg>
      <pc:sldChg chg="modSp add modAnim">
        <pc:chgData name="Moore, Jacob Preston" userId="fdd3fd0f-c483-48c9-988d-7deb216763fd" providerId="ADAL" clId="{4223704D-2A41-49B2-A57E-754CA07360DE}" dt="2020-06-16T14:06:18.331" v="1774" actId="20577"/>
        <pc:sldMkLst>
          <pc:docMk/>
          <pc:sldMk cId="1480761736" sldId="307"/>
        </pc:sldMkLst>
        <pc:spChg chg="mod">
          <ac:chgData name="Moore, Jacob Preston" userId="fdd3fd0f-c483-48c9-988d-7deb216763fd" providerId="ADAL" clId="{4223704D-2A41-49B2-A57E-754CA07360DE}" dt="2020-06-16T14:06:18.331" v="1774" actId="20577"/>
          <ac:spMkLst>
            <pc:docMk/>
            <pc:sldMk cId="1480761736" sldId="307"/>
            <ac:spMk id="2" creationId="{00000000-0000-0000-0000-000000000000}"/>
          </ac:spMkLst>
        </pc:spChg>
        <pc:spChg chg="mod">
          <ac:chgData name="Moore, Jacob Preston" userId="fdd3fd0f-c483-48c9-988d-7deb216763fd" providerId="ADAL" clId="{4223704D-2A41-49B2-A57E-754CA07360DE}" dt="2020-06-16T14:03:36.158" v="1650" actId="113"/>
          <ac:spMkLst>
            <pc:docMk/>
            <pc:sldMk cId="1480761736" sldId="307"/>
            <ac:spMk id="3" creationId="{00000000-0000-0000-0000-000000000000}"/>
          </ac:spMkLst>
        </pc:spChg>
      </pc:sldChg>
      <pc:sldChg chg="del">
        <pc:chgData name="Moore, Jacob Preston" userId="fdd3fd0f-c483-48c9-988d-7deb216763fd" providerId="ADAL" clId="{4223704D-2A41-49B2-A57E-754CA07360DE}" dt="2020-06-16T13:40:37.227" v="17" actId="2696"/>
        <pc:sldMkLst>
          <pc:docMk/>
          <pc:sldMk cId="322233803" sldId="308"/>
        </pc:sldMkLst>
      </pc:sldChg>
      <pc:sldChg chg="addSp delSp modSp add ord modAnim">
        <pc:chgData name="Moore, Jacob Preston" userId="fdd3fd0f-c483-48c9-988d-7deb216763fd" providerId="ADAL" clId="{4223704D-2A41-49B2-A57E-754CA07360DE}" dt="2020-06-16T14:18:20.021" v="1852"/>
        <pc:sldMkLst>
          <pc:docMk/>
          <pc:sldMk cId="1808400465" sldId="308"/>
        </pc:sldMkLst>
        <pc:spChg chg="mod">
          <ac:chgData name="Moore, Jacob Preston" userId="fdd3fd0f-c483-48c9-988d-7deb216763fd" providerId="ADAL" clId="{4223704D-2A41-49B2-A57E-754CA07360DE}" dt="2020-06-16T14:09:05.936" v="1794" actId="20577"/>
          <ac:spMkLst>
            <pc:docMk/>
            <pc:sldMk cId="1808400465" sldId="308"/>
            <ac:spMk id="2" creationId="{00000000-0000-0000-0000-000000000000}"/>
          </ac:spMkLst>
        </pc:spChg>
        <pc:spChg chg="mod">
          <ac:chgData name="Moore, Jacob Preston" userId="fdd3fd0f-c483-48c9-988d-7deb216763fd" providerId="ADAL" clId="{4223704D-2A41-49B2-A57E-754CA07360DE}" dt="2020-06-16T14:10:13.261" v="1848" actId="20577"/>
          <ac:spMkLst>
            <pc:docMk/>
            <pc:sldMk cId="1808400465" sldId="308"/>
            <ac:spMk id="3" creationId="{00000000-0000-0000-0000-000000000000}"/>
          </ac:spMkLst>
        </pc:spChg>
        <pc:spChg chg="add del">
          <ac:chgData name="Moore, Jacob Preston" userId="fdd3fd0f-c483-48c9-988d-7deb216763fd" providerId="ADAL" clId="{4223704D-2A41-49B2-A57E-754CA07360DE}" dt="2020-06-16T14:18:20.021" v="1852"/>
          <ac:spMkLst>
            <pc:docMk/>
            <pc:sldMk cId="1808400465" sldId="308"/>
            <ac:spMk id="5" creationId="{1F876D1F-280D-4BA9-9465-65D363CC9C7E}"/>
          </ac:spMkLst>
        </pc:spChg>
      </pc:sldChg>
      <pc:sldChg chg="modSp add modAnim">
        <pc:chgData name="Moore, Jacob Preston" userId="fdd3fd0f-c483-48c9-988d-7deb216763fd" providerId="ADAL" clId="{4223704D-2A41-49B2-A57E-754CA07360DE}" dt="2020-06-16T14:55:22.420" v="3080" actId="313"/>
        <pc:sldMkLst>
          <pc:docMk/>
          <pc:sldMk cId="3368472274" sldId="309"/>
        </pc:sldMkLst>
        <pc:spChg chg="mod">
          <ac:chgData name="Moore, Jacob Preston" userId="fdd3fd0f-c483-48c9-988d-7deb216763fd" providerId="ADAL" clId="{4223704D-2A41-49B2-A57E-754CA07360DE}" dt="2020-06-16T14:42:28.307" v="2582" actId="20577"/>
          <ac:spMkLst>
            <pc:docMk/>
            <pc:sldMk cId="3368472274" sldId="309"/>
            <ac:spMk id="2" creationId="{00000000-0000-0000-0000-000000000000}"/>
          </ac:spMkLst>
        </pc:spChg>
        <pc:spChg chg="mod">
          <ac:chgData name="Moore, Jacob Preston" userId="fdd3fd0f-c483-48c9-988d-7deb216763fd" providerId="ADAL" clId="{4223704D-2A41-49B2-A57E-754CA07360DE}" dt="2020-06-16T14:55:22.420" v="3080" actId="313"/>
          <ac:spMkLst>
            <pc:docMk/>
            <pc:sldMk cId="3368472274" sldId="309"/>
            <ac:spMk id="3" creationId="{00000000-0000-0000-0000-000000000000}"/>
          </ac:spMkLst>
        </pc:spChg>
      </pc:sldChg>
      <pc:sldChg chg="del">
        <pc:chgData name="Moore, Jacob Preston" userId="fdd3fd0f-c483-48c9-988d-7deb216763fd" providerId="ADAL" clId="{4223704D-2A41-49B2-A57E-754CA07360DE}" dt="2020-06-16T13:40:37.290" v="18" actId="2696"/>
        <pc:sldMkLst>
          <pc:docMk/>
          <pc:sldMk cId="3705377359" sldId="309"/>
        </pc:sldMkLst>
      </pc:sldChg>
      <pc:sldChg chg="modSp add ord">
        <pc:chgData name="Moore, Jacob Preston" userId="fdd3fd0f-c483-48c9-988d-7deb216763fd" providerId="ADAL" clId="{4223704D-2A41-49B2-A57E-754CA07360DE}" dt="2020-06-16T14:43:51.721" v="2612" actId="14100"/>
        <pc:sldMkLst>
          <pc:docMk/>
          <pc:sldMk cId="626757557" sldId="310"/>
        </pc:sldMkLst>
        <pc:spChg chg="mod">
          <ac:chgData name="Moore, Jacob Preston" userId="fdd3fd0f-c483-48c9-988d-7deb216763fd" providerId="ADAL" clId="{4223704D-2A41-49B2-A57E-754CA07360DE}" dt="2020-06-16T14:43:11.334" v="2598" actId="1076"/>
          <ac:spMkLst>
            <pc:docMk/>
            <pc:sldMk cId="626757557" sldId="310"/>
            <ac:spMk id="66" creationId="{00000000-0000-0000-0000-000000000000}"/>
          </ac:spMkLst>
        </pc:spChg>
        <pc:spChg chg="mod">
          <ac:chgData name="Moore, Jacob Preston" userId="fdd3fd0f-c483-48c9-988d-7deb216763fd" providerId="ADAL" clId="{4223704D-2A41-49B2-A57E-754CA07360DE}" dt="2020-06-16T14:43:14.324" v="2599" actId="1076"/>
          <ac:spMkLst>
            <pc:docMk/>
            <pc:sldMk cId="626757557" sldId="310"/>
            <ac:spMk id="72" creationId="{00000000-0000-0000-0000-000000000000}"/>
          </ac:spMkLst>
        </pc:spChg>
        <pc:cxnChg chg="mod">
          <ac:chgData name="Moore, Jacob Preston" userId="fdd3fd0f-c483-48c9-988d-7deb216763fd" providerId="ADAL" clId="{4223704D-2A41-49B2-A57E-754CA07360DE}" dt="2020-06-16T14:43:39.565" v="2607" actId="14100"/>
          <ac:cxnSpMkLst>
            <pc:docMk/>
            <pc:sldMk cId="626757557" sldId="310"/>
            <ac:cxnSpMk id="67" creationId="{00000000-0000-0000-0000-000000000000}"/>
          </ac:cxnSpMkLst>
        </pc:cxnChg>
        <pc:cxnChg chg="mod">
          <ac:chgData name="Moore, Jacob Preston" userId="fdd3fd0f-c483-48c9-988d-7deb216763fd" providerId="ADAL" clId="{4223704D-2A41-49B2-A57E-754CA07360DE}" dt="2020-06-16T14:43:42.660" v="2609" actId="14100"/>
          <ac:cxnSpMkLst>
            <pc:docMk/>
            <pc:sldMk cId="626757557" sldId="310"/>
            <ac:cxnSpMk id="68" creationId="{00000000-0000-0000-0000-000000000000}"/>
          </ac:cxnSpMkLst>
        </pc:cxnChg>
        <pc:cxnChg chg="mod">
          <ac:chgData name="Moore, Jacob Preston" userId="fdd3fd0f-c483-48c9-988d-7deb216763fd" providerId="ADAL" clId="{4223704D-2A41-49B2-A57E-754CA07360DE}" dt="2020-06-16T14:43:17.491" v="2600" actId="1076"/>
          <ac:cxnSpMkLst>
            <pc:docMk/>
            <pc:sldMk cId="626757557" sldId="310"/>
            <ac:cxnSpMk id="69" creationId="{00000000-0000-0000-0000-000000000000}"/>
          </ac:cxnSpMkLst>
        </pc:cxnChg>
        <pc:cxnChg chg="mod">
          <ac:chgData name="Moore, Jacob Preston" userId="fdd3fd0f-c483-48c9-988d-7deb216763fd" providerId="ADAL" clId="{4223704D-2A41-49B2-A57E-754CA07360DE}" dt="2020-06-16T14:43:23.753" v="2602" actId="14100"/>
          <ac:cxnSpMkLst>
            <pc:docMk/>
            <pc:sldMk cId="626757557" sldId="310"/>
            <ac:cxnSpMk id="70" creationId="{00000000-0000-0000-0000-000000000000}"/>
          </ac:cxnSpMkLst>
        </pc:cxnChg>
        <pc:cxnChg chg="mod">
          <ac:chgData name="Moore, Jacob Preston" userId="fdd3fd0f-c483-48c9-988d-7deb216763fd" providerId="ADAL" clId="{4223704D-2A41-49B2-A57E-754CA07360DE}" dt="2020-06-16T14:43:26.717" v="2603" actId="14100"/>
          <ac:cxnSpMkLst>
            <pc:docMk/>
            <pc:sldMk cId="626757557" sldId="310"/>
            <ac:cxnSpMk id="71" creationId="{00000000-0000-0000-0000-000000000000}"/>
          </ac:cxnSpMkLst>
        </pc:cxnChg>
        <pc:cxnChg chg="mod">
          <ac:chgData name="Moore, Jacob Preston" userId="fdd3fd0f-c483-48c9-988d-7deb216763fd" providerId="ADAL" clId="{4223704D-2A41-49B2-A57E-754CA07360DE}" dt="2020-06-16T14:43:51.721" v="2612" actId="14100"/>
          <ac:cxnSpMkLst>
            <pc:docMk/>
            <pc:sldMk cId="626757557" sldId="310"/>
            <ac:cxnSpMk id="86" creationId="{00000000-0000-0000-0000-000000000000}"/>
          </ac:cxnSpMkLst>
        </pc:cxnChg>
      </pc:sldChg>
      <pc:sldChg chg="del">
        <pc:chgData name="Moore, Jacob Preston" userId="fdd3fd0f-c483-48c9-988d-7deb216763fd" providerId="ADAL" clId="{4223704D-2A41-49B2-A57E-754CA07360DE}" dt="2020-06-16T13:40:58.538" v="20" actId="2696"/>
        <pc:sldMkLst>
          <pc:docMk/>
          <pc:sldMk cId="2127250440" sldId="310"/>
        </pc:sldMkLst>
      </pc:sldChg>
      <pc:sldChg chg="modSp add modAnim">
        <pc:chgData name="Moore, Jacob Preston" userId="fdd3fd0f-c483-48c9-988d-7deb216763fd" providerId="ADAL" clId="{4223704D-2A41-49B2-A57E-754CA07360DE}" dt="2020-06-16T14:56:33.976" v="3086"/>
        <pc:sldMkLst>
          <pc:docMk/>
          <pc:sldMk cId="1365883167" sldId="311"/>
        </pc:sldMkLst>
        <pc:spChg chg="mod">
          <ac:chgData name="Moore, Jacob Preston" userId="fdd3fd0f-c483-48c9-988d-7deb216763fd" providerId="ADAL" clId="{4223704D-2A41-49B2-A57E-754CA07360DE}" dt="2020-06-16T13:54:19.557" v="539" actId="20577"/>
          <ac:spMkLst>
            <pc:docMk/>
            <pc:sldMk cId="1365883167" sldId="311"/>
            <ac:spMk id="2" creationId="{00000000-0000-0000-0000-000000000000}"/>
          </ac:spMkLst>
        </pc:spChg>
        <pc:spChg chg="mod">
          <ac:chgData name="Moore, Jacob Preston" userId="fdd3fd0f-c483-48c9-988d-7deb216763fd" providerId="ADAL" clId="{4223704D-2A41-49B2-A57E-754CA07360DE}" dt="2020-06-16T13:59:19.387" v="943" actId="20577"/>
          <ac:spMkLst>
            <pc:docMk/>
            <pc:sldMk cId="1365883167" sldId="311"/>
            <ac:spMk id="3" creationId="{00000000-0000-0000-0000-000000000000}"/>
          </ac:spMkLst>
        </pc:spChg>
        <pc:spChg chg="mod">
          <ac:chgData name="Moore, Jacob Preston" userId="fdd3fd0f-c483-48c9-988d-7deb216763fd" providerId="ADAL" clId="{4223704D-2A41-49B2-A57E-754CA07360DE}" dt="2020-06-16T13:54:06.595" v="523" actId="20577"/>
          <ac:spMkLst>
            <pc:docMk/>
            <pc:sldMk cId="1365883167" sldId="311"/>
            <ac:spMk id="6" creationId="{B4B4C976-8563-4BCE-A923-5A4A3815DE13}"/>
          </ac:spMkLst>
        </pc:spChg>
      </pc:sldChg>
      <pc:sldChg chg="del">
        <pc:chgData name="Moore, Jacob Preston" userId="fdd3fd0f-c483-48c9-988d-7deb216763fd" providerId="ADAL" clId="{4223704D-2A41-49B2-A57E-754CA07360DE}" dt="2020-06-16T13:40:58.549" v="21" actId="2696"/>
        <pc:sldMkLst>
          <pc:docMk/>
          <pc:sldMk cId="1529476472" sldId="311"/>
        </pc:sldMkLst>
      </pc:sldChg>
      <pc:sldChg chg="modSp add modAnim">
        <pc:chgData name="Moore, Jacob Preston" userId="fdd3fd0f-c483-48c9-988d-7deb216763fd" providerId="ADAL" clId="{4223704D-2A41-49B2-A57E-754CA07360DE}" dt="2020-06-16T14:54:54.234" v="3079"/>
        <pc:sldMkLst>
          <pc:docMk/>
          <pc:sldMk cId="1642893331" sldId="312"/>
        </pc:sldMkLst>
        <pc:spChg chg="mod">
          <ac:chgData name="Moore, Jacob Preston" userId="fdd3fd0f-c483-48c9-988d-7deb216763fd" providerId="ADAL" clId="{4223704D-2A41-49B2-A57E-754CA07360DE}" dt="2020-06-16T14:37:53.666" v="1929" actId="20577"/>
          <ac:spMkLst>
            <pc:docMk/>
            <pc:sldMk cId="1642893331" sldId="312"/>
            <ac:spMk id="2" creationId="{8EAB0651-FDE7-43C2-819C-BB04E868A540}"/>
          </ac:spMkLst>
        </pc:spChg>
        <pc:spChg chg="mod">
          <ac:chgData name="Moore, Jacob Preston" userId="fdd3fd0f-c483-48c9-988d-7deb216763fd" providerId="ADAL" clId="{4223704D-2A41-49B2-A57E-754CA07360DE}" dt="2020-06-16T14:42:12.792" v="2555" actId="20577"/>
          <ac:spMkLst>
            <pc:docMk/>
            <pc:sldMk cId="1642893331" sldId="312"/>
            <ac:spMk id="3" creationId="{C86863D5-13AA-4DFB-8766-2573218157C4}"/>
          </ac:spMkLst>
        </pc:spChg>
      </pc:sldChg>
      <pc:sldChg chg="del">
        <pc:chgData name="Moore, Jacob Preston" userId="fdd3fd0f-c483-48c9-988d-7deb216763fd" providerId="ADAL" clId="{4223704D-2A41-49B2-A57E-754CA07360DE}" dt="2020-06-16T13:40:58.578" v="22" actId="2696"/>
        <pc:sldMkLst>
          <pc:docMk/>
          <pc:sldMk cId="3158853481" sldId="312"/>
        </pc:sldMkLst>
      </pc:sldChg>
      <pc:sldChg chg="addSp modSp add">
        <pc:chgData name="Moore, Jacob Preston" userId="fdd3fd0f-c483-48c9-988d-7deb216763fd" providerId="ADAL" clId="{4223704D-2A41-49B2-A57E-754CA07360DE}" dt="2020-06-16T14:50:44.527" v="3069" actId="1076"/>
        <pc:sldMkLst>
          <pc:docMk/>
          <pc:sldMk cId="962332813" sldId="313"/>
        </pc:sldMkLst>
        <pc:spChg chg="mod">
          <ac:chgData name="Moore, Jacob Preston" userId="fdd3fd0f-c483-48c9-988d-7deb216763fd" providerId="ADAL" clId="{4223704D-2A41-49B2-A57E-754CA07360DE}" dt="2020-06-16T14:49:43.376" v="3060" actId="20577"/>
          <ac:spMkLst>
            <pc:docMk/>
            <pc:sldMk cId="962332813" sldId="313"/>
            <ac:spMk id="2" creationId="{0AF87F1C-4998-47A8-8544-39B805129239}"/>
          </ac:spMkLst>
        </pc:spChg>
        <pc:spChg chg="mod">
          <ac:chgData name="Moore, Jacob Preston" userId="fdd3fd0f-c483-48c9-988d-7deb216763fd" providerId="ADAL" clId="{4223704D-2A41-49B2-A57E-754CA07360DE}" dt="2020-06-16T14:50:01.929" v="3064" actId="27636"/>
          <ac:spMkLst>
            <pc:docMk/>
            <pc:sldMk cId="962332813" sldId="313"/>
            <ac:spMk id="3" creationId="{57321214-B828-4B00-90D4-EC8157540B3C}"/>
          </ac:spMkLst>
        </pc:spChg>
        <pc:picChg chg="add mod">
          <ac:chgData name="Moore, Jacob Preston" userId="fdd3fd0f-c483-48c9-988d-7deb216763fd" providerId="ADAL" clId="{4223704D-2A41-49B2-A57E-754CA07360DE}" dt="2020-06-16T14:50:44.527" v="3069" actId="1076"/>
          <ac:picMkLst>
            <pc:docMk/>
            <pc:sldMk cId="962332813" sldId="313"/>
            <ac:picMk id="2050" creationId="{40E87E3F-AF3B-4518-B38F-B9FD11FA9DD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10/1/2020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8</a:t>
            </a:fld>
            <a:endParaRPr lang="en-US"/>
          </a:p>
        </p:txBody>
      </p:sp>
    </p:spTree>
    <p:extLst>
      <p:ext uri="{BB962C8B-B14F-4D97-AF65-F5344CB8AC3E}">
        <p14:creationId xmlns:p14="http://schemas.microsoft.com/office/powerpoint/2010/main" val="3501338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NUL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Centroids of Volumes and the Center of Mass via Integration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Mechanical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Center of Mass</a:t>
            </a:r>
            <a:br>
              <a:rPr lang="en-US" dirty="0"/>
            </a:br>
            <a:r>
              <a:rPr lang="en-US" dirty="0"/>
              <a:t>(non-uniform density)</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If density is not constant (it varies with position) they we will have a density function instead of just a constant, and we will not be able to pull it out of the integral.</a:t>
                </a:r>
              </a:p>
              <a:p>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𝐺</m:t>
                          </m:r>
                        </m:sub>
                      </m:sSub>
                      <m:r>
                        <a:rPr lang="en-US">
                          <a:latin typeface="Cambria Math"/>
                        </a:rPr>
                        <m:t>=</m:t>
                      </m:r>
                      <m:f>
                        <m:fPr>
                          <m:ctrlPr>
                            <a:rPr lang="en-US" i="1">
                              <a:latin typeface="Cambria Math" panose="02040503050406030204" pitchFamily="18" charset="0"/>
                            </a:rPr>
                          </m:ctrlPr>
                        </m:fPr>
                        <m:num>
                          <m:nary>
                            <m:naryPr>
                              <m:ctrlPr>
                                <a:rPr lang="en-US" i="1">
                                  <a:latin typeface="Cambria Math" panose="02040503050406030204" pitchFamily="18" charset="0"/>
                                </a:rPr>
                              </m:ctrlPr>
                            </m:naryPr>
                            <m:sub>
                              <m:r>
                                <m:rPr>
                                  <m:sty m:val="p"/>
                                  <m:brk m:alnAt="23"/>
                                </m:rPr>
                                <a:rPr lang="en-US">
                                  <a:latin typeface="Cambria Math"/>
                                </a:rPr>
                                <m:t>x</m:t>
                              </m:r>
                              <m:r>
                                <a:rPr lang="en-US">
                                  <a:latin typeface="Cambria Math"/>
                                </a:rPr>
                                <m:t> </m:t>
                              </m:r>
                              <m:r>
                                <m:rPr>
                                  <m:sty m:val="p"/>
                                </m:rPr>
                                <a:rPr lang="en-US">
                                  <a:latin typeface="Cambria Math"/>
                                </a:rPr>
                                <m:t>min</m:t>
                              </m:r>
                            </m:sub>
                            <m:sup>
                              <m:r>
                                <m:rPr>
                                  <m:sty m:val="p"/>
                                </m:rPr>
                                <a:rPr lang="en-US">
                                  <a:latin typeface="Cambria Math"/>
                                </a:rPr>
                                <m:t>x</m:t>
                              </m:r>
                              <m:r>
                                <a:rPr lang="en-US">
                                  <a:latin typeface="Cambria Math"/>
                                </a:rPr>
                                <m:t> </m:t>
                              </m:r>
                              <m:r>
                                <m:rPr>
                                  <m:sty m:val="p"/>
                                </m:rPr>
                                <a:rPr lang="en-US">
                                  <a:latin typeface="Cambria Math"/>
                                </a:rPr>
                                <m:t>max</m:t>
                              </m:r>
                              <m:r>
                                <a:rPr lang="en-US">
                                  <a:latin typeface="Cambria Math"/>
                                </a:rPr>
                                <m:t> </m:t>
                              </m:r>
                            </m:sup>
                            <m:e>
                              <m:r>
                                <m:rPr>
                                  <m:sty m:val="p"/>
                                </m:rPr>
                                <a:rPr lang="el-GR" i="1" smtClean="0">
                                  <a:latin typeface="Cambria Math"/>
                                  <a:ea typeface="Cambria Math"/>
                                </a:rPr>
                                <m:t>ρ</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𝑥</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𝑦</m:t>
                              </m:r>
                              <m:r>
                                <a:rPr lang="en-US" b="0" i="1" smtClean="0">
                                  <a:latin typeface="Cambria Math" panose="02040503050406030204" pitchFamily="18" charset="0"/>
                                  <a:ea typeface="Cambria Math"/>
                                </a:rPr>
                                <m:t>,</m:t>
                              </m:r>
                              <m:r>
                                <a:rPr lang="en-US" b="0" i="1" smtClean="0">
                                  <a:latin typeface="Cambria Math" panose="02040503050406030204" pitchFamily="18" charset="0"/>
                                  <a:ea typeface="Cambria Math"/>
                                </a:rPr>
                                <m:t>𝑧</m:t>
                              </m:r>
                              <m:r>
                                <a:rPr lang="en-US" b="0" i="1" smtClean="0">
                                  <a:latin typeface="Cambria Math" panose="02040503050406030204" pitchFamily="18" charset="0"/>
                                  <a:ea typeface="Cambria Math"/>
                                </a:rPr>
                                <m:t>)</m:t>
                              </m:r>
                              <m:r>
                                <a:rPr lang="en-US" b="0" i="0" smtClean="0">
                                  <a:latin typeface="Cambria Math"/>
                                  <a:ea typeface="Cambria Math"/>
                                </a:rPr>
                                <m:t>∗</m:t>
                              </m:r>
                              <m:r>
                                <m:rPr>
                                  <m:sty m:val="p"/>
                                </m:rPr>
                                <a:rPr lang="en-US" b="0" i="0" smtClean="0">
                                  <a:latin typeface="Cambria Math"/>
                                </a:rPr>
                                <m:t>x</m:t>
                              </m:r>
                              <m:r>
                                <a:rPr lang="en-US" b="0" i="0" smtClean="0">
                                  <a:latin typeface="Cambria Math"/>
                                </a:rPr>
                                <m:t>  </m:t>
                              </m:r>
                              <m:r>
                                <m:rPr>
                                  <m:sty m:val="p"/>
                                </m:rPr>
                                <a:rPr lang="en-US">
                                  <a:latin typeface="Cambria Math"/>
                                </a:rPr>
                                <m:t>d</m:t>
                              </m:r>
                              <m:r>
                                <m:rPr>
                                  <m:sty m:val="p"/>
                                </m:rPr>
                                <a:rPr lang="en-US" b="0" i="0" smtClean="0">
                                  <a:latin typeface="Cambria Math"/>
                                </a:rPr>
                                <m:t>V</m:t>
                              </m:r>
                            </m:e>
                          </m:nary>
                        </m:num>
                        <m:den>
                          <m:r>
                            <a:rPr lang="en-US" b="0" i="1" smtClean="0">
                              <a:latin typeface="Cambria Math" panose="02040503050406030204" pitchFamily="18" charset="0"/>
                            </a:rPr>
                            <m:t>𝑚</m:t>
                          </m:r>
                        </m:den>
                      </m:f>
                    </m:oMath>
                  </m:oMathPara>
                </a14:m>
                <a:endParaRPr lang="en-US" dirty="0"/>
              </a:p>
              <a:p>
                <a:pPr marL="0" indent="0">
                  <a:buNone/>
                </a:pPr>
                <a:endParaRPr lang="en-US" dirty="0"/>
              </a:p>
              <a:p>
                <a:r>
                  <a:rPr lang="en-US" dirty="0"/>
                  <a:t>This density faction is a mathematical function that gives you the density based on the x and/or y and/or z position.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9" t="-2830" r="-14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spTree>
    <p:extLst>
      <p:ext uri="{BB962C8B-B14F-4D97-AF65-F5344CB8AC3E}">
        <p14:creationId xmlns:p14="http://schemas.microsoft.com/office/powerpoint/2010/main" val="3368472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2689" y="252960"/>
            <a:ext cx="5105400" cy="1143000"/>
          </a:xfrm>
        </p:spPr>
        <p:txBody>
          <a:bodyPr>
            <a:normAutofit fontScale="90000"/>
          </a:bodyPr>
          <a:lstStyle/>
          <a:p>
            <a:r>
              <a:rPr lang="en-US" dirty="0"/>
              <a:t>Finding the Center of Mass</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pic>
        <p:nvPicPr>
          <p:cNvPr id="58" name="Picture 2" descr="https://staff.rockwood.k12.mo.us/smarrlisa/geometrywq/topicwq/cone.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750" b="94167" l="3139" r="91928"/>
                    </a14:imgEffect>
                  </a14:imgLayer>
                </a14:imgProps>
              </a:ext>
              <a:ext uri="{28A0092B-C50C-407E-A947-70E740481C1C}">
                <a14:useLocalDpi xmlns:a14="http://schemas.microsoft.com/office/drawing/2010/main" val="0"/>
              </a:ext>
            </a:extLst>
          </a:blip>
          <a:srcRect/>
          <a:stretch>
            <a:fillRect/>
          </a:stretch>
        </p:blipFill>
        <p:spPr bwMode="auto">
          <a:xfrm>
            <a:off x="797223" y="2623455"/>
            <a:ext cx="2124075" cy="2286001"/>
          </a:xfrm>
          <a:prstGeom prst="rect">
            <a:avLst/>
          </a:prstGeom>
          <a:noFill/>
          <a:extLst>
            <a:ext uri="{909E8E84-426E-40DD-AFC4-6F175D3DCCD1}">
              <a14:hiddenFill xmlns:a14="http://schemas.microsoft.com/office/drawing/2010/main">
                <a:solidFill>
                  <a:srgbClr val="FFFFFF"/>
                </a:solidFill>
              </a14:hiddenFill>
            </a:ext>
          </a:extLst>
        </p:spPr>
      </p:pic>
      <p:sp>
        <p:nvSpPr>
          <p:cNvPr id="59" name="Rectangle 58"/>
          <p:cNvSpPr/>
          <p:nvPr/>
        </p:nvSpPr>
        <p:spPr>
          <a:xfrm>
            <a:off x="304800" y="1899855"/>
            <a:ext cx="2895600" cy="3507126"/>
          </a:xfrm>
          <a:prstGeom prst="rect">
            <a:avLst/>
          </a:prstGeom>
          <a:gradFill flip="none" rotWithShape="1">
            <a:gsLst>
              <a:gs pos="0">
                <a:schemeClr val="bg1">
                  <a:alpha val="0"/>
                </a:schemeClr>
              </a:gs>
              <a:gs pos="50000">
                <a:schemeClr val="bg1">
                  <a:alpha val="56000"/>
                </a:schemeClr>
              </a:gs>
              <a:gs pos="100000">
                <a:schemeClr val="lt1">
                  <a:shade val="100000"/>
                  <a:satMod val="115000"/>
                </a:schemeClr>
              </a:gs>
            </a:gsLst>
            <a:lin ang="5400000" scaled="1"/>
            <a:tileRect/>
          </a:gra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Oval 59"/>
          <p:cNvSpPr/>
          <p:nvPr/>
        </p:nvSpPr>
        <p:spPr>
          <a:xfrm>
            <a:off x="1349830" y="3636406"/>
            <a:ext cx="1006928" cy="2600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p:cNvSpPr txBox="1"/>
          <p:nvPr/>
        </p:nvSpPr>
        <p:spPr>
          <a:xfrm>
            <a:off x="1004851" y="5037648"/>
            <a:ext cx="284052" cy="369332"/>
          </a:xfrm>
          <a:prstGeom prst="rect">
            <a:avLst/>
          </a:prstGeom>
          <a:noFill/>
        </p:spPr>
        <p:txBody>
          <a:bodyPr wrap="none" rtlCol="0">
            <a:spAutoFit/>
          </a:bodyPr>
          <a:lstStyle/>
          <a:p>
            <a:r>
              <a:rPr lang="en-US" dirty="0"/>
              <a:t>x</a:t>
            </a:r>
          </a:p>
        </p:txBody>
      </p:sp>
      <p:sp>
        <p:nvSpPr>
          <p:cNvPr id="62" name="TextBox 61"/>
          <p:cNvSpPr txBox="1"/>
          <p:nvPr/>
        </p:nvSpPr>
        <p:spPr>
          <a:xfrm>
            <a:off x="1719942" y="1436729"/>
            <a:ext cx="276038" cy="369332"/>
          </a:xfrm>
          <a:prstGeom prst="rect">
            <a:avLst/>
          </a:prstGeom>
          <a:noFill/>
        </p:spPr>
        <p:txBody>
          <a:bodyPr wrap="none" rtlCol="0">
            <a:spAutoFit/>
          </a:bodyPr>
          <a:lstStyle/>
          <a:p>
            <a:r>
              <a:rPr lang="en-US" dirty="0"/>
              <a:t>z</a:t>
            </a:r>
          </a:p>
        </p:txBody>
      </p:sp>
      <p:cxnSp>
        <p:nvCxnSpPr>
          <p:cNvPr id="63" name="Straight Arrow Connector 62"/>
          <p:cNvCxnSpPr/>
          <p:nvPr/>
        </p:nvCxnSpPr>
        <p:spPr>
          <a:xfrm>
            <a:off x="1850572" y="4510956"/>
            <a:ext cx="170255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4" name="Straight Arrow Connector 63"/>
          <p:cNvCxnSpPr/>
          <p:nvPr/>
        </p:nvCxnSpPr>
        <p:spPr>
          <a:xfrm flipH="1" flipV="1">
            <a:off x="1850572" y="1806061"/>
            <a:ext cx="2722" cy="19277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5" name="Straight Arrow Connector 64"/>
          <p:cNvCxnSpPr/>
          <p:nvPr/>
        </p:nvCxnSpPr>
        <p:spPr>
          <a:xfrm flipV="1">
            <a:off x="3048000" y="2981371"/>
            <a:ext cx="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6" name="Rectangle 65"/>
              <p:cNvSpPr/>
              <p:nvPr/>
            </p:nvSpPr>
            <p:spPr>
              <a:xfrm>
                <a:off x="3827656" y="2769930"/>
                <a:ext cx="5383460" cy="117525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𝑧</m:t>
                          </m:r>
                        </m:e>
                        <m:sub>
                          <m:r>
                            <a:rPr lang="en-US" sz="3200" b="0" i="1" smtClean="0">
                              <a:latin typeface="Cambria Math" panose="02040503050406030204" pitchFamily="18" charset="0"/>
                            </a:rPr>
                            <m:t>𝑔</m:t>
                          </m:r>
                        </m:sub>
                      </m:sSub>
                      <m:r>
                        <a:rPr lang="en-US" sz="3200" i="0">
                          <a:latin typeface="Cambria Math"/>
                        </a:rPr>
                        <m:t>=</m:t>
                      </m:r>
                      <m:f>
                        <m:fPr>
                          <m:ctrlPr>
                            <a:rPr lang="en-US" sz="3200" i="1">
                              <a:latin typeface="Cambria Math" panose="02040503050406030204" pitchFamily="18" charset="0"/>
                            </a:rPr>
                          </m:ctrlPr>
                        </m:fPr>
                        <m:num>
                          <m:nary>
                            <m:naryPr>
                              <m:ctrlPr>
                                <a:rPr lang="en-US" sz="3200" i="1">
                                  <a:latin typeface="Cambria Math" panose="02040503050406030204" pitchFamily="18" charset="0"/>
                                </a:rPr>
                              </m:ctrlPr>
                            </m:naryPr>
                            <m:sub>
                              <m:r>
                                <m:rPr>
                                  <m:sty m:val="p"/>
                                </m:rPr>
                                <a:rPr lang="en-US" sz="3200" b="0" i="0" smtClean="0">
                                  <a:latin typeface="Cambria Math"/>
                                </a:rPr>
                                <m:t>z</m:t>
                              </m:r>
                              <m:r>
                                <m:rPr>
                                  <m:brk m:alnAt="23"/>
                                </m:rPr>
                                <a:rPr lang="en-US" sz="3200" b="0" i="0" smtClean="0">
                                  <a:latin typeface="Cambria Math"/>
                                </a:rPr>
                                <m:t> </m:t>
                              </m:r>
                              <m:r>
                                <m:rPr>
                                  <m:sty m:val="p"/>
                                </m:rPr>
                                <a:rPr lang="en-US" sz="3200" b="0" i="0" smtClean="0">
                                  <a:latin typeface="Cambria Math"/>
                                </a:rPr>
                                <m:t>min</m:t>
                              </m:r>
                            </m:sub>
                            <m:sup>
                              <m:r>
                                <m:rPr>
                                  <m:sty m:val="p"/>
                                </m:rPr>
                                <a:rPr lang="en-US" sz="3200" b="0" i="0" smtClean="0">
                                  <a:latin typeface="Cambria Math"/>
                                </a:rPr>
                                <m:t>z</m:t>
                              </m:r>
                              <m:r>
                                <a:rPr lang="en-US" sz="3200" b="0" i="0" smtClean="0">
                                  <a:latin typeface="Cambria Math"/>
                                </a:rPr>
                                <m:t> </m:t>
                              </m:r>
                              <m:r>
                                <m:rPr>
                                  <m:sty m:val="p"/>
                                </m:rPr>
                                <a:rPr lang="en-US" sz="3200" b="0" i="0" smtClean="0">
                                  <a:latin typeface="Cambria Math"/>
                                </a:rPr>
                                <m:t>max</m:t>
                              </m:r>
                              <m:r>
                                <a:rPr lang="en-US" sz="3200" i="0">
                                  <a:latin typeface="Cambria Math"/>
                                </a:rPr>
                                <m:t> </m:t>
                              </m:r>
                            </m:sup>
                            <m:e>
                              <m:r>
                                <a:rPr lang="en-US" sz="3200" i="1" smtClean="0">
                                  <a:latin typeface="Cambria Math"/>
                                  <a:ea typeface="Cambria Math"/>
                                </a:rPr>
                                <m:t>𝜌</m:t>
                              </m:r>
                              <m:r>
                                <a:rPr lang="en-US" sz="3200" b="0" i="1" smtClean="0">
                                  <a:latin typeface="Cambria Math" panose="02040503050406030204" pitchFamily="18" charset="0"/>
                                  <a:ea typeface="Cambria Math"/>
                                </a:rPr>
                                <m:t>(</m:t>
                              </m:r>
                              <m:r>
                                <a:rPr lang="en-US" sz="3200" b="0" i="1" smtClean="0">
                                  <a:latin typeface="Cambria Math" panose="02040503050406030204" pitchFamily="18" charset="0"/>
                                  <a:ea typeface="Cambria Math"/>
                                </a:rPr>
                                <m:t>𝑥</m:t>
                              </m:r>
                              <m:r>
                                <a:rPr lang="en-US" sz="3200" b="0" i="1" smtClean="0">
                                  <a:latin typeface="Cambria Math" panose="02040503050406030204" pitchFamily="18" charset="0"/>
                                  <a:ea typeface="Cambria Math"/>
                                </a:rPr>
                                <m:t>,</m:t>
                              </m:r>
                              <m:r>
                                <a:rPr lang="en-US" sz="3200" b="0" i="1" smtClean="0">
                                  <a:latin typeface="Cambria Math" panose="02040503050406030204" pitchFamily="18" charset="0"/>
                                  <a:ea typeface="Cambria Math"/>
                                </a:rPr>
                                <m:t>𝑦</m:t>
                              </m:r>
                              <m:r>
                                <a:rPr lang="en-US" sz="3200" b="0" i="1" smtClean="0">
                                  <a:latin typeface="Cambria Math" panose="02040503050406030204" pitchFamily="18" charset="0"/>
                                  <a:ea typeface="Cambria Math"/>
                                </a:rPr>
                                <m:t>,</m:t>
                              </m:r>
                              <m:r>
                                <a:rPr lang="en-US" sz="3200" b="0" i="1" smtClean="0">
                                  <a:latin typeface="Cambria Math" panose="02040503050406030204" pitchFamily="18" charset="0"/>
                                  <a:ea typeface="Cambria Math"/>
                                </a:rPr>
                                <m:t>𝑧</m:t>
                              </m:r>
                              <m:r>
                                <a:rPr lang="en-US" sz="3200" b="0" i="1" smtClean="0">
                                  <a:latin typeface="Cambria Math" panose="02040503050406030204" pitchFamily="18" charset="0"/>
                                  <a:ea typeface="Cambria Math"/>
                                </a:rPr>
                                <m:t>)∗</m:t>
                              </m:r>
                              <m:r>
                                <m:rPr>
                                  <m:sty m:val="p"/>
                                </m:rPr>
                                <a:rPr lang="en-US" sz="3200" i="0">
                                  <a:latin typeface="Cambria Math"/>
                                </a:rPr>
                                <m:t>d</m:t>
                              </m:r>
                              <m:r>
                                <m:rPr>
                                  <m:sty m:val="p"/>
                                </m:rPr>
                                <a:rPr lang="en-US" sz="3200" b="0" i="0" smtClean="0">
                                  <a:latin typeface="Cambria Math"/>
                                </a:rPr>
                                <m:t>V</m:t>
                              </m:r>
                              <m:r>
                                <a:rPr lang="en-US" sz="3200" i="0">
                                  <a:latin typeface="Cambria Math"/>
                                </a:rPr>
                                <m:t>∗</m:t>
                              </m:r>
                              <m:r>
                                <m:rPr>
                                  <m:sty m:val="p"/>
                                </m:rPr>
                                <a:rPr lang="en-US" sz="3200" b="0" i="0" smtClean="0">
                                  <a:latin typeface="Cambria Math"/>
                                </a:rPr>
                                <m:t>z</m:t>
                              </m:r>
                            </m:e>
                          </m:nary>
                        </m:num>
                        <m:den>
                          <m:r>
                            <m:rPr>
                              <m:sty m:val="p"/>
                            </m:rPr>
                            <a:rPr lang="en-US" sz="3200" b="0" i="0" smtClean="0">
                              <a:latin typeface="Cambria Math"/>
                            </a:rPr>
                            <m:t>m</m:t>
                          </m:r>
                        </m:den>
                      </m:f>
                    </m:oMath>
                  </m:oMathPara>
                </a14:m>
                <a:endParaRPr lang="en-US" sz="3200" dirty="0"/>
              </a:p>
            </p:txBody>
          </p:sp>
        </mc:Choice>
        <mc:Fallback xmlns="">
          <p:sp>
            <p:nvSpPr>
              <p:cNvPr id="66" name="Rectangle 65"/>
              <p:cNvSpPr>
                <a:spLocks noRot="1" noChangeAspect="1" noMove="1" noResize="1" noEditPoints="1" noAdjustHandles="1" noChangeArrowheads="1" noChangeShapeType="1" noTextEdit="1"/>
              </p:cNvSpPr>
              <p:nvPr/>
            </p:nvSpPr>
            <p:spPr>
              <a:xfrm>
                <a:off x="3827656" y="2769930"/>
                <a:ext cx="5383460" cy="1175258"/>
              </a:xfrm>
              <a:prstGeom prst="rect">
                <a:avLst/>
              </a:prstGeom>
              <a:blipFill>
                <a:blip r:embed="rId4"/>
                <a:stretch>
                  <a:fillRect/>
                </a:stretch>
              </a:blipFill>
            </p:spPr>
            <p:txBody>
              <a:bodyPr/>
              <a:lstStyle/>
              <a:p>
                <a:r>
                  <a:rPr lang="en-US">
                    <a:noFill/>
                  </a:rPr>
                  <a:t> </a:t>
                </a:r>
              </a:p>
            </p:txBody>
          </p:sp>
        </mc:Fallback>
      </mc:AlternateContent>
      <p:cxnSp>
        <p:nvCxnSpPr>
          <p:cNvPr id="67" name="Straight Arrow Connector 66"/>
          <p:cNvCxnSpPr>
            <a:cxnSpLocks/>
            <a:stCxn id="75" idx="2"/>
          </p:cNvCxnSpPr>
          <p:nvPr/>
        </p:nvCxnSpPr>
        <p:spPr>
          <a:xfrm>
            <a:off x="8258659" y="2248878"/>
            <a:ext cx="0" cy="64633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8" name="Straight Arrow Connector 67"/>
          <p:cNvCxnSpPr>
            <a:cxnSpLocks/>
          </p:cNvCxnSpPr>
          <p:nvPr/>
        </p:nvCxnSpPr>
        <p:spPr>
          <a:xfrm flipH="1" flipV="1">
            <a:off x="7037288" y="4035883"/>
            <a:ext cx="209423" cy="62095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69" name="Straight Arrow Connector 68"/>
          <p:cNvCxnSpPr/>
          <p:nvPr/>
        </p:nvCxnSpPr>
        <p:spPr>
          <a:xfrm flipV="1">
            <a:off x="4180386" y="3818254"/>
            <a:ext cx="1" cy="8710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0" name="Straight Arrow Connector 69"/>
          <p:cNvCxnSpPr>
            <a:cxnSpLocks/>
          </p:cNvCxnSpPr>
          <p:nvPr/>
        </p:nvCxnSpPr>
        <p:spPr>
          <a:xfrm flipH="1" flipV="1">
            <a:off x="5441271" y="3612101"/>
            <a:ext cx="335133" cy="199006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71" name="Straight Arrow Connector 70"/>
          <p:cNvCxnSpPr>
            <a:cxnSpLocks/>
          </p:cNvCxnSpPr>
          <p:nvPr/>
        </p:nvCxnSpPr>
        <p:spPr>
          <a:xfrm>
            <a:off x="5105400" y="2361520"/>
            <a:ext cx="335871" cy="40841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72" name="TextBox 71"/>
          <p:cNvSpPr txBox="1"/>
          <p:nvPr/>
        </p:nvSpPr>
        <p:spPr>
          <a:xfrm>
            <a:off x="3484349" y="4737930"/>
            <a:ext cx="1604927" cy="923330"/>
          </a:xfrm>
          <a:prstGeom prst="rect">
            <a:avLst/>
          </a:prstGeom>
          <a:noFill/>
        </p:spPr>
        <p:txBody>
          <a:bodyPr wrap="square" rtlCol="0">
            <a:spAutoFit/>
          </a:bodyPr>
          <a:lstStyle/>
          <a:p>
            <a:pPr algn="ctr"/>
            <a:r>
              <a:rPr lang="en-US" dirty="0"/>
              <a:t>The z position of the center of mass</a:t>
            </a:r>
          </a:p>
        </p:txBody>
      </p:sp>
      <p:sp>
        <p:nvSpPr>
          <p:cNvPr id="73" name="TextBox 72"/>
          <p:cNvSpPr txBox="1"/>
          <p:nvPr/>
        </p:nvSpPr>
        <p:spPr>
          <a:xfrm>
            <a:off x="4769427" y="5629870"/>
            <a:ext cx="2190187" cy="923330"/>
          </a:xfrm>
          <a:prstGeom prst="rect">
            <a:avLst/>
          </a:prstGeom>
          <a:noFill/>
        </p:spPr>
        <p:txBody>
          <a:bodyPr wrap="square" rtlCol="0">
            <a:spAutoFit/>
          </a:bodyPr>
          <a:lstStyle/>
          <a:p>
            <a:pPr algn="ctr"/>
            <a:r>
              <a:rPr lang="en-US" dirty="0"/>
              <a:t>The z position of the bottommost point on your shape</a:t>
            </a:r>
          </a:p>
        </p:txBody>
      </p:sp>
      <p:sp>
        <p:nvSpPr>
          <p:cNvPr id="74" name="TextBox 73"/>
          <p:cNvSpPr txBox="1"/>
          <p:nvPr/>
        </p:nvSpPr>
        <p:spPr>
          <a:xfrm>
            <a:off x="3553130" y="1438190"/>
            <a:ext cx="2097865" cy="923330"/>
          </a:xfrm>
          <a:prstGeom prst="rect">
            <a:avLst/>
          </a:prstGeom>
          <a:noFill/>
        </p:spPr>
        <p:txBody>
          <a:bodyPr wrap="square" rtlCol="0">
            <a:spAutoFit/>
          </a:bodyPr>
          <a:lstStyle/>
          <a:p>
            <a:pPr algn="ctr"/>
            <a:r>
              <a:rPr lang="en-US" dirty="0"/>
              <a:t>The z position of the topmost point on your shape</a:t>
            </a:r>
          </a:p>
        </p:txBody>
      </p:sp>
      <p:sp>
        <p:nvSpPr>
          <p:cNvPr id="75" name="TextBox 74"/>
          <p:cNvSpPr txBox="1"/>
          <p:nvPr/>
        </p:nvSpPr>
        <p:spPr>
          <a:xfrm>
            <a:off x="7449518" y="494552"/>
            <a:ext cx="1618282" cy="1754326"/>
          </a:xfrm>
          <a:prstGeom prst="rect">
            <a:avLst/>
          </a:prstGeom>
          <a:noFill/>
        </p:spPr>
        <p:txBody>
          <a:bodyPr wrap="square" rtlCol="0">
            <a:spAutoFit/>
          </a:bodyPr>
          <a:lstStyle/>
          <a:p>
            <a:pPr algn="ctr"/>
            <a:r>
              <a:rPr lang="en-US" dirty="0"/>
              <a:t>The equation describing the cross sectional area of the shape at any given value of z</a:t>
            </a:r>
          </a:p>
        </p:txBody>
      </p:sp>
      <p:sp>
        <p:nvSpPr>
          <p:cNvPr id="76" name="TextBox 75"/>
          <p:cNvSpPr txBox="1"/>
          <p:nvPr/>
        </p:nvSpPr>
        <p:spPr>
          <a:xfrm>
            <a:off x="6909860" y="4663554"/>
            <a:ext cx="1604927" cy="646331"/>
          </a:xfrm>
          <a:prstGeom prst="rect">
            <a:avLst/>
          </a:prstGeom>
          <a:noFill/>
        </p:spPr>
        <p:txBody>
          <a:bodyPr wrap="square" rtlCol="0">
            <a:spAutoFit/>
          </a:bodyPr>
          <a:lstStyle/>
          <a:p>
            <a:pPr algn="ctr"/>
            <a:r>
              <a:rPr lang="en-US" dirty="0"/>
              <a:t>The total mass of the object</a:t>
            </a:r>
          </a:p>
        </p:txBody>
      </p:sp>
      <p:sp>
        <p:nvSpPr>
          <p:cNvPr id="77" name="TextBox 76"/>
          <p:cNvSpPr txBox="1"/>
          <p:nvPr/>
        </p:nvSpPr>
        <p:spPr>
          <a:xfrm>
            <a:off x="2599710" y="4202668"/>
            <a:ext cx="893549" cy="369332"/>
          </a:xfrm>
          <a:prstGeom prst="rect">
            <a:avLst/>
          </a:prstGeom>
          <a:noFill/>
        </p:spPr>
        <p:txBody>
          <a:bodyPr wrap="square" rtlCol="0">
            <a:spAutoFit/>
          </a:bodyPr>
          <a:lstStyle/>
          <a:p>
            <a:pPr algn="ctr"/>
            <a:r>
              <a:rPr lang="en-US" dirty="0"/>
              <a:t>z min</a:t>
            </a:r>
          </a:p>
        </p:txBody>
      </p:sp>
      <p:cxnSp>
        <p:nvCxnSpPr>
          <p:cNvPr id="78" name="Straight Connector 77"/>
          <p:cNvCxnSpPr/>
          <p:nvPr/>
        </p:nvCxnSpPr>
        <p:spPr>
          <a:xfrm flipH="1">
            <a:off x="1978702" y="2720646"/>
            <a:ext cx="725149" cy="0"/>
          </a:xfrm>
          <a:prstGeom prst="line">
            <a:avLst/>
          </a:prstGeom>
        </p:spPr>
        <p:style>
          <a:lnRef idx="1">
            <a:schemeClr val="dk1"/>
          </a:lnRef>
          <a:fillRef idx="0">
            <a:schemeClr val="dk1"/>
          </a:fillRef>
          <a:effectRef idx="0">
            <a:schemeClr val="dk1"/>
          </a:effectRef>
          <a:fontRef idx="minor">
            <a:schemeClr val="tx1"/>
          </a:fontRef>
        </p:style>
      </p:cxnSp>
      <p:sp>
        <p:nvSpPr>
          <p:cNvPr id="79" name="TextBox 78"/>
          <p:cNvSpPr txBox="1"/>
          <p:nvPr/>
        </p:nvSpPr>
        <p:spPr>
          <a:xfrm>
            <a:off x="2590800" y="2525877"/>
            <a:ext cx="893549" cy="369332"/>
          </a:xfrm>
          <a:prstGeom prst="rect">
            <a:avLst/>
          </a:prstGeom>
          <a:noFill/>
        </p:spPr>
        <p:txBody>
          <a:bodyPr wrap="square" rtlCol="0">
            <a:spAutoFit/>
          </a:bodyPr>
          <a:lstStyle/>
          <a:p>
            <a:pPr algn="ctr"/>
            <a:r>
              <a:rPr lang="en-US" dirty="0"/>
              <a:t>z max</a:t>
            </a:r>
          </a:p>
        </p:txBody>
      </p:sp>
      <p:cxnSp>
        <p:nvCxnSpPr>
          <p:cNvPr id="80" name="Straight Arrow Connector 79"/>
          <p:cNvCxnSpPr/>
          <p:nvPr/>
        </p:nvCxnSpPr>
        <p:spPr>
          <a:xfrm flipH="1">
            <a:off x="1186543" y="4510956"/>
            <a:ext cx="672717" cy="5291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1" name="Straight Connector 80"/>
          <p:cNvCxnSpPr>
            <a:stCxn id="60" idx="4"/>
          </p:cNvCxnSpPr>
          <p:nvPr/>
        </p:nvCxnSpPr>
        <p:spPr>
          <a:xfrm flipH="1">
            <a:off x="1850572" y="3896503"/>
            <a:ext cx="2722" cy="608136"/>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p:cNvCxnSpPr>
            <a:endCxn id="60" idx="4"/>
          </p:cNvCxnSpPr>
          <p:nvPr/>
        </p:nvCxnSpPr>
        <p:spPr>
          <a:xfrm flipH="1">
            <a:off x="1853294" y="3766454"/>
            <a:ext cx="0" cy="130049"/>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83" name="TextBox 82"/>
          <p:cNvSpPr txBox="1"/>
          <p:nvPr/>
        </p:nvSpPr>
        <p:spPr>
          <a:xfrm>
            <a:off x="3553130" y="4319973"/>
            <a:ext cx="284051" cy="369332"/>
          </a:xfrm>
          <a:prstGeom prst="rect">
            <a:avLst/>
          </a:prstGeom>
          <a:noFill/>
        </p:spPr>
        <p:txBody>
          <a:bodyPr wrap="square" rtlCol="0">
            <a:spAutoFit/>
          </a:bodyPr>
          <a:lstStyle/>
          <a:p>
            <a:r>
              <a:rPr lang="en-US" dirty="0"/>
              <a:t>y</a:t>
            </a:r>
          </a:p>
        </p:txBody>
      </p:sp>
      <mc:AlternateContent xmlns:mc="http://schemas.openxmlformats.org/markup-compatibility/2006" xmlns:a14="http://schemas.microsoft.com/office/drawing/2010/main">
        <mc:Choice Requires="a14">
          <p:sp>
            <p:nvSpPr>
              <p:cNvPr id="84" name="Rectangle 83"/>
              <p:cNvSpPr/>
              <p:nvPr/>
            </p:nvSpPr>
            <p:spPr>
              <a:xfrm>
                <a:off x="797223" y="3330834"/>
                <a:ext cx="5052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a:rPr>
                        <m:t>d</m:t>
                      </m:r>
                      <m:r>
                        <m:rPr>
                          <m:sty m:val="p"/>
                        </m:rPr>
                        <a:rPr lang="en-US" b="0" i="0" smtClean="0">
                          <a:latin typeface="Cambria Math"/>
                        </a:rPr>
                        <m:t>V</m:t>
                      </m:r>
                    </m:oMath>
                  </m:oMathPara>
                </a14:m>
                <a:endParaRPr lang="en-US" dirty="0"/>
              </a:p>
            </p:txBody>
          </p:sp>
        </mc:Choice>
        <mc:Fallback xmlns="">
          <p:sp>
            <p:nvSpPr>
              <p:cNvPr id="84" name="Rectangle 83"/>
              <p:cNvSpPr>
                <a:spLocks noRot="1" noChangeAspect="1" noMove="1" noResize="1" noEditPoints="1" noAdjustHandles="1" noChangeArrowheads="1" noChangeShapeType="1" noTextEdit="1"/>
              </p:cNvSpPr>
              <p:nvPr/>
            </p:nvSpPr>
            <p:spPr>
              <a:xfrm>
                <a:off x="797223" y="3330834"/>
                <a:ext cx="505267" cy="369332"/>
              </a:xfrm>
              <a:prstGeom prst="rect">
                <a:avLst/>
              </a:prstGeom>
              <a:blipFill rotWithShape="1">
                <a:blip r:embed="rId5"/>
                <a:stretch>
                  <a:fillRect/>
                </a:stretch>
              </a:blipFill>
            </p:spPr>
            <p:txBody>
              <a:bodyPr/>
              <a:lstStyle/>
              <a:p>
                <a:r>
                  <a:rPr lang="en-US">
                    <a:noFill/>
                  </a:rPr>
                  <a:t> </a:t>
                </a:r>
              </a:p>
            </p:txBody>
          </p:sp>
        </mc:Fallback>
      </mc:AlternateContent>
      <p:sp>
        <p:nvSpPr>
          <p:cNvPr id="85" name="TextBox 84"/>
          <p:cNvSpPr txBox="1"/>
          <p:nvPr/>
        </p:nvSpPr>
        <p:spPr>
          <a:xfrm>
            <a:off x="5867400" y="385364"/>
            <a:ext cx="1505616" cy="1477328"/>
          </a:xfrm>
          <a:prstGeom prst="rect">
            <a:avLst/>
          </a:prstGeom>
          <a:noFill/>
        </p:spPr>
        <p:txBody>
          <a:bodyPr wrap="square" rtlCol="0">
            <a:spAutoFit/>
          </a:bodyPr>
          <a:lstStyle/>
          <a:p>
            <a:pPr algn="ctr"/>
            <a:r>
              <a:rPr lang="en-US" dirty="0"/>
              <a:t>The equation describing the density at any x, y, and z position</a:t>
            </a:r>
          </a:p>
        </p:txBody>
      </p:sp>
      <p:cxnSp>
        <p:nvCxnSpPr>
          <p:cNvPr id="86" name="Straight Arrow Connector 85"/>
          <p:cNvCxnSpPr>
            <a:cxnSpLocks/>
          </p:cNvCxnSpPr>
          <p:nvPr/>
        </p:nvCxnSpPr>
        <p:spPr>
          <a:xfrm>
            <a:off x="6634019" y="1840859"/>
            <a:ext cx="0" cy="72486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26757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2"/>
                                        </p:tgtEl>
                                        <p:attrNameLst>
                                          <p:attrName>style.visibility</p:attrName>
                                        </p:attrNameLst>
                                      </p:cBhvr>
                                      <p:to>
                                        <p:strVal val="visible"/>
                                      </p:to>
                                    </p:set>
                                    <p:animEffect transition="in" filter="fade">
                                      <p:cBhvr>
                                        <p:cTn id="7" dur="500"/>
                                        <p:tgtEl>
                                          <p:spTgt spid="72"/>
                                        </p:tgtEl>
                                      </p:cBhvr>
                                    </p:animEffect>
                                  </p:childTnLst>
                                </p:cTn>
                              </p:par>
                              <p:par>
                                <p:cTn id="8" presetID="10" presetClass="entr" presetSubtype="0"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3"/>
                                        </p:tgtEl>
                                        <p:attrNameLst>
                                          <p:attrName>style.visibility</p:attrName>
                                        </p:attrNameLst>
                                      </p:cBhvr>
                                      <p:to>
                                        <p:strVal val="visible"/>
                                      </p:to>
                                    </p:set>
                                    <p:animEffect transition="in" filter="fade">
                                      <p:cBhvr>
                                        <p:cTn id="15" dur="500"/>
                                        <p:tgtEl>
                                          <p:spTgt spid="73"/>
                                        </p:tgtEl>
                                      </p:cBhvr>
                                    </p:animEffect>
                                  </p:childTnLst>
                                </p:cTn>
                              </p:par>
                              <p:par>
                                <p:cTn id="16" presetID="10" presetClass="entr" presetSubtype="0" fill="hold"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fade">
                                      <p:cBhvr>
                                        <p:cTn id="18" dur="500"/>
                                        <p:tgtEl>
                                          <p:spTgt spid="7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
                                        </p:tgtEl>
                                        <p:attrNameLst>
                                          <p:attrName>style.visibility</p:attrName>
                                        </p:attrNameLst>
                                      </p:cBhvr>
                                      <p:to>
                                        <p:strVal val="visible"/>
                                      </p:to>
                                    </p:set>
                                    <p:animEffect transition="in" filter="fade">
                                      <p:cBhvr>
                                        <p:cTn id="21" dur="500"/>
                                        <p:tgtEl>
                                          <p:spTgt spid="7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71"/>
                                        </p:tgtEl>
                                        <p:attrNameLst>
                                          <p:attrName>style.visibility</p:attrName>
                                        </p:attrNameLst>
                                      </p:cBhvr>
                                      <p:to>
                                        <p:strVal val="visible"/>
                                      </p:to>
                                    </p:set>
                                    <p:animEffect transition="in" filter="fade">
                                      <p:cBhvr>
                                        <p:cTn id="26" dur="500"/>
                                        <p:tgtEl>
                                          <p:spTgt spid="7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Effect transition="in" filter="fade">
                                      <p:cBhvr>
                                        <p:cTn id="29" dur="500"/>
                                        <p:tgtEl>
                                          <p:spTgt spid="74"/>
                                        </p:tgtEl>
                                      </p:cBhvr>
                                    </p:animEffect>
                                  </p:childTnLst>
                                </p:cTn>
                              </p:par>
                              <p:par>
                                <p:cTn id="30" presetID="10" presetClass="entr" presetSubtype="0" fill="hold" nodeType="withEffect">
                                  <p:stCondLst>
                                    <p:cond delay="0"/>
                                  </p:stCondLst>
                                  <p:childTnLst>
                                    <p:set>
                                      <p:cBhvr>
                                        <p:cTn id="31" dur="1" fill="hold">
                                          <p:stCondLst>
                                            <p:cond delay="0"/>
                                          </p:stCondLst>
                                        </p:cTn>
                                        <p:tgtEl>
                                          <p:spTgt spid="65"/>
                                        </p:tgtEl>
                                        <p:attrNameLst>
                                          <p:attrName>style.visibility</p:attrName>
                                        </p:attrNameLst>
                                      </p:cBhvr>
                                      <p:to>
                                        <p:strVal val="visible"/>
                                      </p:to>
                                    </p:set>
                                    <p:animEffect transition="in" filter="fade">
                                      <p:cBhvr>
                                        <p:cTn id="32" dur="500"/>
                                        <p:tgtEl>
                                          <p:spTgt spid="65"/>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9"/>
                                        </p:tgtEl>
                                        <p:attrNameLst>
                                          <p:attrName>style.visibility</p:attrName>
                                        </p:attrNameLst>
                                      </p:cBhvr>
                                      <p:to>
                                        <p:strVal val="visible"/>
                                      </p:to>
                                    </p:set>
                                    <p:animEffect transition="in" filter="fade">
                                      <p:cBhvr>
                                        <p:cTn id="35" dur="500"/>
                                        <p:tgtEl>
                                          <p:spTgt spid="79"/>
                                        </p:tgtEl>
                                      </p:cBhvr>
                                    </p:animEffect>
                                  </p:childTnLst>
                                </p:cTn>
                              </p:par>
                              <p:par>
                                <p:cTn id="36" presetID="10" presetClass="entr" presetSubtype="0" fill="hold" nodeType="withEffect">
                                  <p:stCondLst>
                                    <p:cond delay="0"/>
                                  </p:stCondLst>
                                  <p:childTnLst>
                                    <p:set>
                                      <p:cBhvr>
                                        <p:cTn id="37" dur="1" fill="hold">
                                          <p:stCondLst>
                                            <p:cond delay="0"/>
                                          </p:stCondLst>
                                        </p:cTn>
                                        <p:tgtEl>
                                          <p:spTgt spid="78"/>
                                        </p:tgtEl>
                                        <p:attrNameLst>
                                          <p:attrName>style.visibility</p:attrName>
                                        </p:attrNameLst>
                                      </p:cBhvr>
                                      <p:to>
                                        <p:strVal val="visible"/>
                                      </p:to>
                                    </p:set>
                                    <p:animEffect transition="in" filter="fade">
                                      <p:cBhvr>
                                        <p:cTn id="38" dur="500"/>
                                        <p:tgtEl>
                                          <p:spTgt spid="7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86"/>
                                        </p:tgtEl>
                                        <p:attrNameLst>
                                          <p:attrName>style.visibility</p:attrName>
                                        </p:attrNameLst>
                                      </p:cBhvr>
                                      <p:to>
                                        <p:strVal val="visible"/>
                                      </p:to>
                                    </p:set>
                                    <p:animEffect transition="in" filter="fade">
                                      <p:cBhvr>
                                        <p:cTn id="43" dur="500"/>
                                        <p:tgtEl>
                                          <p:spTgt spid="8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85"/>
                                        </p:tgtEl>
                                        <p:attrNameLst>
                                          <p:attrName>style.visibility</p:attrName>
                                        </p:attrNameLst>
                                      </p:cBhvr>
                                      <p:to>
                                        <p:strVal val="visible"/>
                                      </p:to>
                                    </p:set>
                                    <p:animEffect transition="in" filter="fade">
                                      <p:cBhvr>
                                        <p:cTn id="46" dur="500"/>
                                        <p:tgtEl>
                                          <p:spTgt spid="8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67"/>
                                        </p:tgtEl>
                                        <p:attrNameLst>
                                          <p:attrName>style.visibility</p:attrName>
                                        </p:attrNameLst>
                                      </p:cBhvr>
                                      <p:to>
                                        <p:strVal val="visible"/>
                                      </p:to>
                                    </p:set>
                                    <p:animEffect transition="in" filter="fade">
                                      <p:cBhvr>
                                        <p:cTn id="51" dur="500"/>
                                        <p:tgtEl>
                                          <p:spTgt spid="67"/>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75"/>
                                        </p:tgtEl>
                                        <p:attrNameLst>
                                          <p:attrName>style.visibility</p:attrName>
                                        </p:attrNameLst>
                                      </p:cBhvr>
                                      <p:to>
                                        <p:strVal val="visible"/>
                                      </p:to>
                                    </p:set>
                                    <p:animEffect transition="in" filter="fade">
                                      <p:cBhvr>
                                        <p:cTn id="54" dur="500"/>
                                        <p:tgtEl>
                                          <p:spTgt spid="75"/>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84"/>
                                        </p:tgtEl>
                                        <p:attrNameLst>
                                          <p:attrName>style.visibility</p:attrName>
                                        </p:attrNameLst>
                                      </p:cBhvr>
                                      <p:to>
                                        <p:strVal val="visible"/>
                                      </p:to>
                                    </p:set>
                                    <p:animEffect transition="in" filter="fade">
                                      <p:cBhvr>
                                        <p:cTn id="57" dur="500"/>
                                        <p:tgtEl>
                                          <p:spTgt spid="84"/>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60"/>
                                        </p:tgtEl>
                                        <p:attrNameLst>
                                          <p:attrName>style.visibility</p:attrName>
                                        </p:attrNameLst>
                                      </p:cBhvr>
                                      <p:to>
                                        <p:strVal val="visible"/>
                                      </p:to>
                                    </p:set>
                                    <p:animEffect transition="in" filter="fade">
                                      <p:cBhvr>
                                        <p:cTn id="60" dur="500"/>
                                        <p:tgtEl>
                                          <p:spTgt spid="60"/>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68"/>
                                        </p:tgtEl>
                                        <p:attrNameLst>
                                          <p:attrName>style.visibility</p:attrName>
                                        </p:attrNameLst>
                                      </p:cBhvr>
                                      <p:to>
                                        <p:strVal val="visible"/>
                                      </p:to>
                                    </p:set>
                                    <p:animEffect transition="in" filter="fade">
                                      <p:cBhvr>
                                        <p:cTn id="65" dur="500"/>
                                        <p:tgtEl>
                                          <p:spTgt spid="68"/>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fade">
                                      <p:cBhvr>
                                        <p:cTn id="68"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P spid="72" grpId="0"/>
      <p:bldP spid="73" grpId="0"/>
      <p:bldP spid="74" grpId="0"/>
      <p:bldP spid="75" grpId="0"/>
      <p:bldP spid="76" grpId="0"/>
      <p:bldP spid="77" grpId="0"/>
      <p:bldP spid="79" grpId="0"/>
      <p:bldP spid="84" grpId="0"/>
      <p:bldP spid="8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Centroid of a Volume Worked Example</a:t>
            </a:r>
          </a:p>
        </p:txBody>
      </p:sp>
      <p:sp>
        <p:nvSpPr>
          <p:cNvPr id="3" name="Content Placeholder 2"/>
          <p:cNvSpPr>
            <a:spLocks noGrp="1"/>
          </p:cNvSpPr>
          <p:nvPr>
            <p:ph idx="1"/>
          </p:nvPr>
        </p:nvSpPr>
        <p:spPr>
          <a:xfrm>
            <a:off x="457200" y="1600201"/>
            <a:ext cx="4876800" cy="3962400"/>
          </a:xfrm>
        </p:spPr>
        <p:txBody>
          <a:bodyPr/>
          <a:lstStyle/>
          <a:p>
            <a:r>
              <a:rPr lang="en-US" dirty="0"/>
              <a:t>The cone shown below is four inches tall and has a four inch diameter base. Find the x, y, and z coordinates of the centroid.</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pic>
        <p:nvPicPr>
          <p:cNvPr id="4098" name="Picture 2" descr="Problem 1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2257424"/>
            <a:ext cx="3581400" cy="4143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743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Cdentroid</a:t>
            </a:r>
            <a:r>
              <a:rPr lang="en-US" dirty="0"/>
              <a:t> Worked Example</a:t>
            </a:r>
          </a:p>
        </p:txBody>
      </p:sp>
      <p:sp>
        <p:nvSpPr>
          <p:cNvPr id="3" name="Content Placeholder 2"/>
          <p:cNvSpPr>
            <a:spLocks noGrp="1"/>
          </p:cNvSpPr>
          <p:nvPr>
            <p:ph idx="1"/>
          </p:nvPr>
        </p:nvSpPr>
        <p:spPr>
          <a:xfrm>
            <a:off x="457200" y="1447800"/>
            <a:ext cx="8229600" cy="1676400"/>
          </a:xfrm>
        </p:spPr>
        <p:txBody>
          <a:bodyPr/>
          <a:lstStyle/>
          <a:p>
            <a:r>
              <a:rPr lang="en-US" dirty="0"/>
              <a:t>Find the y coordinate of the centroid for the tetrahedron shown in the image below. (The fourth vertex is at the origin)</a:t>
            </a:r>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6146" name="Picture 2" descr="Problem 2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3048000"/>
            <a:ext cx="4305300" cy="37111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0095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87F1C-4998-47A8-8544-39B805129239}"/>
              </a:ext>
            </a:extLst>
          </p:cNvPr>
          <p:cNvSpPr>
            <a:spLocks noGrp="1"/>
          </p:cNvSpPr>
          <p:nvPr>
            <p:ph type="title"/>
          </p:nvPr>
        </p:nvSpPr>
        <p:spPr/>
        <p:txBody>
          <a:bodyPr/>
          <a:lstStyle/>
          <a:p>
            <a:r>
              <a:rPr lang="en-US" dirty="0"/>
              <a:t>Center of Mass Worked Example</a:t>
            </a:r>
          </a:p>
        </p:txBody>
      </p:sp>
      <p:sp>
        <p:nvSpPr>
          <p:cNvPr id="3" name="Content Placeholder 2">
            <a:extLst>
              <a:ext uri="{FF2B5EF4-FFF2-40B4-BE49-F238E27FC236}">
                <a16:creationId xmlns:a16="http://schemas.microsoft.com/office/drawing/2014/main" id="{57321214-B828-4B00-90D4-EC8157540B3C}"/>
              </a:ext>
            </a:extLst>
          </p:cNvPr>
          <p:cNvSpPr>
            <a:spLocks noGrp="1"/>
          </p:cNvSpPr>
          <p:nvPr>
            <p:ph idx="1"/>
          </p:nvPr>
        </p:nvSpPr>
        <p:spPr>
          <a:xfrm>
            <a:off x="457200" y="1600201"/>
            <a:ext cx="8229600" cy="1905000"/>
          </a:xfrm>
        </p:spPr>
        <p:txBody>
          <a:bodyPr>
            <a:normAutofit fontScale="55000" lnSpcReduction="20000"/>
          </a:bodyPr>
          <a:lstStyle/>
          <a:p>
            <a:r>
              <a:rPr lang="en-US" dirty="0"/>
              <a:t>A water and ceramic slurry with a uniform density of 110 kilograms per meter cubed enters a settling tank with a height of one meter and a diameter of one meter. After one hour in the tank, the density of the slurry at the top of the tank is measured to be 1000 kilograms per meter cubed and the density at the bottom of the tank is measured to be 1200 kilograms per meter cubed. Assume the density of the slurry varies linearly between the top and the bottom. How far has the center of mass of the slurry dropped between the initial conditions and the current state?</a:t>
            </a:r>
          </a:p>
        </p:txBody>
      </p:sp>
      <p:sp>
        <p:nvSpPr>
          <p:cNvPr id="4" name="Slide Number Placeholder 3">
            <a:extLst>
              <a:ext uri="{FF2B5EF4-FFF2-40B4-BE49-F238E27FC236}">
                <a16:creationId xmlns:a16="http://schemas.microsoft.com/office/drawing/2014/main" id="{5000B2D3-3873-421F-B9F7-ACDBE244FE4A}"/>
              </a:ext>
            </a:extLst>
          </p:cNvPr>
          <p:cNvSpPr>
            <a:spLocks noGrp="1"/>
          </p:cNvSpPr>
          <p:nvPr>
            <p:ph type="sldNum" sz="quarter" idx="12"/>
          </p:nvPr>
        </p:nvSpPr>
        <p:spPr/>
        <p:txBody>
          <a:bodyPr/>
          <a:lstStyle/>
          <a:p>
            <a:fld id="{929262FE-7F58-4A1E-8AF3-5A510A86DEBD}" type="slidenum">
              <a:rPr lang="en-US" smtClean="0"/>
              <a:t>15</a:t>
            </a:fld>
            <a:endParaRPr lang="en-US"/>
          </a:p>
        </p:txBody>
      </p:sp>
      <p:pic>
        <p:nvPicPr>
          <p:cNvPr id="2050" name="Picture 2" descr="Problem 3 Diagram">
            <a:extLst>
              <a:ext uri="{FF2B5EF4-FFF2-40B4-BE49-F238E27FC236}">
                <a16:creationId xmlns:a16="http://schemas.microsoft.com/office/drawing/2014/main" id="{40E87E3F-AF3B-4518-B38F-B9FD11FA9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3100" y="3687764"/>
            <a:ext cx="5257800" cy="30179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332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Centroid of a Volume</a:t>
            </a:r>
          </a:p>
        </p:txBody>
      </p:sp>
      <p:sp>
        <p:nvSpPr>
          <p:cNvPr id="3" name="Content Placeholder 2"/>
          <p:cNvSpPr>
            <a:spLocks noGrp="1"/>
          </p:cNvSpPr>
          <p:nvPr>
            <p:ph idx="1"/>
          </p:nvPr>
        </p:nvSpPr>
        <p:spPr>
          <a:xfrm>
            <a:off x="457200" y="1600200"/>
            <a:ext cx="4876800" cy="4525963"/>
          </a:xfrm>
        </p:spPr>
        <p:txBody>
          <a:bodyPr>
            <a:normAutofit fontScale="92500" lnSpcReduction="20000"/>
          </a:bodyPr>
          <a:lstStyle/>
          <a:p>
            <a:r>
              <a:rPr lang="en-US" dirty="0"/>
              <a:t>The </a:t>
            </a:r>
            <a:r>
              <a:rPr lang="en-US" b="1" dirty="0"/>
              <a:t>centroid</a:t>
            </a:r>
            <a:r>
              <a:rPr lang="en-US" dirty="0"/>
              <a:t> of volume is the geometric center </a:t>
            </a:r>
            <a:r>
              <a:rPr lang="en-US"/>
              <a:t>of that </a:t>
            </a:r>
            <a:r>
              <a:rPr lang="en-US" dirty="0"/>
              <a:t>shape.</a:t>
            </a:r>
          </a:p>
          <a:p>
            <a:r>
              <a:rPr lang="en-US" dirty="0"/>
              <a:t>It will have an x, y, and z coordinate.</a:t>
            </a:r>
          </a:p>
          <a:p>
            <a:pPr lvl="1"/>
            <a:r>
              <a:rPr lang="en-US" dirty="0"/>
              <a:t>There is equal volume to the left and right of this point.</a:t>
            </a:r>
          </a:p>
          <a:p>
            <a:pPr lvl="1"/>
            <a:r>
              <a:rPr lang="en-US" dirty="0"/>
              <a:t>There is equal volume above and below this point</a:t>
            </a:r>
          </a:p>
          <a:p>
            <a:pPr lvl="1"/>
            <a:r>
              <a:rPr lang="en-US" dirty="0"/>
              <a:t>There is equal volume in front of and behind this point.</a:t>
            </a:r>
          </a:p>
        </p:txBody>
      </p:sp>
      <p:sp>
        <p:nvSpPr>
          <p:cNvPr id="4" name="Slide Number Placeholder 3"/>
          <p:cNvSpPr>
            <a:spLocks noGrp="1"/>
          </p:cNvSpPr>
          <p:nvPr>
            <p:ph type="sldNum" sz="quarter" idx="12"/>
          </p:nvPr>
        </p:nvSpPr>
        <p:spPr/>
        <p:txBody>
          <a:bodyPr/>
          <a:lstStyle/>
          <a:p>
            <a:fld id="{929262FE-7F58-4A1E-8AF3-5A510A86DEBD}" type="slidenum">
              <a:rPr lang="en-US" smtClean="0"/>
              <a:t>2</a:t>
            </a:fld>
            <a:endParaRPr lang="en-US"/>
          </a:p>
        </p:txBody>
      </p:sp>
      <p:pic>
        <p:nvPicPr>
          <p:cNvPr id="1026" name="Picture 2" descr="The center of mass of common shapes">
            <a:extLst>
              <a:ext uri="{FF2B5EF4-FFF2-40B4-BE49-F238E27FC236}">
                <a16:creationId xmlns:a16="http://schemas.microsoft.com/office/drawing/2014/main" id="{9E8AAABA-7C2C-4EFA-BADD-DA3132C2CA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b="194"/>
          <a:stretch/>
        </p:blipFill>
        <p:spPr bwMode="auto">
          <a:xfrm>
            <a:off x="5216060" y="1752600"/>
            <a:ext cx="3889840" cy="3990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B4C976-8563-4BCE-A923-5A4A3815DE13}"/>
              </a:ext>
            </a:extLst>
          </p:cNvPr>
          <p:cNvSpPr txBox="1"/>
          <p:nvPr/>
        </p:nvSpPr>
        <p:spPr>
          <a:xfrm>
            <a:off x="7277099" y="3620570"/>
            <a:ext cx="180976" cy="369332"/>
          </a:xfrm>
          <a:prstGeom prst="rect">
            <a:avLst/>
          </a:prstGeom>
          <a:solidFill>
            <a:schemeClr val="bg1"/>
          </a:solidFill>
        </p:spPr>
        <p:txBody>
          <a:bodyPr wrap="square" rtlCol="0">
            <a:spAutoFit/>
          </a:bodyPr>
          <a:lstStyle/>
          <a:p>
            <a:r>
              <a:rPr lang="en-US" dirty="0"/>
              <a:t>C</a:t>
            </a:r>
          </a:p>
        </p:txBody>
      </p:sp>
    </p:spTree>
    <p:extLst>
      <p:ext uri="{BB962C8B-B14F-4D97-AF65-F5344CB8AC3E}">
        <p14:creationId xmlns:p14="http://schemas.microsoft.com/office/powerpoint/2010/main" val="2817715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Center of Mass</a:t>
            </a:r>
          </a:p>
        </p:txBody>
      </p:sp>
      <p:sp>
        <p:nvSpPr>
          <p:cNvPr id="3" name="Content Placeholder 2"/>
          <p:cNvSpPr>
            <a:spLocks noGrp="1"/>
          </p:cNvSpPr>
          <p:nvPr>
            <p:ph idx="1"/>
          </p:nvPr>
        </p:nvSpPr>
        <p:spPr>
          <a:xfrm>
            <a:off x="457200" y="1600200"/>
            <a:ext cx="4876800" cy="4525963"/>
          </a:xfrm>
        </p:spPr>
        <p:txBody>
          <a:bodyPr>
            <a:normAutofit fontScale="85000" lnSpcReduction="20000"/>
          </a:bodyPr>
          <a:lstStyle/>
          <a:p>
            <a:r>
              <a:rPr lang="en-US" dirty="0"/>
              <a:t>The </a:t>
            </a:r>
            <a:r>
              <a:rPr lang="en-US" b="1" dirty="0"/>
              <a:t>center of mass</a:t>
            </a:r>
            <a:r>
              <a:rPr lang="en-US" dirty="0"/>
              <a:t> of a body is the center point when averaged by mass.</a:t>
            </a:r>
          </a:p>
          <a:p>
            <a:pPr lvl="1"/>
            <a:r>
              <a:rPr lang="en-US" dirty="0"/>
              <a:t>There is equal mass to the left and right of this point.</a:t>
            </a:r>
          </a:p>
          <a:p>
            <a:pPr lvl="1"/>
            <a:r>
              <a:rPr lang="en-US" dirty="0"/>
              <a:t>There is equal mass above and below this point</a:t>
            </a:r>
          </a:p>
          <a:p>
            <a:pPr lvl="1"/>
            <a:r>
              <a:rPr lang="en-US" dirty="0"/>
              <a:t>There is equal mass in front of and behind this point.</a:t>
            </a:r>
          </a:p>
          <a:p>
            <a:r>
              <a:rPr lang="en-US" dirty="0"/>
              <a:t>In cases where the body has a uniform density, the centroid and center of mass will be the same point.</a:t>
            </a:r>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pic>
        <p:nvPicPr>
          <p:cNvPr id="1026" name="Picture 2" descr="The center of mass of common shapes">
            <a:extLst>
              <a:ext uri="{FF2B5EF4-FFF2-40B4-BE49-F238E27FC236}">
                <a16:creationId xmlns:a16="http://schemas.microsoft.com/office/drawing/2014/main" id="{9E8AAABA-7C2C-4EFA-BADD-DA3132C2CA7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0000" b="194"/>
          <a:stretch/>
        </p:blipFill>
        <p:spPr bwMode="auto">
          <a:xfrm>
            <a:off x="5216060" y="1752600"/>
            <a:ext cx="3889840" cy="399097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B4C976-8563-4BCE-A923-5A4A3815DE13}"/>
              </a:ext>
            </a:extLst>
          </p:cNvPr>
          <p:cNvSpPr txBox="1"/>
          <p:nvPr/>
        </p:nvSpPr>
        <p:spPr>
          <a:xfrm>
            <a:off x="7277099" y="3620570"/>
            <a:ext cx="180976" cy="369332"/>
          </a:xfrm>
          <a:prstGeom prst="rect">
            <a:avLst/>
          </a:prstGeom>
          <a:solidFill>
            <a:schemeClr val="bg1"/>
          </a:solidFill>
        </p:spPr>
        <p:txBody>
          <a:bodyPr wrap="square" rtlCol="0">
            <a:spAutoFit/>
          </a:bodyPr>
          <a:lstStyle/>
          <a:p>
            <a:r>
              <a:rPr lang="en-US" dirty="0"/>
              <a:t>G</a:t>
            </a:r>
          </a:p>
        </p:txBody>
      </p:sp>
    </p:spTree>
    <p:extLst>
      <p:ext uri="{BB962C8B-B14F-4D97-AF65-F5344CB8AC3E}">
        <p14:creationId xmlns:p14="http://schemas.microsoft.com/office/powerpoint/2010/main" val="136588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Practical Uses for the Centroid and Center of Mass</a:t>
            </a:r>
          </a:p>
        </p:txBody>
      </p:sp>
      <p:sp>
        <p:nvSpPr>
          <p:cNvPr id="3" name="Content Placeholder 2"/>
          <p:cNvSpPr>
            <a:spLocks noGrp="1"/>
          </p:cNvSpPr>
          <p:nvPr>
            <p:ph idx="1"/>
          </p:nvPr>
        </p:nvSpPr>
        <p:spPr/>
        <p:txBody>
          <a:bodyPr>
            <a:normAutofit/>
          </a:bodyPr>
          <a:lstStyle/>
          <a:p>
            <a:r>
              <a:rPr lang="en-US" dirty="0"/>
              <a:t>The centroid of a volume is not used very frequently in mechanics courses, however knowing the </a:t>
            </a:r>
            <a:r>
              <a:rPr lang="en-US" b="1" dirty="0"/>
              <a:t>center of mass</a:t>
            </a:r>
            <a:r>
              <a:rPr lang="en-US" dirty="0"/>
              <a:t> will be useful in most instances when there are </a:t>
            </a:r>
            <a:r>
              <a:rPr lang="en-US" b="1" dirty="0"/>
              <a:t>gravity</a:t>
            </a:r>
            <a:r>
              <a:rPr lang="en-US" dirty="0"/>
              <a:t> forces involved.</a:t>
            </a:r>
          </a:p>
          <a:p>
            <a:r>
              <a:rPr lang="en-US" dirty="0"/>
              <a:t>Gravity is a </a:t>
            </a:r>
            <a:r>
              <a:rPr lang="en-US" b="1" dirty="0"/>
              <a:t>distributed force</a:t>
            </a:r>
            <a:r>
              <a:rPr lang="en-US" dirty="0"/>
              <a:t>, however we will often simplify gravity into a </a:t>
            </a:r>
            <a:r>
              <a:rPr lang="en-US" b="1" dirty="0"/>
              <a:t>point force</a:t>
            </a:r>
            <a:r>
              <a:rPr lang="en-US" dirty="0"/>
              <a:t> that </a:t>
            </a:r>
            <a:r>
              <a:rPr lang="en-US" b="1" dirty="0"/>
              <a:t>acts at the center of gravity</a:t>
            </a:r>
            <a:r>
              <a:rPr lang="en-US" dirty="0"/>
              <a:t>.</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1480761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Finding the Centroid of a Volume via Integration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a:t>To find the </a:t>
                </a:r>
                <a:r>
                  <a:rPr lang="en-US" b="1" dirty="0"/>
                  <a:t>average x coordinate</a:t>
                </a:r>
                <a:r>
                  <a:rPr lang="en-US" dirty="0"/>
                  <a:t> of a number of points, we would </a:t>
                </a:r>
                <a:r>
                  <a:rPr lang="en-US" b="1" dirty="0"/>
                  <a:t>sum</a:t>
                </a:r>
                <a:r>
                  <a:rPr lang="en-US" dirty="0"/>
                  <a:t> up all the x coordinates and then </a:t>
                </a:r>
                <a:r>
                  <a:rPr lang="en-US" b="1" dirty="0"/>
                  <a:t>divide by the total number of points</a:t>
                </a:r>
                <a:r>
                  <a:rPr lang="en-US" dirty="0"/>
                  <a:t>.</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f>
                        <m:fPr>
                          <m:ctrlPr>
                            <a:rPr lang="en-US" i="1">
                              <a:latin typeface="Cambria Math" panose="02040503050406030204" pitchFamily="18" charset="0"/>
                            </a:rPr>
                          </m:ctrlPr>
                        </m:fPr>
                        <m:num>
                          <m:nary>
                            <m:naryPr>
                              <m:chr m:val="∑"/>
                              <m:limLoc m:val="subSup"/>
                              <m:ctrlPr>
                                <a:rPr lang="en-US" i="1">
                                  <a:latin typeface="Cambria Math" panose="02040503050406030204" pitchFamily="18" charset="0"/>
                                </a:rPr>
                              </m:ctrlPr>
                            </m:naryPr>
                            <m:sub>
                              <m:r>
                                <m:rPr>
                                  <m:brk m:alnAt="25"/>
                                </m:rPr>
                                <a:rPr lang="en-US" i="1">
                                  <a:latin typeface="Cambria Math" panose="02040503050406030204" pitchFamily="18" charset="0"/>
                                </a:rPr>
                                <m:t>1</m:t>
                              </m:r>
                            </m:sub>
                            <m:sup>
                              <m:r>
                                <a:rPr lang="en-US" i="1">
                                  <a:latin typeface="Cambria Math" panose="02040503050406030204" pitchFamily="18" charset="0"/>
                                </a:rPr>
                                <m:t>𝑁</m:t>
                              </m:r>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nary>
                        </m:num>
                        <m:den>
                          <m:r>
                            <a:rPr lang="en-US" i="1">
                              <a:latin typeface="Cambria Math" panose="02040503050406030204" pitchFamily="18" charset="0"/>
                            </a:rPr>
                            <m:t>𝑁</m:t>
                          </m:r>
                        </m:den>
                      </m:f>
                    </m:oMath>
                  </m:oMathPara>
                </a14:m>
                <a:endParaRPr lang="en-US" dirty="0"/>
              </a:p>
              <a:p>
                <a:r>
                  <a:rPr lang="en-US" dirty="0"/>
                  <a:t>If we treat a shape as a collection of small volumes, we can replace the sum with the </a:t>
                </a:r>
                <a:r>
                  <a:rPr lang="en-US" b="1" dirty="0"/>
                  <a:t>first volume moment integral</a:t>
                </a:r>
                <a:r>
                  <a:rPr lang="en-US" dirty="0"/>
                  <a:t>, and we can replace the total number of points with the </a:t>
                </a:r>
                <a:r>
                  <a:rPr lang="en-US" b="1" dirty="0"/>
                  <a:t>total volume</a:t>
                </a:r>
                <a:r>
                  <a:rPr lang="en-US" dirty="0"/>
                  <a:t> of the shape.</a:t>
                </a:r>
              </a:p>
              <a:p>
                <a:pPr marL="0"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𝑥</m:t>
                          </m:r>
                        </m:e>
                      </m:acc>
                      <m:r>
                        <a:rPr lang="en-US" i="1">
                          <a:latin typeface="Cambria Math" panose="02040503050406030204" pitchFamily="18" charset="0"/>
                        </a:rPr>
                        <m:t>=</m:t>
                      </m:r>
                      <m:f>
                        <m:fPr>
                          <m:ctrlPr>
                            <a:rPr lang="en-US" i="1">
                              <a:latin typeface="Cambria Math" panose="02040503050406030204" pitchFamily="18" charset="0"/>
                            </a:rPr>
                          </m:ctrlPr>
                        </m:fPr>
                        <m:num>
                          <m:nary>
                            <m:naryPr>
                              <m:ctrlPr>
                                <a:rPr lang="en-US" i="1">
                                  <a:latin typeface="Cambria Math" panose="02040503050406030204" pitchFamily="18" charset="0"/>
                                </a:rPr>
                              </m:ctrlPr>
                            </m:naryPr>
                            <m:sub>
                              <m:r>
                                <m:rPr>
                                  <m:brk m:alnAt="23"/>
                                </m:rPr>
                                <a:rPr lang="en-US" b="0" i="1" smtClean="0">
                                  <a:latin typeface="Cambria Math" panose="02040503050406030204" pitchFamily="18" charset="0"/>
                                </a:rPr>
                                <m:t>𝑉</m:t>
                              </m:r>
                            </m:sub>
                            <m:sup/>
                            <m:e>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𝑑𝑉</m:t>
                              </m:r>
                            </m:e>
                          </m:nary>
                        </m:num>
                        <m:den>
                          <m:r>
                            <a:rPr lang="en-US" b="0" i="1" smtClean="0">
                              <a:latin typeface="Cambria Math" panose="02040503050406030204" pitchFamily="18" charset="0"/>
                            </a:rPr>
                            <m:t>𝑉</m:t>
                          </m:r>
                        </m:den>
                      </m:f>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259" t="-2830" r="-22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a:p>
        </p:txBody>
      </p:sp>
    </p:spTree>
    <p:extLst>
      <p:ext uri="{BB962C8B-B14F-4D97-AF65-F5344CB8AC3E}">
        <p14:creationId xmlns:p14="http://schemas.microsoft.com/office/powerpoint/2010/main" val="1808400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Finding the Centroid</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p:pic>
        <p:nvPicPr>
          <p:cNvPr id="32" name="Picture 2" descr="https://staff.rockwood.k12.mo.us/smarrlisa/geometrywq/topicwq/c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223" y="2623455"/>
            <a:ext cx="2124075" cy="2286001"/>
          </a:xfrm>
          <a:prstGeom prst="rect">
            <a:avLst/>
          </a:prstGeom>
          <a:noFill/>
          <a:extLst>
            <a:ext uri="{909E8E84-426E-40DD-AFC4-6F175D3DCCD1}">
              <a14:hiddenFill xmlns:a14="http://schemas.microsoft.com/office/drawing/2010/main">
                <a:solidFill>
                  <a:srgbClr val="FFFFFF"/>
                </a:solidFill>
              </a14:hiddenFill>
            </a:ext>
          </a:extLst>
        </p:spPr>
      </p:pic>
      <p:sp>
        <p:nvSpPr>
          <p:cNvPr id="33" name="Oval 32"/>
          <p:cNvSpPr/>
          <p:nvPr/>
        </p:nvSpPr>
        <p:spPr>
          <a:xfrm>
            <a:off x="1349830" y="3636406"/>
            <a:ext cx="1006928" cy="2600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1004851" y="5037648"/>
            <a:ext cx="284052" cy="369332"/>
          </a:xfrm>
          <a:prstGeom prst="rect">
            <a:avLst/>
          </a:prstGeom>
          <a:noFill/>
        </p:spPr>
        <p:txBody>
          <a:bodyPr wrap="none" rtlCol="0">
            <a:spAutoFit/>
          </a:bodyPr>
          <a:lstStyle/>
          <a:p>
            <a:r>
              <a:rPr lang="en-US" dirty="0"/>
              <a:t>x</a:t>
            </a:r>
          </a:p>
        </p:txBody>
      </p:sp>
      <p:sp>
        <p:nvSpPr>
          <p:cNvPr id="35" name="TextBox 34"/>
          <p:cNvSpPr txBox="1"/>
          <p:nvPr/>
        </p:nvSpPr>
        <p:spPr>
          <a:xfrm>
            <a:off x="1719942" y="1436729"/>
            <a:ext cx="276038" cy="369332"/>
          </a:xfrm>
          <a:prstGeom prst="rect">
            <a:avLst/>
          </a:prstGeom>
          <a:noFill/>
        </p:spPr>
        <p:txBody>
          <a:bodyPr wrap="none" rtlCol="0">
            <a:spAutoFit/>
          </a:bodyPr>
          <a:lstStyle/>
          <a:p>
            <a:r>
              <a:rPr lang="en-US" dirty="0"/>
              <a:t>z</a:t>
            </a:r>
          </a:p>
        </p:txBody>
      </p:sp>
      <p:cxnSp>
        <p:nvCxnSpPr>
          <p:cNvPr id="36" name="Straight Arrow Connector 35"/>
          <p:cNvCxnSpPr/>
          <p:nvPr/>
        </p:nvCxnSpPr>
        <p:spPr>
          <a:xfrm>
            <a:off x="1850572" y="4510956"/>
            <a:ext cx="1702558"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7" name="Straight Arrow Connector 36"/>
          <p:cNvCxnSpPr/>
          <p:nvPr/>
        </p:nvCxnSpPr>
        <p:spPr>
          <a:xfrm flipH="1" flipV="1">
            <a:off x="1850572" y="1806061"/>
            <a:ext cx="2722" cy="19277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8" name="Straight Arrow Connector 37"/>
          <p:cNvCxnSpPr/>
          <p:nvPr/>
        </p:nvCxnSpPr>
        <p:spPr>
          <a:xfrm flipV="1">
            <a:off x="3048000" y="2981371"/>
            <a:ext cx="0" cy="1219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9" name="Rectangle 38"/>
              <p:cNvSpPr/>
              <p:nvPr/>
            </p:nvSpPr>
            <p:spPr>
              <a:xfrm>
                <a:off x="4719673" y="2742026"/>
                <a:ext cx="3241272" cy="11784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sz="3200" i="1" smtClean="0">
                              <a:latin typeface="Cambria Math" panose="02040503050406030204" pitchFamily="18" charset="0"/>
                            </a:rPr>
                          </m:ctrlPr>
                        </m:accPr>
                        <m:e>
                          <m:r>
                            <m:rPr>
                              <m:sty m:val="p"/>
                            </m:rPr>
                            <a:rPr lang="en-US" sz="3200" b="0" i="0" smtClean="0">
                              <a:latin typeface="Cambria Math"/>
                            </a:rPr>
                            <m:t>z</m:t>
                          </m:r>
                        </m:e>
                      </m:acc>
                      <m:r>
                        <a:rPr lang="en-US" sz="3200" i="0">
                          <a:latin typeface="Cambria Math"/>
                        </a:rPr>
                        <m:t>=</m:t>
                      </m:r>
                      <m:f>
                        <m:fPr>
                          <m:ctrlPr>
                            <a:rPr lang="en-US" sz="3200" i="1">
                              <a:latin typeface="Cambria Math" panose="02040503050406030204" pitchFamily="18" charset="0"/>
                            </a:rPr>
                          </m:ctrlPr>
                        </m:fPr>
                        <m:num>
                          <m:nary>
                            <m:naryPr>
                              <m:ctrlPr>
                                <a:rPr lang="en-US" sz="3200" i="1">
                                  <a:latin typeface="Cambria Math" panose="02040503050406030204" pitchFamily="18" charset="0"/>
                                </a:rPr>
                              </m:ctrlPr>
                            </m:naryPr>
                            <m:sub>
                              <m:r>
                                <m:rPr>
                                  <m:sty m:val="p"/>
                                </m:rPr>
                                <a:rPr lang="en-US" sz="3200" b="0" i="0" smtClean="0">
                                  <a:latin typeface="Cambria Math"/>
                                </a:rPr>
                                <m:t>z</m:t>
                              </m:r>
                              <m:r>
                                <m:rPr>
                                  <m:brk m:alnAt="23"/>
                                </m:rPr>
                                <a:rPr lang="en-US" sz="3200" b="0" i="0" smtClean="0">
                                  <a:latin typeface="Cambria Math"/>
                                </a:rPr>
                                <m:t> </m:t>
                              </m:r>
                              <m:r>
                                <m:rPr>
                                  <m:sty m:val="p"/>
                                </m:rPr>
                                <a:rPr lang="en-US" sz="3200" b="0" i="0" smtClean="0">
                                  <a:latin typeface="Cambria Math"/>
                                </a:rPr>
                                <m:t>min</m:t>
                              </m:r>
                            </m:sub>
                            <m:sup>
                              <m:r>
                                <m:rPr>
                                  <m:sty m:val="p"/>
                                </m:rPr>
                                <a:rPr lang="en-US" sz="3200" b="0" i="0" smtClean="0">
                                  <a:latin typeface="Cambria Math"/>
                                </a:rPr>
                                <m:t>z</m:t>
                              </m:r>
                              <m:r>
                                <a:rPr lang="en-US" sz="3200" b="0" i="0" smtClean="0">
                                  <a:latin typeface="Cambria Math"/>
                                </a:rPr>
                                <m:t> </m:t>
                              </m:r>
                              <m:r>
                                <m:rPr>
                                  <m:sty m:val="p"/>
                                </m:rPr>
                                <a:rPr lang="en-US" sz="3200" b="0" i="0" smtClean="0">
                                  <a:latin typeface="Cambria Math"/>
                                </a:rPr>
                                <m:t>max</m:t>
                              </m:r>
                              <m:r>
                                <a:rPr lang="en-US" sz="3200" i="0">
                                  <a:latin typeface="Cambria Math"/>
                                </a:rPr>
                                <m:t> </m:t>
                              </m:r>
                            </m:sup>
                            <m:e>
                              <m:r>
                                <m:rPr>
                                  <m:sty m:val="p"/>
                                </m:rPr>
                                <a:rPr lang="en-US" sz="3200" i="0">
                                  <a:latin typeface="Cambria Math"/>
                                </a:rPr>
                                <m:t>d</m:t>
                              </m:r>
                              <m:r>
                                <m:rPr>
                                  <m:sty m:val="p"/>
                                </m:rPr>
                                <a:rPr lang="en-US" sz="3200" b="0" i="0" smtClean="0">
                                  <a:latin typeface="Cambria Math"/>
                                </a:rPr>
                                <m:t>V</m:t>
                              </m:r>
                              <m:r>
                                <a:rPr lang="en-US" sz="3200" i="0">
                                  <a:latin typeface="Cambria Math"/>
                                </a:rPr>
                                <m:t>∗</m:t>
                              </m:r>
                              <m:r>
                                <m:rPr>
                                  <m:sty m:val="p"/>
                                </m:rPr>
                                <a:rPr lang="en-US" sz="3200" b="0" i="0" smtClean="0">
                                  <a:latin typeface="Cambria Math"/>
                                </a:rPr>
                                <m:t>z</m:t>
                              </m:r>
                            </m:e>
                          </m:nary>
                        </m:num>
                        <m:den>
                          <m:r>
                            <m:rPr>
                              <m:sty m:val="p"/>
                            </m:rPr>
                            <a:rPr lang="en-US" sz="3200" b="0" i="0" smtClean="0">
                              <a:latin typeface="Cambria Math"/>
                            </a:rPr>
                            <m:t>V</m:t>
                          </m:r>
                        </m:den>
                      </m:f>
                    </m:oMath>
                  </m:oMathPara>
                </a14:m>
                <a:endParaRPr lang="en-US" sz="3200" dirty="0"/>
              </a:p>
            </p:txBody>
          </p:sp>
        </mc:Choice>
        <mc:Fallback xmlns="">
          <p:sp>
            <p:nvSpPr>
              <p:cNvPr id="39" name="Rectangle 38"/>
              <p:cNvSpPr>
                <a:spLocks noRot="1" noChangeAspect="1" noMove="1" noResize="1" noEditPoints="1" noAdjustHandles="1" noChangeArrowheads="1" noChangeShapeType="1" noTextEdit="1"/>
              </p:cNvSpPr>
              <p:nvPr/>
            </p:nvSpPr>
            <p:spPr>
              <a:xfrm>
                <a:off x="4719673" y="2742026"/>
                <a:ext cx="3241272" cy="1178464"/>
              </a:xfrm>
              <a:prstGeom prst="rect">
                <a:avLst/>
              </a:prstGeom>
              <a:blipFill rotWithShape="1">
                <a:blip r:embed="rId3"/>
                <a:stretch>
                  <a:fillRect/>
                </a:stretch>
              </a:blipFill>
            </p:spPr>
            <p:txBody>
              <a:bodyPr/>
              <a:lstStyle/>
              <a:p>
                <a:r>
                  <a:rPr lang="en-US">
                    <a:noFill/>
                  </a:rPr>
                  <a:t> </a:t>
                </a:r>
              </a:p>
            </p:txBody>
          </p:sp>
        </mc:Fallback>
      </mc:AlternateContent>
      <p:cxnSp>
        <p:nvCxnSpPr>
          <p:cNvPr id="40" name="Straight Arrow Connector 39"/>
          <p:cNvCxnSpPr/>
          <p:nvPr/>
        </p:nvCxnSpPr>
        <p:spPr>
          <a:xfrm flipH="1">
            <a:off x="7076226" y="2592526"/>
            <a:ext cx="162774" cy="29179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1" name="Straight Arrow Connector 40"/>
          <p:cNvCxnSpPr/>
          <p:nvPr/>
        </p:nvCxnSpPr>
        <p:spPr>
          <a:xfrm flipH="1" flipV="1">
            <a:off x="6820154" y="4046564"/>
            <a:ext cx="418846" cy="6113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flipV="1">
            <a:off x="5029200" y="3700166"/>
            <a:ext cx="1" cy="871051"/>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a:stCxn id="46" idx="0"/>
          </p:cNvCxnSpPr>
          <p:nvPr/>
        </p:nvCxnSpPr>
        <p:spPr>
          <a:xfrm flipH="1" flipV="1">
            <a:off x="6096001" y="3569542"/>
            <a:ext cx="28293" cy="20603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4" name="Straight Arrow Connector 43"/>
          <p:cNvCxnSpPr/>
          <p:nvPr/>
        </p:nvCxnSpPr>
        <p:spPr>
          <a:xfrm>
            <a:off x="6040033" y="2263446"/>
            <a:ext cx="67364" cy="47858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4226736" y="4657915"/>
            <a:ext cx="1604927" cy="646331"/>
          </a:xfrm>
          <a:prstGeom prst="rect">
            <a:avLst/>
          </a:prstGeom>
          <a:noFill/>
        </p:spPr>
        <p:txBody>
          <a:bodyPr wrap="square" rtlCol="0">
            <a:spAutoFit/>
          </a:bodyPr>
          <a:lstStyle/>
          <a:p>
            <a:pPr algn="ctr"/>
            <a:r>
              <a:rPr lang="en-US" dirty="0"/>
              <a:t>The z position of the centroid</a:t>
            </a:r>
          </a:p>
        </p:txBody>
      </p:sp>
      <p:sp>
        <p:nvSpPr>
          <p:cNvPr id="46" name="TextBox 45"/>
          <p:cNvSpPr txBox="1"/>
          <p:nvPr/>
        </p:nvSpPr>
        <p:spPr>
          <a:xfrm>
            <a:off x="5029200" y="5629870"/>
            <a:ext cx="2190187" cy="923330"/>
          </a:xfrm>
          <a:prstGeom prst="rect">
            <a:avLst/>
          </a:prstGeom>
          <a:noFill/>
        </p:spPr>
        <p:txBody>
          <a:bodyPr wrap="square" rtlCol="0">
            <a:spAutoFit/>
          </a:bodyPr>
          <a:lstStyle/>
          <a:p>
            <a:pPr algn="ctr"/>
            <a:r>
              <a:rPr lang="en-US" dirty="0"/>
              <a:t>The z position of the bottommost point on your shape</a:t>
            </a:r>
          </a:p>
        </p:txBody>
      </p:sp>
      <p:sp>
        <p:nvSpPr>
          <p:cNvPr id="47" name="TextBox 46"/>
          <p:cNvSpPr txBox="1"/>
          <p:nvPr/>
        </p:nvSpPr>
        <p:spPr>
          <a:xfrm>
            <a:off x="4648200" y="1362670"/>
            <a:ext cx="2097865" cy="923330"/>
          </a:xfrm>
          <a:prstGeom prst="rect">
            <a:avLst/>
          </a:prstGeom>
          <a:noFill/>
        </p:spPr>
        <p:txBody>
          <a:bodyPr wrap="square" rtlCol="0">
            <a:spAutoFit/>
          </a:bodyPr>
          <a:lstStyle/>
          <a:p>
            <a:pPr algn="ctr"/>
            <a:r>
              <a:rPr lang="en-US" dirty="0"/>
              <a:t>The z position of the topmost point on your shape</a:t>
            </a:r>
          </a:p>
        </p:txBody>
      </p:sp>
      <p:sp>
        <p:nvSpPr>
          <p:cNvPr id="48" name="TextBox 47"/>
          <p:cNvSpPr txBox="1"/>
          <p:nvPr/>
        </p:nvSpPr>
        <p:spPr>
          <a:xfrm>
            <a:off x="7086600" y="838200"/>
            <a:ext cx="1716864" cy="1754326"/>
          </a:xfrm>
          <a:prstGeom prst="rect">
            <a:avLst/>
          </a:prstGeom>
          <a:noFill/>
        </p:spPr>
        <p:txBody>
          <a:bodyPr wrap="square" rtlCol="0">
            <a:spAutoFit/>
          </a:bodyPr>
          <a:lstStyle/>
          <a:p>
            <a:pPr algn="ctr"/>
            <a:r>
              <a:rPr lang="en-US" dirty="0"/>
              <a:t>The equation describing the cross sectional area of the shape at any given value of z</a:t>
            </a:r>
          </a:p>
        </p:txBody>
      </p:sp>
      <p:sp>
        <p:nvSpPr>
          <p:cNvPr id="49" name="TextBox 48"/>
          <p:cNvSpPr txBox="1"/>
          <p:nvPr/>
        </p:nvSpPr>
        <p:spPr>
          <a:xfrm>
            <a:off x="6909860" y="4663554"/>
            <a:ext cx="1604927" cy="923330"/>
          </a:xfrm>
          <a:prstGeom prst="rect">
            <a:avLst/>
          </a:prstGeom>
          <a:noFill/>
        </p:spPr>
        <p:txBody>
          <a:bodyPr wrap="square" rtlCol="0">
            <a:spAutoFit/>
          </a:bodyPr>
          <a:lstStyle/>
          <a:p>
            <a:pPr algn="ctr"/>
            <a:r>
              <a:rPr lang="en-US" dirty="0"/>
              <a:t>The total volume of the shape</a:t>
            </a:r>
          </a:p>
        </p:txBody>
      </p:sp>
      <p:sp>
        <p:nvSpPr>
          <p:cNvPr id="50" name="TextBox 49"/>
          <p:cNvSpPr txBox="1"/>
          <p:nvPr/>
        </p:nvSpPr>
        <p:spPr>
          <a:xfrm>
            <a:off x="2599710" y="4202668"/>
            <a:ext cx="893549" cy="369332"/>
          </a:xfrm>
          <a:prstGeom prst="rect">
            <a:avLst/>
          </a:prstGeom>
          <a:noFill/>
        </p:spPr>
        <p:txBody>
          <a:bodyPr wrap="square" rtlCol="0">
            <a:spAutoFit/>
          </a:bodyPr>
          <a:lstStyle/>
          <a:p>
            <a:pPr algn="ctr"/>
            <a:r>
              <a:rPr lang="en-US" dirty="0"/>
              <a:t>z min</a:t>
            </a:r>
          </a:p>
        </p:txBody>
      </p:sp>
      <p:cxnSp>
        <p:nvCxnSpPr>
          <p:cNvPr id="51" name="Straight Connector 50"/>
          <p:cNvCxnSpPr/>
          <p:nvPr/>
        </p:nvCxnSpPr>
        <p:spPr>
          <a:xfrm flipH="1">
            <a:off x="1978702" y="2720646"/>
            <a:ext cx="725149" cy="0"/>
          </a:xfrm>
          <a:prstGeom prst="line">
            <a:avLst/>
          </a:prstGeom>
        </p:spPr>
        <p:style>
          <a:lnRef idx="1">
            <a:schemeClr val="dk1"/>
          </a:lnRef>
          <a:fillRef idx="0">
            <a:schemeClr val="dk1"/>
          </a:fillRef>
          <a:effectRef idx="0">
            <a:schemeClr val="dk1"/>
          </a:effectRef>
          <a:fontRef idx="minor">
            <a:schemeClr val="tx1"/>
          </a:fontRef>
        </p:style>
      </p:cxnSp>
      <p:sp>
        <p:nvSpPr>
          <p:cNvPr id="52" name="TextBox 51"/>
          <p:cNvSpPr txBox="1"/>
          <p:nvPr/>
        </p:nvSpPr>
        <p:spPr>
          <a:xfrm>
            <a:off x="2590800" y="2525877"/>
            <a:ext cx="893549" cy="369332"/>
          </a:xfrm>
          <a:prstGeom prst="rect">
            <a:avLst/>
          </a:prstGeom>
          <a:noFill/>
        </p:spPr>
        <p:txBody>
          <a:bodyPr wrap="square" rtlCol="0">
            <a:spAutoFit/>
          </a:bodyPr>
          <a:lstStyle/>
          <a:p>
            <a:pPr algn="ctr"/>
            <a:r>
              <a:rPr lang="en-US" dirty="0"/>
              <a:t>z max</a:t>
            </a:r>
          </a:p>
        </p:txBody>
      </p:sp>
      <p:cxnSp>
        <p:nvCxnSpPr>
          <p:cNvPr id="53" name="Straight Arrow Connector 52"/>
          <p:cNvCxnSpPr/>
          <p:nvPr/>
        </p:nvCxnSpPr>
        <p:spPr>
          <a:xfrm flipH="1">
            <a:off x="1186543" y="4510956"/>
            <a:ext cx="672717" cy="52913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4" name="Straight Connector 53"/>
          <p:cNvCxnSpPr>
            <a:stCxn id="33" idx="4"/>
          </p:cNvCxnSpPr>
          <p:nvPr/>
        </p:nvCxnSpPr>
        <p:spPr>
          <a:xfrm flipH="1">
            <a:off x="1850572" y="3896503"/>
            <a:ext cx="2722" cy="608136"/>
          </a:xfrm>
          <a:prstGeom prst="line">
            <a:avLst/>
          </a:prstGeom>
        </p:spPr>
        <p:style>
          <a:lnRef idx="2">
            <a:schemeClr val="dk1"/>
          </a:lnRef>
          <a:fillRef idx="0">
            <a:schemeClr val="dk1"/>
          </a:fillRef>
          <a:effectRef idx="1">
            <a:schemeClr val="dk1"/>
          </a:effectRef>
          <a:fontRef idx="minor">
            <a:schemeClr val="tx1"/>
          </a:fontRef>
        </p:style>
      </p:cxnSp>
      <p:cxnSp>
        <p:nvCxnSpPr>
          <p:cNvPr id="55" name="Straight Connector 54"/>
          <p:cNvCxnSpPr>
            <a:endCxn id="33" idx="4"/>
          </p:cNvCxnSpPr>
          <p:nvPr/>
        </p:nvCxnSpPr>
        <p:spPr>
          <a:xfrm flipH="1">
            <a:off x="1853294" y="3766454"/>
            <a:ext cx="0" cy="130049"/>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56" name="TextBox 55"/>
          <p:cNvSpPr txBox="1"/>
          <p:nvPr/>
        </p:nvSpPr>
        <p:spPr>
          <a:xfrm>
            <a:off x="3553130" y="4319973"/>
            <a:ext cx="284051" cy="369332"/>
          </a:xfrm>
          <a:prstGeom prst="rect">
            <a:avLst/>
          </a:prstGeom>
          <a:noFill/>
        </p:spPr>
        <p:txBody>
          <a:bodyPr wrap="square" rtlCol="0">
            <a:spAutoFit/>
          </a:bodyPr>
          <a:lstStyle/>
          <a:p>
            <a:r>
              <a:rPr lang="en-US" dirty="0"/>
              <a:t>y</a:t>
            </a:r>
          </a:p>
        </p:txBody>
      </p:sp>
      <mc:AlternateContent xmlns:mc="http://schemas.openxmlformats.org/markup-compatibility/2006" xmlns:a14="http://schemas.microsoft.com/office/drawing/2010/main">
        <mc:Choice Requires="a14">
          <p:sp>
            <p:nvSpPr>
              <p:cNvPr id="57" name="Rectangle 56"/>
              <p:cNvSpPr/>
              <p:nvPr/>
            </p:nvSpPr>
            <p:spPr>
              <a:xfrm>
                <a:off x="797223" y="3330834"/>
                <a:ext cx="5052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a:rPr>
                        <m:t>d</m:t>
                      </m:r>
                      <m:r>
                        <m:rPr>
                          <m:sty m:val="p"/>
                        </m:rPr>
                        <a:rPr lang="en-US" b="0" i="0" smtClean="0">
                          <a:latin typeface="Cambria Math"/>
                        </a:rPr>
                        <m:t>V</m:t>
                      </m:r>
                    </m:oMath>
                  </m:oMathPara>
                </a14:m>
                <a:endParaRPr lang="en-US" dirty="0"/>
              </a:p>
            </p:txBody>
          </p:sp>
        </mc:Choice>
        <mc:Fallback xmlns="">
          <p:sp>
            <p:nvSpPr>
              <p:cNvPr id="57" name="Rectangle 56"/>
              <p:cNvSpPr>
                <a:spLocks noRot="1" noChangeAspect="1" noMove="1" noResize="1" noEditPoints="1" noAdjustHandles="1" noChangeArrowheads="1" noChangeShapeType="1" noTextEdit="1"/>
              </p:cNvSpPr>
              <p:nvPr/>
            </p:nvSpPr>
            <p:spPr>
              <a:xfrm>
                <a:off x="797223" y="3330834"/>
                <a:ext cx="505267" cy="369332"/>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0426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nodeType="with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fade">
                                      <p:cBhvr>
                                        <p:cTn id="21" dur="500"/>
                                        <p:tgtEl>
                                          <p:spTgt spid="5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4"/>
                                        </p:tgtEl>
                                        <p:attrNameLst>
                                          <p:attrName>style.visibility</p:attrName>
                                        </p:attrNameLst>
                                      </p:cBhvr>
                                      <p:to>
                                        <p:strVal val="visible"/>
                                      </p:to>
                                    </p:set>
                                    <p:animEffect transition="in" filter="fade">
                                      <p:cBhvr>
                                        <p:cTn id="26" dur="500"/>
                                        <p:tgtEl>
                                          <p:spTgt spid="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7"/>
                                        </p:tgtEl>
                                        <p:attrNameLst>
                                          <p:attrName>style.visibility</p:attrName>
                                        </p:attrNameLst>
                                      </p:cBhvr>
                                      <p:to>
                                        <p:strVal val="visible"/>
                                      </p:to>
                                    </p:set>
                                    <p:animEffect transition="in" filter="fade">
                                      <p:cBhvr>
                                        <p:cTn id="29" dur="500"/>
                                        <p:tgtEl>
                                          <p:spTgt spid="47"/>
                                        </p:tgtEl>
                                      </p:cBhvr>
                                    </p:animEffect>
                                  </p:childTnLst>
                                </p:cTn>
                              </p:par>
                              <p:par>
                                <p:cTn id="30" presetID="10" presetClass="entr" presetSubtype="0" fill="hold"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par>
                                <p:cTn id="36" presetID="10" presetClass="entr" presetSubtype="0" fill="hold" nodeType="with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fade">
                                      <p:cBhvr>
                                        <p:cTn id="38" dur="500"/>
                                        <p:tgtEl>
                                          <p:spTgt spid="51"/>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57"/>
                                        </p:tgtEl>
                                        <p:attrNameLst>
                                          <p:attrName>style.visibility</p:attrName>
                                        </p:attrNameLst>
                                      </p:cBhvr>
                                      <p:to>
                                        <p:strVal val="visible"/>
                                      </p:to>
                                    </p:set>
                                    <p:animEffect transition="in" filter="fade">
                                      <p:cBhvr>
                                        <p:cTn id="46" dur="500"/>
                                        <p:tgtEl>
                                          <p:spTgt spid="57"/>
                                        </p:tgtEl>
                                      </p:cBhvr>
                                    </p:animEffect>
                                  </p:childTnLst>
                                </p:cTn>
                              </p:par>
                              <p:par>
                                <p:cTn id="47" presetID="10"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fade">
                                      <p:cBhvr>
                                        <p:cTn id="49" dur="500"/>
                                        <p:tgtEl>
                                          <p:spTgt spid="40"/>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gtEl>
                                        <p:attrNameLst>
                                          <p:attrName>style.visibility</p:attrName>
                                        </p:attrNameLst>
                                      </p:cBhvr>
                                      <p:to>
                                        <p:strVal val="visible"/>
                                      </p:to>
                                    </p:set>
                                    <p:animEffect transition="in" filter="fade">
                                      <p:cBhvr>
                                        <p:cTn id="52" dur="500"/>
                                        <p:tgtEl>
                                          <p:spTgt spid="4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Effect transition="in" filter="fade">
                                      <p:cBhvr>
                                        <p:cTn id="57" dur="500"/>
                                        <p:tgtEl>
                                          <p:spTgt spid="41"/>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9"/>
                                        </p:tgtEl>
                                        <p:attrNameLst>
                                          <p:attrName>style.visibility</p:attrName>
                                        </p:attrNameLst>
                                      </p:cBhvr>
                                      <p:to>
                                        <p:strVal val="visible"/>
                                      </p:to>
                                    </p:set>
                                    <p:animEffect transition="in" filter="fade">
                                      <p:cBhvr>
                                        <p:cTn id="60"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45" grpId="0"/>
      <p:bldP spid="46" grpId="0"/>
      <p:bldP spid="47" grpId="0"/>
      <p:bldP spid="48" grpId="0"/>
      <p:bldP spid="49" grpId="0"/>
      <p:bldP spid="50" grpId="0"/>
      <p:bldP spid="52" grpId="0"/>
      <p:bldP spid="5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Centroid of a Volume</a:t>
            </a:r>
          </a:p>
        </p:txBody>
      </p:sp>
      <p:sp>
        <p:nvSpPr>
          <p:cNvPr id="3" name="Content Placeholder 2"/>
          <p:cNvSpPr>
            <a:spLocks noGrp="1"/>
          </p:cNvSpPr>
          <p:nvPr>
            <p:ph idx="1"/>
          </p:nvPr>
        </p:nvSpPr>
        <p:spPr/>
        <p:txBody>
          <a:bodyPr>
            <a:normAutofit fontScale="92500" lnSpcReduction="20000"/>
          </a:bodyPr>
          <a:lstStyle/>
          <a:p>
            <a:r>
              <a:rPr lang="en-US" dirty="0"/>
              <a:t>Where the rate of change of the area (</a:t>
            </a:r>
            <a:r>
              <a:rPr lang="en-US" dirty="0" err="1"/>
              <a:t>dA</a:t>
            </a:r>
            <a:r>
              <a:rPr lang="en-US" dirty="0"/>
              <a:t>) was equal to the height of the shape at any given value of x times dx, the rate of change of the volume (</a:t>
            </a:r>
            <a:r>
              <a:rPr lang="en-US" dirty="0" err="1"/>
              <a:t>dV</a:t>
            </a:r>
            <a:r>
              <a:rPr lang="en-US" dirty="0"/>
              <a:t>) is equal to the area at any given value of x times dx.</a:t>
            </a:r>
          </a:p>
          <a:p>
            <a:r>
              <a:rPr lang="en-US" dirty="0"/>
              <a:t>This means that we will need to find a formula that describes the area for a cross section at any given value of x (this cross section will be perpendicular to the x axis).</a:t>
            </a:r>
          </a:p>
          <a:p>
            <a:pPr lvl="1"/>
            <a:r>
              <a:rPr lang="en-US" dirty="0"/>
              <a:t>Find the general shape of the cross section and relate try to relate the shape characteristics (base, height, radius, etc.)</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spTree>
    <p:extLst>
      <p:ext uri="{BB962C8B-B14F-4D97-AF65-F5344CB8AC3E}">
        <p14:creationId xmlns:p14="http://schemas.microsoft.com/office/powerpoint/2010/main" val="22735066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Centroid of a Volume</a:t>
            </a:r>
          </a:p>
        </p:txBody>
      </p:sp>
      <p:sp>
        <p:nvSpPr>
          <p:cNvPr id="3" name="Content Placeholder 2"/>
          <p:cNvSpPr>
            <a:spLocks noGrp="1"/>
          </p:cNvSpPr>
          <p:nvPr>
            <p:ph idx="1"/>
          </p:nvPr>
        </p:nvSpPr>
        <p:spPr>
          <a:xfrm>
            <a:off x="457200" y="1600200"/>
            <a:ext cx="4876800" cy="4525963"/>
          </a:xfrm>
        </p:spPr>
        <p:txBody>
          <a:bodyPr>
            <a:normAutofit fontScale="92500" lnSpcReduction="20000"/>
          </a:bodyPr>
          <a:lstStyle/>
          <a:p>
            <a:r>
              <a:rPr lang="en-US" dirty="0"/>
              <a:t>For bodies that are symmetrical about a particular plane, we can take a shortcut in finding the centroid.</a:t>
            </a:r>
          </a:p>
          <a:p>
            <a:r>
              <a:rPr lang="en-US" dirty="0"/>
              <a:t>The centroid will simply lie along the plane of symmetry between the two halves.</a:t>
            </a:r>
          </a:p>
          <a:p>
            <a:pPr lvl="1"/>
            <a:r>
              <a:rPr lang="en-US" dirty="0"/>
              <a:t>This often saves having to carry out the integrals in some directions.</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pic>
        <p:nvPicPr>
          <p:cNvPr id="3074" name="Picture 2" descr="http://3.bp.blogspot.com/-vNS_6NVAer8/TpFWyw60zWI/AAAAAAAAAAM/m0j2qxs8xDg/s1600/conebnw.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38800" y="2667000"/>
            <a:ext cx="3038475" cy="3038476"/>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7158037" y="4931226"/>
            <a:ext cx="1757363" cy="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flipV="1">
            <a:off x="7144089" y="2057400"/>
            <a:ext cx="7826" cy="287382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a:xfrm flipH="1">
            <a:off x="6172200" y="4921702"/>
            <a:ext cx="985838" cy="125049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13" name="Parallelogram 12"/>
          <p:cNvSpPr/>
          <p:nvPr/>
        </p:nvSpPr>
        <p:spPr>
          <a:xfrm>
            <a:off x="5812970" y="2960232"/>
            <a:ext cx="2688770" cy="1959430"/>
          </a:xfrm>
          <a:prstGeom prst="parallelogram">
            <a:avLst>
              <a:gd name="adj" fmla="val 0"/>
            </a:avLst>
          </a:prstGeom>
          <a:solidFill>
            <a:schemeClr val="accent2">
              <a:alpha val="22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5" name="Parallelogram 14"/>
          <p:cNvSpPr/>
          <p:nvPr/>
        </p:nvSpPr>
        <p:spPr>
          <a:xfrm rot="5400000" flipH="1">
            <a:off x="5336379" y="3330858"/>
            <a:ext cx="3599771" cy="1212056"/>
          </a:xfrm>
          <a:prstGeom prst="parallelogram">
            <a:avLst>
              <a:gd name="adj" fmla="val 133000"/>
            </a:avLst>
          </a:prstGeom>
          <a:solidFill>
            <a:schemeClr val="accent2">
              <a:alpha val="22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6" name="Parallelogram 15"/>
          <p:cNvSpPr/>
          <p:nvPr/>
        </p:nvSpPr>
        <p:spPr>
          <a:xfrm>
            <a:off x="5225142" y="4124324"/>
            <a:ext cx="3874293" cy="1590676"/>
          </a:xfrm>
          <a:prstGeom prst="parallelogram">
            <a:avLst>
              <a:gd name="adj" fmla="val 77316"/>
            </a:avLst>
          </a:prstGeom>
          <a:solidFill>
            <a:schemeClr val="accent2">
              <a:alpha val="22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9" name="TextBox 18"/>
          <p:cNvSpPr txBox="1"/>
          <p:nvPr/>
        </p:nvSpPr>
        <p:spPr>
          <a:xfrm>
            <a:off x="5974213" y="6096000"/>
            <a:ext cx="284052" cy="369332"/>
          </a:xfrm>
          <a:prstGeom prst="rect">
            <a:avLst/>
          </a:prstGeom>
          <a:noFill/>
        </p:spPr>
        <p:txBody>
          <a:bodyPr wrap="none" rtlCol="0">
            <a:spAutoFit/>
          </a:bodyPr>
          <a:lstStyle/>
          <a:p>
            <a:r>
              <a:rPr lang="en-US" dirty="0"/>
              <a:t>x</a:t>
            </a:r>
          </a:p>
        </p:txBody>
      </p:sp>
      <p:sp>
        <p:nvSpPr>
          <p:cNvPr id="21" name="TextBox 20"/>
          <p:cNvSpPr txBox="1"/>
          <p:nvPr/>
        </p:nvSpPr>
        <p:spPr>
          <a:xfrm>
            <a:off x="8773374" y="4953000"/>
            <a:ext cx="288862" cy="369332"/>
          </a:xfrm>
          <a:prstGeom prst="rect">
            <a:avLst/>
          </a:prstGeom>
          <a:noFill/>
        </p:spPr>
        <p:txBody>
          <a:bodyPr wrap="none" rtlCol="0">
            <a:spAutoFit/>
          </a:bodyPr>
          <a:lstStyle/>
          <a:p>
            <a:r>
              <a:rPr lang="en-US" dirty="0"/>
              <a:t>y</a:t>
            </a:r>
          </a:p>
        </p:txBody>
      </p:sp>
      <p:sp>
        <p:nvSpPr>
          <p:cNvPr id="22" name="TextBox 21"/>
          <p:cNvSpPr txBox="1"/>
          <p:nvPr/>
        </p:nvSpPr>
        <p:spPr>
          <a:xfrm>
            <a:off x="6991833" y="1643742"/>
            <a:ext cx="276038" cy="369332"/>
          </a:xfrm>
          <a:prstGeom prst="rect">
            <a:avLst/>
          </a:prstGeom>
          <a:noFill/>
        </p:spPr>
        <p:txBody>
          <a:bodyPr wrap="none" rtlCol="0">
            <a:spAutoFit/>
          </a:bodyPr>
          <a:lstStyle/>
          <a:p>
            <a:r>
              <a:rPr lang="en-US" dirty="0"/>
              <a:t>z</a:t>
            </a:r>
          </a:p>
        </p:txBody>
      </p:sp>
    </p:spTree>
    <p:extLst>
      <p:ext uri="{BB962C8B-B14F-4D97-AF65-F5344CB8AC3E}">
        <p14:creationId xmlns:p14="http://schemas.microsoft.com/office/powerpoint/2010/main" val="369297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1" nodeType="clickEffect">
                                  <p:stCondLst>
                                    <p:cond delay="0"/>
                                  </p:stCondLst>
                                  <p:childTnLst>
                                    <p:animEffect transition="out" filter="fade">
                                      <p:cBhvr>
                                        <p:cTn id="23" dur="500"/>
                                        <p:tgtEl>
                                          <p:spTgt spid="13"/>
                                        </p:tgtEl>
                                      </p:cBhvr>
                                    </p:animEffect>
                                    <p:set>
                                      <p:cBhvr>
                                        <p:cTn id="24" dur="1" fill="hold">
                                          <p:stCondLst>
                                            <p:cond delay="499"/>
                                          </p:stCondLst>
                                        </p:cTn>
                                        <p:tgtEl>
                                          <p:spTgt spid="13"/>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15"/>
                                        </p:tgtEl>
                                      </p:cBhvr>
                                    </p:animEffect>
                                    <p:set>
                                      <p:cBhvr>
                                        <p:cTn id="34" dur="1" fill="hold">
                                          <p:stCondLst>
                                            <p:cond delay="499"/>
                                          </p:stCondLst>
                                        </p:cTn>
                                        <p:tgtEl>
                                          <p:spTgt spid="1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animBg="1"/>
      <p:bldP spid="13" grpId="1" animBg="1"/>
      <p:bldP spid="15" grpId="0" animBg="1"/>
      <p:bldP spid="15" grpId="1" animBg="1"/>
      <p:bldP spid="1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B0651-FDE7-43C2-819C-BB04E868A540}"/>
              </a:ext>
            </a:extLst>
          </p:cNvPr>
          <p:cNvSpPr>
            <a:spLocks noGrp="1"/>
          </p:cNvSpPr>
          <p:nvPr>
            <p:ph type="title"/>
          </p:nvPr>
        </p:nvSpPr>
        <p:spPr/>
        <p:txBody>
          <a:bodyPr/>
          <a:lstStyle/>
          <a:p>
            <a:r>
              <a:rPr lang="en-US" dirty="0"/>
              <a:t>Finding the Center of Mass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86863D5-13AA-4DFB-8766-2573218157C4}"/>
                  </a:ext>
                </a:extLst>
              </p:cNvPr>
              <p:cNvSpPr>
                <a:spLocks noGrp="1"/>
              </p:cNvSpPr>
              <p:nvPr>
                <p:ph idx="1"/>
              </p:nvPr>
            </p:nvSpPr>
            <p:spPr/>
            <p:txBody>
              <a:bodyPr>
                <a:normAutofit fontScale="85000" lnSpcReduction="10000"/>
              </a:bodyPr>
              <a:lstStyle/>
              <a:p>
                <a:r>
                  <a:rPr lang="en-US" dirty="0"/>
                  <a:t>To switch from volume to mass in our moment integrals, we would simply need to multiply all the volumes by the density of the material.</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𝐺</m:t>
                          </m:r>
                        </m:sub>
                      </m:sSub>
                      <m:r>
                        <a:rPr lang="en-US">
                          <a:latin typeface="Cambria Math"/>
                        </a:rPr>
                        <m:t>=</m:t>
                      </m:r>
                      <m:f>
                        <m:fPr>
                          <m:ctrlPr>
                            <a:rPr lang="en-US" i="1">
                              <a:latin typeface="Cambria Math" panose="02040503050406030204" pitchFamily="18" charset="0"/>
                            </a:rPr>
                          </m:ctrlPr>
                        </m:fPr>
                        <m:num>
                          <m:nary>
                            <m:naryPr>
                              <m:ctrlPr>
                                <a:rPr lang="en-US" i="1">
                                  <a:latin typeface="Cambria Math" panose="02040503050406030204" pitchFamily="18" charset="0"/>
                                </a:rPr>
                              </m:ctrlPr>
                            </m:naryPr>
                            <m:sub>
                              <m:r>
                                <m:rPr>
                                  <m:sty m:val="p"/>
                                  <m:brk m:alnAt="23"/>
                                </m:rPr>
                                <a:rPr lang="en-US">
                                  <a:latin typeface="Cambria Math"/>
                                </a:rPr>
                                <m:t>x</m:t>
                              </m:r>
                              <m:r>
                                <a:rPr lang="en-US">
                                  <a:latin typeface="Cambria Math"/>
                                </a:rPr>
                                <m:t> </m:t>
                              </m:r>
                              <m:r>
                                <m:rPr>
                                  <m:sty m:val="p"/>
                                </m:rPr>
                                <a:rPr lang="en-US">
                                  <a:latin typeface="Cambria Math"/>
                                </a:rPr>
                                <m:t>min</m:t>
                              </m:r>
                            </m:sub>
                            <m:sup>
                              <m:r>
                                <m:rPr>
                                  <m:sty m:val="p"/>
                                </m:rPr>
                                <a:rPr lang="en-US">
                                  <a:latin typeface="Cambria Math"/>
                                </a:rPr>
                                <m:t>x</m:t>
                              </m:r>
                              <m:r>
                                <a:rPr lang="en-US">
                                  <a:latin typeface="Cambria Math"/>
                                </a:rPr>
                                <m:t> </m:t>
                              </m:r>
                              <m:r>
                                <m:rPr>
                                  <m:sty m:val="p"/>
                                </m:rPr>
                                <a:rPr lang="en-US">
                                  <a:latin typeface="Cambria Math"/>
                                </a:rPr>
                                <m:t>max</m:t>
                              </m:r>
                              <m:r>
                                <a:rPr lang="en-US">
                                  <a:latin typeface="Cambria Math"/>
                                </a:rPr>
                                <m:t> </m:t>
                              </m:r>
                            </m:sup>
                            <m:e>
                              <m:r>
                                <m:rPr>
                                  <m:sty m:val="p"/>
                                </m:rPr>
                                <a:rPr lang="el-GR" i="1">
                                  <a:latin typeface="Cambria Math"/>
                                  <a:ea typeface="Cambria Math"/>
                                </a:rPr>
                                <m:t>ρ</m:t>
                              </m:r>
                              <m:r>
                                <a:rPr lang="en-US">
                                  <a:latin typeface="Cambria Math"/>
                                  <a:ea typeface="Cambria Math"/>
                                </a:rPr>
                                <m:t>∗</m:t>
                              </m:r>
                              <m:r>
                                <m:rPr>
                                  <m:sty m:val="p"/>
                                </m:rPr>
                                <a:rPr lang="en-US">
                                  <a:latin typeface="Cambria Math"/>
                                </a:rPr>
                                <m:t>x</m:t>
                              </m:r>
                              <m:r>
                                <a:rPr lang="en-US">
                                  <a:latin typeface="Cambria Math"/>
                                </a:rPr>
                                <m:t>  </m:t>
                              </m:r>
                              <m:r>
                                <m:rPr>
                                  <m:sty m:val="p"/>
                                </m:rPr>
                                <a:rPr lang="en-US">
                                  <a:latin typeface="Cambria Math"/>
                                </a:rPr>
                                <m:t>dV</m:t>
                              </m:r>
                            </m:e>
                          </m:nary>
                        </m:num>
                        <m:den>
                          <m:r>
                            <m:rPr>
                              <m:sty m:val="p"/>
                            </m:rPr>
                            <a:rPr lang="el-GR" i="1">
                              <a:latin typeface="Cambria Math"/>
                              <a:ea typeface="Cambria Math"/>
                            </a:rPr>
                            <m:t>ρ</m:t>
                          </m:r>
                          <m:r>
                            <a:rPr lang="en-US" i="1">
                              <a:latin typeface="Cambria Math"/>
                              <a:ea typeface="Cambria Math"/>
                            </a:rPr>
                            <m:t>∗</m:t>
                          </m:r>
                          <m:r>
                            <m:rPr>
                              <m:sty m:val="p"/>
                            </m:rPr>
                            <a:rPr lang="en-US">
                              <a:latin typeface="Cambria Math"/>
                              <a:ea typeface="Cambria Math"/>
                            </a:rPr>
                            <m:t>V</m:t>
                          </m:r>
                        </m:den>
                      </m:f>
                    </m:oMath>
                  </m:oMathPara>
                </a14:m>
                <a:endParaRPr lang="en-US" dirty="0"/>
              </a:p>
              <a:p>
                <a:r>
                  <a:rPr lang="en-US" dirty="0"/>
                  <a:t>If the density is a single constant value, we can bring it outside of the integral on the top, and it will cancel out with the density on the bottom of the fraction.</a:t>
                </a:r>
              </a:p>
              <a:p>
                <a:r>
                  <a:rPr lang="en-US" dirty="0"/>
                  <a:t>What’s left over at this point is just the same equation we used for the centroid calculation.</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86863D5-13AA-4DFB-8766-2573218157C4}"/>
                  </a:ext>
                </a:extLst>
              </p:cNvPr>
              <p:cNvSpPr>
                <a:spLocks noGrp="1" noRot="1" noChangeAspect="1" noMove="1" noResize="1" noEditPoints="1" noAdjustHandles="1" noChangeArrowheads="1" noChangeShapeType="1" noTextEdit="1"/>
              </p:cNvSpPr>
              <p:nvPr>
                <p:ph idx="1"/>
              </p:nvPr>
            </p:nvSpPr>
            <p:spPr>
              <a:blipFill>
                <a:blip r:embed="rId2"/>
                <a:stretch>
                  <a:fillRect l="-1259" t="-2156" r="-1407"/>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6021C4CB-A462-4F17-8467-017231F0BE98}"/>
              </a:ext>
            </a:extLst>
          </p:cNvPr>
          <p:cNvSpPr>
            <a:spLocks noGrp="1"/>
          </p:cNvSpPr>
          <p:nvPr>
            <p:ph type="sldNum" sz="quarter" idx="12"/>
          </p:nvPr>
        </p:nvSpPr>
        <p:spPr/>
        <p:txBody>
          <a:bodyPr/>
          <a:lstStyle/>
          <a:p>
            <a:fld id="{929262FE-7F58-4A1E-8AF3-5A510A86DEBD}" type="slidenum">
              <a:rPr lang="en-US" smtClean="0"/>
              <a:t>9</a:t>
            </a:fld>
            <a:endParaRPr lang="en-US"/>
          </a:p>
        </p:txBody>
      </p:sp>
    </p:spTree>
    <p:extLst>
      <p:ext uri="{BB962C8B-B14F-4D97-AF65-F5344CB8AC3E}">
        <p14:creationId xmlns:p14="http://schemas.microsoft.com/office/powerpoint/2010/main" val="1642893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3.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MA_Template</Template>
  <TotalTime>2152</TotalTime>
  <Words>1003</Words>
  <Application>Microsoft Office PowerPoint</Application>
  <PresentationFormat>On-screen Show (4:3)</PresentationFormat>
  <Paragraphs>97</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Cambria Math</vt:lpstr>
      <vt:lpstr>MA_Template</vt:lpstr>
      <vt:lpstr>Centroids of Volumes and the Center of Mass via Integration</vt:lpstr>
      <vt:lpstr>Centroid of a Volume</vt:lpstr>
      <vt:lpstr>Center of Mass</vt:lpstr>
      <vt:lpstr>Practical Uses for the Centroid and Center of Mass</vt:lpstr>
      <vt:lpstr>Finding the Centroid of a Volume via Integration</vt:lpstr>
      <vt:lpstr>Finding the Centroid</vt:lpstr>
      <vt:lpstr>Centroid of a Volume</vt:lpstr>
      <vt:lpstr>Centroid of a Volume</vt:lpstr>
      <vt:lpstr>Finding the Center of Mass</vt:lpstr>
      <vt:lpstr>Finding the Center of Mass (non-uniform density)</vt:lpstr>
      <vt:lpstr>Finding the Center of Mass</vt:lpstr>
      <vt:lpstr>Thanks for Watching</vt:lpstr>
      <vt:lpstr>Centroid of a Volume Worked Example</vt:lpstr>
      <vt:lpstr>Cdentroid Worked Example</vt:lpstr>
      <vt:lpstr>Center of Mass Worked Example</vt:lpstr>
    </vt:vector>
  </TitlesOfParts>
  <Company>The Pennsylvania State University at Mont Alto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 MCH 212 (Dynamics)</dc:title>
  <dc:creator>Jacob Moore</dc:creator>
  <cp:lastModifiedBy>Moore, Jacob Preston</cp:lastModifiedBy>
  <cp:revision>128</cp:revision>
  <dcterms:created xsi:type="dcterms:W3CDTF">2014-01-09T21:04:08Z</dcterms:created>
  <dcterms:modified xsi:type="dcterms:W3CDTF">2020-10-01T15:39:21Z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