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58" r:id="rId6"/>
    <p:sldId id="259" r:id="rId7"/>
    <p:sldId id="260" r:id="rId8"/>
    <p:sldId id="261" r:id="rId9"/>
    <p:sldId id="263" r:id="rId10"/>
    <p:sldId id="265" r:id="rId11"/>
    <p:sldId id="266" r:id="rId12"/>
    <p:sldId id="287" r:id="rId13"/>
    <p:sldId id="267" r:id="rId14"/>
    <p:sldId id="273" r:id="rId15"/>
    <p:sldId id="268" r:id="rId16"/>
    <p:sldId id="288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76204628-A5C8-4814-807F-41C74F5C32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07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One-Dimensional Continuous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You are in a van that steadily accelerates from 20 m/s to 35 m/s over the course of 10 seconds. What is the rate of acceleration?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Problem 1 Diagram">
            <a:extLst>
              <a:ext uri="{FF2B5EF4-FFF2-40B4-BE49-F238E27FC236}">
                <a16:creationId xmlns:a16="http://schemas.microsoft.com/office/drawing/2014/main" id="{C9778604-7027-4BCD-981A-0BF0B28D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62401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606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/>
              <a:t>You are in a van that steadily accelerates from 20 m/s to 35 m/s over the course of 10 seconds. How far did you travel in meters over the course of those ten 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Problem 1 Diagram">
            <a:extLst>
              <a:ext uri="{FF2B5EF4-FFF2-40B4-BE49-F238E27FC236}">
                <a16:creationId xmlns:a16="http://schemas.microsoft.com/office/drawing/2014/main" id="{C9778604-7027-4BCD-981A-0BF0B28D6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962401"/>
            <a:ext cx="4762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722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 rocket sled deceleration experiment, a manned sled is decelerated from a speed of 200 mph (89.4 m/s) to a stop at a constant rate of 18 Gs (176.6 m/s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How long does it take for the sled to stop?</a:t>
            </a:r>
          </a:p>
          <a:p>
            <a:pPr lvl="1"/>
            <a:r>
              <a:rPr lang="en-US" dirty="0"/>
              <a:t>How far does the sled travel while decelerating?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 descr="https://upload.wikimedia.org/wikipedia/commons/thumb/5/5e/Rocket_sled_track.jpg/1280px-Rocket_sled_trac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" t="37377"/>
          <a:stretch/>
        </p:blipFill>
        <p:spPr bwMode="auto">
          <a:xfrm>
            <a:off x="1752600" y="3733800"/>
            <a:ext cx="5619851" cy="28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4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Worked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56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 object is released from rest at the top of a tall building of unknown height. Using a precision stopwatch, you note that it takes 2.5 seconds for the object to hit the ground. Assuming the standard rate of acceleration of 32.2 ft/s</a:t>
            </a:r>
            <a:r>
              <a:rPr lang="en-US" baseline="30000" dirty="0"/>
              <a:t>2</a:t>
            </a:r>
            <a:r>
              <a:rPr lang="en-US" dirty="0"/>
              <a:t> and negligible air resistance, what is the estimated height of the building in feet?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B5167E-2DF2-45F2-AED9-25EB9B110C7E}"/>
              </a:ext>
            </a:extLst>
          </p:cNvPr>
          <p:cNvSpPr/>
          <p:nvPr/>
        </p:nvSpPr>
        <p:spPr>
          <a:xfrm>
            <a:off x="8077200" y="1981200"/>
            <a:ext cx="1066800" cy="43751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5F1393-E6F0-4784-9975-1F1CB1F89FCF}"/>
              </a:ext>
            </a:extLst>
          </p:cNvPr>
          <p:cNvSpPr/>
          <p:nvPr/>
        </p:nvSpPr>
        <p:spPr>
          <a:xfrm>
            <a:off x="5410200" y="6356349"/>
            <a:ext cx="3733800" cy="501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CC4FAA-B60D-4184-811A-B3EF8B4C2457}"/>
              </a:ext>
            </a:extLst>
          </p:cNvPr>
          <p:cNvSpPr/>
          <p:nvPr/>
        </p:nvSpPr>
        <p:spPr>
          <a:xfrm>
            <a:off x="7924800" y="1479549"/>
            <a:ext cx="1219200" cy="501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B5F87B-5D1E-46EE-8DFD-290199DED587}"/>
              </a:ext>
            </a:extLst>
          </p:cNvPr>
          <p:cNvSpPr/>
          <p:nvPr/>
        </p:nvSpPr>
        <p:spPr>
          <a:xfrm>
            <a:off x="6705600" y="1409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DC763E-5569-4979-A1F1-1590623AC9C1}"/>
              </a:ext>
            </a:extLst>
          </p:cNvPr>
          <p:cNvCxnSpPr>
            <a:cxnSpLocks/>
          </p:cNvCxnSpPr>
          <p:nvPr/>
        </p:nvCxnSpPr>
        <p:spPr>
          <a:xfrm>
            <a:off x="6896100" y="1905000"/>
            <a:ext cx="0" cy="419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AE1052-CB93-46BA-9288-4D9776F10D73}"/>
              </a:ext>
            </a:extLst>
          </p:cNvPr>
          <p:cNvCxnSpPr/>
          <p:nvPr/>
        </p:nvCxnSpPr>
        <p:spPr>
          <a:xfrm>
            <a:off x="5562600" y="16002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B71824-C479-4CE1-8FA4-DE0D3D62B4A5}"/>
              </a:ext>
            </a:extLst>
          </p:cNvPr>
          <p:cNvCxnSpPr>
            <a:cxnSpLocks/>
          </p:cNvCxnSpPr>
          <p:nvPr/>
        </p:nvCxnSpPr>
        <p:spPr>
          <a:xfrm>
            <a:off x="6019800" y="1600200"/>
            <a:ext cx="0" cy="4756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774B48-30D4-4277-85A2-B3234D151409}"/>
                  </a:ext>
                </a:extLst>
              </p:cNvPr>
              <p:cNvSpPr txBox="1"/>
              <p:nvPr/>
            </p:nvSpPr>
            <p:spPr>
              <a:xfrm>
                <a:off x="5676899" y="3919577"/>
                <a:ext cx="70480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774B48-30D4-4277-85A2-B3234D151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899" y="3919577"/>
                <a:ext cx="70480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8A204D-F0B1-45A1-A867-35EEC9A95509}"/>
                  </a:ext>
                </a:extLst>
              </p:cNvPr>
              <p:cNvSpPr txBox="1"/>
              <p:nvPr/>
            </p:nvSpPr>
            <p:spPr>
              <a:xfrm>
                <a:off x="6381750" y="3912710"/>
                <a:ext cx="105266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=2.5</m:t>
                      </m:r>
                      <m:r>
                        <a:rPr lang="en-US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8A204D-F0B1-45A1-A867-35EEC9A95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750" y="3912710"/>
                <a:ext cx="10526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18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BFAE-796D-4AF6-95A5-A70F3E5E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5EFF-FED1-4F3D-9576-BE732E19E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metallic particle is accelerated in a magnetic field such that its velocity over time is defined by the function v(t) = 4t</a:t>
            </a:r>
            <a:r>
              <a:rPr lang="en-US" baseline="30000" dirty="0"/>
              <a:t>2</a:t>
            </a:r>
            <a:r>
              <a:rPr lang="en-US" dirty="0"/>
              <a:t> - 12, where time is in seconds and velocity is in meters per second. If we assume that the particle has an initial position of zero (x</a:t>
            </a:r>
            <a:r>
              <a:rPr lang="en-US" baseline="-25000" dirty="0"/>
              <a:t>0</a:t>
            </a:r>
            <a:r>
              <a:rPr lang="en-US" dirty="0"/>
              <a:t> = 0), what are the equations that describe the acceleration and position over time?</a:t>
            </a:r>
          </a:p>
        </p:txBody>
      </p:sp>
      <p:pic>
        <p:nvPicPr>
          <p:cNvPr id="4098" name="Picture 2" descr="Problem 4 Diagram">
            <a:extLst>
              <a:ext uri="{FF2B5EF4-FFF2-40B4-BE49-F238E27FC236}">
                <a16:creationId xmlns:a16="http://schemas.microsoft.com/office/drawing/2014/main" id="{ED6EF96B-E816-4F9A-9A49-313E5B40E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581400"/>
            <a:ext cx="4762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3886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We are going to start by just relating position, velocity and acceleration for a point that can move along a single line.</a:t>
                </a:r>
              </a:p>
              <a:p>
                <a:pPr lvl="1"/>
                <a:r>
                  <a:rPr lang="en-US" dirty="0"/>
                  <a:t>Position = distance from some origin point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𝑃𝑜𝑠𝑖𝑡𝑖𝑜𝑛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Velocity = The change in X over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𝑉𝑒𝑙𝑜𝑐𝑖𝑡𝑦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=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Acceleration – The change in V over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𝐴𝑐𝑐𝑒𝑙𝑒𝑟𝑎𝑡𝑖𝑜𝑛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3886200"/>
              </a:xfrm>
              <a:blipFill>
                <a:blip r:embed="rId3"/>
                <a:stretch>
                  <a:fillRect l="-1259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1066800" y="5933105"/>
            <a:ext cx="7239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81200" y="5410200"/>
            <a:ext cx="0" cy="10668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962400" y="5753100"/>
            <a:ext cx="3810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152900" y="617220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81200" y="6281057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25024" y="6107276"/>
            <a:ext cx="28405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4706" y="5563773"/>
            <a:ext cx="306494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981200" y="5943600"/>
            <a:ext cx="21717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36905" y="5411373"/>
            <a:ext cx="3064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8931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7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Symbols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Position :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algn="ctr"/>
                <a:endParaRPr lang="en-US" sz="2400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Velocity : 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(t)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Acceleration :		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i="1" dirty="0"/>
                  <a:t>(t)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Transferring Among Position, Velocity, and Acceleration.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Kinematics problems almost always involve the following process below.</a:t>
            </a:r>
          </a:p>
          <a:p>
            <a:endParaRPr lang="en-US" dirty="0"/>
          </a:p>
          <a:p>
            <a:pPr lvl="1"/>
            <a:r>
              <a:rPr lang="en-US" dirty="0"/>
              <a:t>Given that the (position / velocity / acceleration) is described by the function f(t), find it’s (position / velocity / acceleration) over that same time period.</a:t>
            </a:r>
          </a:p>
          <a:p>
            <a:pPr lvl="1"/>
            <a:endParaRPr lang="en-US" dirty="0"/>
          </a:p>
          <a:p>
            <a:r>
              <a:rPr lang="en-US" dirty="0"/>
              <a:t>The process of going from one to another is the core of Kinematics.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Position </a:t>
            </a:r>
            <a:r>
              <a:rPr lang="en-US" dirty="0">
                <a:sym typeface="Wingdings" panose="05000000000000000000" pitchFamily="2" charset="2"/>
              </a:rPr>
              <a:t> Velocity  Acceleration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position of the object over time and write as a mathematical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velocity, take the derivative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another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acceleration, take the derivative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 third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>
                <a:blip r:embed="rId2"/>
                <a:stretch>
                  <a:fillRect l="-1926" t="-295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Acceleration </a:t>
            </a:r>
            <a:r>
              <a:rPr lang="en-US" dirty="0">
                <a:sym typeface="Wingdings" panose="05000000000000000000" pitchFamily="2" charset="2"/>
              </a:rPr>
              <a:t> Velocity  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the acceleration of the object over time and write as a mathematical function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velocity, take the integral of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another mathematical function we can call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which will contain a value C</a:t>
                </a:r>
                <a:r>
                  <a:rPr lang="en-US" baseline="-25000" dirty="0"/>
                  <a:t>1</a:t>
                </a:r>
                <a:r>
                  <a:rPr lang="en-US" dirty="0"/>
                  <a:t>.  The value C</a:t>
                </a:r>
                <a:r>
                  <a:rPr lang="en-US" baseline="-25000" dirty="0"/>
                  <a:t>1</a:t>
                </a:r>
                <a:r>
                  <a:rPr lang="en-US" dirty="0"/>
                  <a:t> will be the initial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) of the object, which you will need to determine from the problem.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To find the position, take the integral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respect to time.  This will be a third mathematical function we can call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.  It will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which is the initial velocity times the time elapsed, and C</a:t>
                </a:r>
                <a:r>
                  <a:rPr lang="en-US" baseline="-25000" dirty="0"/>
                  <a:t>2</a:t>
                </a:r>
                <a:r>
                  <a:rPr lang="en-US" dirty="0"/>
                  <a:t>, which is the initial 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 of the object.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>
                <a:blip r:embed="rId2"/>
                <a:stretch>
                  <a:fillRect l="-1407" t="-2839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8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Acceleration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assume a </a:t>
                </a:r>
                <a:r>
                  <a:rPr lang="en-US" u="sng" dirty="0"/>
                  <a:t>constant acceleration</a:t>
                </a:r>
                <a:r>
                  <a:rPr lang="en-US" dirty="0"/>
                  <a:t>, we will end up with the two following equations relating velocity and position to time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𝑎𝑡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Acceleration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addition to the equations on the previous slide, we can derive one additional relationship relating acceleration, velocity, and position.</a:t>
                </a:r>
              </a:p>
              <a:p>
                <a:r>
                  <a:rPr lang="en-US" dirty="0"/>
                  <a:t>If we solve for t in the velocity equation from the previous slide...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plug that into the position equation from the previous slide...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𝑜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𝑜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simplify that whole equation and we wind up with an equation relating position, velocity and acceleration with no time variable.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2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900</Words>
  <Application>Microsoft Office PowerPoint</Application>
  <PresentationFormat>On-screen Show (4:3)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MA_Template</vt:lpstr>
      <vt:lpstr>One-Dimensional Continuous Motion</vt:lpstr>
      <vt:lpstr>Kinematics</vt:lpstr>
      <vt:lpstr>Shorthand Symbols</vt:lpstr>
      <vt:lpstr>Transferring Among Position, Velocity, and Acceleration.</vt:lpstr>
      <vt:lpstr>Position  Velocity  Acceleration</vt:lpstr>
      <vt:lpstr>Acceleration  Velocity  Position</vt:lpstr>
      <vt:lpstr>Constant Acceleration Equations</vt:lpstr>
      <vt:lpstr>Constant Acceleration Equations</vt:lpstr>
      <vt:lpstr>Thanks for Watching</vt:lpstr>
      <vt:lpstr>Worked Example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5</cp:revision>
  <dcterms:created xsi:type="dcterms:W3CDTF">2020-08-21T15:23:22Z</dcterms:created>
  <dcterms:modified xsi:type="dcterms:W3CDTF">2022-08-23T15:25:44Z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