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56" r:id="rId5"/>
    <p:sldId id="257" r:id="rId6"/>
    <p:sldId id="258" r:id="rId7"/>
    <p:sldId id="289" r:id="rId8"/>
    <p:sldId id="259" r:id="rId9"/>
    <p:sldId id="290" r:id="rId10"/>
    <p:sldId id="291" r:id="rId11"/>
    <p:sldId id="294" r:id="rId12"/>
    <p:sldId id="295" r:id="rId13"/>
    <p:sldId id="296" r:id="rId14"/>
    <p:sldId id="298" r:id="rId15"/>
    <p:sldId id="273" r:id="rId16"/>
    <p:sldId id="299" r:id="rId17"/>
    <p:sldId id="261" r:id="rId18"/>
    <p:sldId id="265" r:id="rId19"/>
    <p:sldId id="287" r:id="rId20"/>
    <p:sldId id="288" r:id="rId21"/>
    <p:sldId id="300" r:id="rId22"/>
    <p:sldId id="266" r:id="rId23"/>
    <p:sldId id="268"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a:srgbClr val="000000"/>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8" autoAdjust="0"/>
    <p:restoredTop sz="54101" autoAdjust="0"/>
  </p:normalViewPr>
  <p:slideViewPr>
    <p:cSldViewPr snapToGrid="0">
      <p:cViewPr varScale="1">
        <p:scale>
          <a:sx n="127" d="100"/>
          <a:sy n="127" d="100"/>
        </p:scale>
        <p:origin x="1400"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9/17/21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14</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21</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4.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5.png"/><Relationship Id="rId9" Type="http://schemas.openxmlformats.org/officeDocument/2006/relationships/image" Target="../media/image40.png"/><Relationship Id="rId1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3.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(Vectors)</a:t>
            </a:r>
          </a:p>
        </p:txBody>
      </p:sp>
      <p:sp>
        <p:nvSpPr>
          <p:cNvPr id="3" name="Subtitle 2"/>
          <p:cNvSpPr>
            <a:spLocks noGrp="1"/>
          </p:cNvSpPr>
          <p:nvPr>
            <p:ph type="subTitle" idx="1"/>
          </p:nvPr>
        </p:nvSpPr>
        <p:spPr>
          <a:xfrm>
            <a:off x="990600" y="3051175"/>
            <a:ext cx="74676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If A is not translating (as seen by the viewer sitting on the translating coordinate system – the point they are on is stationary with respect to the viewer), it is acting like a pin to that viewer.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𝜔</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smtClean="0">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𝛼</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r>
                        <a:rPr lang="en-CA" sz="3100" i="1">
                          <a:latin typeface="Cambria Math" panose="02040503050406030204" pitchFamily="18" charset="0"/>
                        </a:rPr>
                        <m:t>−</m:t>
                      </m:r>
                      <m:sSup>
                        <m:sSupPr>
                          <m:ctrlPr>
                            <a:rPr lang="en-CA" sz="3100" i="1">
                              <a:latin typeface="Cambria Math" panose="02040503050406030204" pitchFamily="18" charset="0"/>
                            </a:rPr>
                          </m:ctrlPr>
                        </m:sSupPr>
                        <m:e>
                          <m:r>
                            <a:rPr lang="en-CA" sz="3100" i="1">
                              <a:latin typeface="Cambria Math" panose="02040503050406030204" pitchFamily="18" charset="0"/>
                            </a:rPr>
                            <m:t>𝜔</m:t>
                          </m:r>
                        </m:e>
                        <m:sup>
                          <m:r>
                            <a:rPr lang="en-CA" sz="3100" i="1">
                              <a:latin typeface="Cambria Math" panose="02040503050406030204" pitchFamily="18" charset="0"/>
                            </a:rPr>
                            <m:t>2</m:t>
                          </m:r>
                        </m:sup>
                      </m:sSup>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24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5"/>
                <a:stretch>
                  <a:fillRect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46CC2EA5-434A-A64A-BB66-99AFFA5915D2}"/>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6"/>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8"/>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9"/>
                <a:stretch>
                  <a:fillRect/>
                </a:stretch>
              </a:blipFill>
            </p:spPr>
            <p:txBody>
              <a:bodyPr/>
              <a:lstStyle/>
              <a:p>
                <a:r>
                  <a:rPr lang="en-US">
                    <a:noFill/>
                  </a:rPr>
                  <a:t> </a:t>
                </a:r>
              </a:p>
            </p:txBody>
          </p:sp>
        </mc:Fallback>
      </mc:AlternateContent>
      <p:sp>
        <p:nvSpPr>
          <p:cNvPr id="72" name="Rectangle 71">
            <a:extLst>
              <a:ext uri="{FF2B5EF4-FFF2-40B4-BE49-F238E27FC236}">
                <a16:creationId xmlns:a16="http://schemas.microsoft.com/office/drawing/2014/main" id="{EDB9CA5A-8B29-844D-88FD-6F304A09947C}"/>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Same Side Corner Rectangle 72">
            <a:extLst>
              <a:ext uri="{FF2B5EF4-FFF2-40B4-BE49-F238E27FC236}">
                <a16:creationId xmlns:a16="http://schemas.microsoft.com/office/drawing/2014/main" id="{F4516DD8-A3EB-DD4F-9268-EA8B3FDF35EC}"/>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
            <a:extLst>
              <a:ext uri="{FF2B5EF4-FFF2-40B4-BE49-F238E27FC236}">
                <a16:creationId xmlns:a16="http://schemas.microsoft.com/office/drawing/2014/main" id="{2143D049-441A-FC4A-B6DF-C6449288D898}"/>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3364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a:bodyPr>
              <a:lstStyle/>
              <a:p>
                <a:r>
                  <a:rPr lang="en-US" dirty="0"/>
                  <a:t>We can also find the results graphically by adding vectors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panose="02040503050406030204" pitchFamily="18" charset="0"/>
                            </a:rPr>
                            <m:t>B</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A</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B</m:t>
                          </m:r>
                          <m:r>
                            <a:rPr lang="en-US" sz="2800">
                              <a:latin typeface="Cambria Math"/>
                            </a:rPr>
                            <m:t>/</m:t>
                          </m:r>
                          <m:r>
                            <m:rPr>
                              <m:sty m:val="p"/>
                            </m:rPr>
                            <a:rPr lang="en-US" sz="2800">
                              <a:latin typeface="Cambria Math"/>
                            </a:rPr>
                            <m:t>A</m:t>
                          </m:r>
                        </m:sub>
                      </m:sSub>
                    </m:oMath>
                  </m:oMathPara>
                </a14:m>
                <a:endParaRPr lang="en-US" sz="2800" dirty="0">
                  <a:latin typeface="Cambria Math"/>
                </a:endParaRPr>
              </a:p>
              <a:p>
                <a:pPr marL="0" indent="0" algn="ctr">
                  <a:buNone/>
                </a:pPr>
                <a:endParaRPr lang="en-US" sz="28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𝑎</m:t>
                              </m:r>
                            </m:e>
                          </m:acc>
                        </m:e>
                        <m:sub>
                          <m:r>
                            <m:rPr>
                              <m:sty m:val="p"/>
                            </m:rPr>
                            <a:rPr lang="en-US" sz="2800">
                              <a:latin typeface="Cambria Math"/>
                            </a:rPr>
                            <m:t>B</m:t>
                          </m:r>
                        </m:sub>
                      </m:sSub>
                      <m:r>
                        <a:rPr lang="en-US" sz="2800">
                          <a:latin typeface="Cambria Math"/>
                        </a:rPr>
                        <m:t>=</m:t>
                      </m:r>
                      <m:sSub>
                        <m:sSubPr>
                          <m:ctrlPr>
                            <a:rPr lang="en-CA" sz="2800" i="1" dirty="0">
                              <a:latin typeface="Cambria Math" panose="02040503050406030204" pitchFamily="18" charset="0"/>
                            </a:rPr>
                          </m:ctrlPr>
                        </m:sSubPr>
                        <m:e>
                          <m:acc>
                            <m:accPr>
                              <m:chr m:val="⃗"/>
                              <m:ctrlPr>
                                <a:rPr lang="en-CA" sz="2800" i="1">
                                  <a:latin typeface="Cambria Math" panose="02040503050406030204" pitchFamily="18" charset="0"/>
                                </a:rPr>
                              </m:ctrlPr>
                            </m:accPr>
                            <m:e>
                              <m:r>
                                <m:rPr>
                                  <m:sty m:val="p"/>
                                </m:rPr>
                                <a:rPr lang="en-CA" sz="2800">
                                  <a:latin typeface="Cambria Math" panose="02040503050406030204" pitchFamily="18" charset="0"/>
                                </a:rPr>
                                <m:t>a</m:t>
                              </m:r>
                            </m:e>
                          </m:acc>
                        </m:e>
                        <m:sub>
                          <m:r>
                            <a:rPr lang="en-CA" sz="2800" i="1" dirty="0">
                              <a:latin typeface="Cambria Math" panose="02040503050406030204" pitchFamily="18" charset="0"/>
                            </a:rPr>
                            <m:t>𝐴</m:t>
                          </m:r>
                        </m:sub>
                      </m:sSub>
                      <m:r>
                        <a:rPr lang="en-CA" sz="2800" i="1" dirty="0">
                          <a:latin typeface="Cambria Math" panose="02040503050406030204" pitchFamily="18" charset="0"/>
                        </a:rPr>
                        <m:t>+</m:t>
                      </m:r>
                      <m:sSub>
                        <m:sSubPr>
                          <m:ctrlPr>
                            <a:rPr lang="en-CA" sz="2800" i="1" dirty="0">
                              <a:latin typeface="Cambria Math" panose="02040503050406030204" pitchFamily="18" charset="0"/>
                            </a:rPr>
                          </m:ctrlPr>
                        </m:sSubPr>
                        <m:e>
                          <m:acc>
                            <m:accPr>
                              <m:chr m:val="⃗"/>
                              <m:ctrlPr>
                                <a:rPr lang="en-CA" sz="2800" i="1" dirty="0">
                                  <a:latin typeface="Cambria Math" panose="02040503050406030204" pitchFamily="18" charset="0"/>
                                </a:rPr>
                              </m:ctrlPr>
                            </m:accPr>
                            <m:e>
                              <m:r>
                                <a:rPr lang="en-CA" sz="2800" i="1" dirty="0">
                                  <a:latin typeface="Cambria Math" panose="02040503050406030204" pitchFamily="18" charset="0"/>
                                </a:rPr>
                                <m:t>𝑎</m:t>
                              </m:r>
                            </m:e>
                          </m:acc>
                        </m:e>
                        <m:sub>
                          <m:r>
                            <a:rPr lang="en-CA" sz="2800" i="1" dirty="0">
                              <a:latin typeface="Cambria Math" panose="02040503050406030204" pitchFamily="18" charset="0"/>
                            </a:rPr>
                            <m:t>𝐵</m:t>
                          </m:r>
                          <m:r>
                            <a:rPr lang="en-CA" sz="2800" i="1" dirty="0">
                              <a:latin typeface="Cambria Math" panose="02040503050406030204" pitchFamily="18" charset="0"/>
                            </a:rPr>
                            <m:t>/</m:t>
                          </m:r>
                          <m:r>
                            <a:rPr lang="en-CA" sz="2800" i="1" dirty="0">
                              <a:latin typeface="Cambria Math" panose="02040503050406030204" pitchFamily="18" charset="0"/>
                            </a:rPr>
                            <m:t>𝐴</m:t>
                          </m:r>
                        </m:sub>
                      </m:sSub>
                    </m:oMath>
                  </m:oMathPara>
                </a14:m>
                <a:endParaRPr lang="en-CA" sz="28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4240" t="-14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668908" y="2411515"/>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668908" y="2411515"/>
                <a:ext cx="685701" cy="394210"/>
              </a:xfrm>
              <a:prstGeom prst="rect">
                <a:avLst/>
              </a:prstGeom>
              <a:blipFill>
                <a:blip r:embed="rId5"/>
                <a:stretch>
                  <a:fillRect t="-3226" b="-9677"/>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5" name="Arc 4">
            <a:extLst>
              <a:ext uri="{FF2B5EF4-FFF2-40B4-BE49-F238E27FC236}">
                <a16:creationId xmlns:a16="http://schemas.microsoft.com/office/drawing/2014/main" id="{46CC2EA5-434A-A64A-BB66-99AFFA5915D2}"/>
              </a:ext>
            </a:extLst>
          </p:cNvPr>
          <p:cNvSpPr/>
          <p:nvPr/>
        </p:nvSpPr>
        <p:spPr>
          <a:xfrm>
            <a:off x="7829151" y="2256557"/>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6799192" y="2087824"/>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10"/>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7008487" y="1873818"/>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7008487" y="1873818"/>
                <a:ext cx="486928" cy="369332"/>
              </a:xfrm>
              <a:prstGeom prst="rect">
                <a:avLst/>
              </a:prstGeom>
              <a:blipFill>
                <a:blip r:embed="rId11"/>
                <a:stretch>
                  <a:fillRect t="-3333"/>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93E8236F-6864-0F4B-857A-18038F85C3DD}"/>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C1BEF7D-B392-8349-AF8F-86D943CE6967}"/>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3" name="TextBox 72">
                <a:extLst>
                  <a:ext uri="{FF2B5EF4-FFF2-40B4-BE49-F238E27FC236}">
                    <a16:creationId xmlns:a16="http://schemas.microsoft.com/office/drawing/2014/main" id="{3C1BEF7D-B392-8349-AF8F-86D943CE6967}"/>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12"/>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0D75016F-E809-024E-B234-6F0C9E87CA72}"/>
              </a:ext>
            </a:extLst>
          </p:cNvPr>
          <p:cNvSpPr/>
          <p:nvPr/>
        </p:nvSpPr>
        <p:spPr>
          <a:xfrm rot="2172573">
            <a:off x="6125787" y="1577428"/>
            <a:ext cx="2589350" cy="2021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C13-510D-744A-A0FF-4AB64C258228}"/>
              </a:ext>
            </a:extLst>
          </p:cNvPr>
          <p:cNvSpPr>
            <a:spLocks noGrp="1"/>
          </p:cNvSpPr>
          <p:nvPr>
            <p:ph type="title"/>
          </p:nvPr>
        </p:nvSpPr>
        <p:spPr/>
        <p:txBody>
          <a:bodyPr/>
          <a:lstStyle/>
          <a:p>
            <a:r>
              <a:rPr lang="en-US" dirty="0"/>
              <a:t>Relative Motion Analysis</a:t>
            </a:r>
          </a:p>
        </p:txBody>
      </p:sp>
      <p:sp>
        <p:nvSpPr>
          <p:cNvPr id="4" name="Slide Number Placeholder 3">
            <a:extLst>
              <a:ext uri="{FF2B5EF4-FFF2-40B4-BE49-F238E27FC236}">
                <a16:creationId xmlns:a16="http://schemas.microsoft.com/office/drawing/2014/main" id="{1EB95ADC-9F3B-D341-A6B6-2333C398AB7E}"/>
              </a:ext>
            </a:extLst>
          </p:cNvPr>
          <p:cNvSpPr>
            <a:spLocks noGrp="1"/>
          </p:cNvSpPr>
          <p:nvPr>
            <p:ph type="sldNum" sz="quarter" idx="12"/>
          </p:nvPr>
        </p:nvSpPr>
        <p:spPr/>
        <p:txBody>
          <a:bodyPr/>
          <a:lstStyle/>
          <a:p>
            <a:fld id="{929262FE-7F58-4A1E-8AF3-5A510A86DEBD}" type="slidenum">
              <a:rPr lang="en-US" smtClean="0"/>
              <a:t>13</a:t>
            </a:fld>
            <a:endParaRPr lang="en-US" dirty="0"/>
          </a:p>
        </p:txBody>
      </p:sp>
      <p:sp>
        <p:nvSpPr>
          <p:cNvPr id="5" name="Rounded Rectangle 5">
            <a:extLst>
              <a:ext uri="{FF2B5EF4-FFF2-40B4-BE49-F238E27FC236}">
                <a16:creationId xmlns:a16="http://schemas.microsoft.com/office/drawing/2014/main" id="{8867401B-9748-BF40-B19B-A25B71F8F354}"/>
              </a:ext>
            </a:extLst>
          </p:cNvPr>
          <p:cNvSpPr/>
          <p:nvPr/>
        </p:nvSpPr>
        <p:spPr>
          <a:xfrm>
            <a:off x="2444384" y="396402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2A3CF146-B72E-EF4A-8D47-EFB6A07F5331}"/>
              </a:ext>
            </a:extLst>
          </p:cNvPr>
          <p:cNvSpPr/>
          <p:nvPr/>
        </p:nvSpPr>
        <p:spPr>
          <a:xfrm rot="19173579">
            <a:off x="3118782" y="3258740"/>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B308DDCC-33D5-BA41-A050-22131CE90183}"/>
              </a:ext>
            </a:extLst>
          </p:cNvPr>
          <p:cNvSpPr/>
          <p:nvPr/>
        </p:nvSpPr>
        <p:spPr>
          <a:xfrm>
            <a:off x="3654876" y="437605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D59A80AF-6CC5-7349-B7C1-21867456B11A}"/>
              </a:ext>
            </a:extLst>
          </p:cNvPr>
          <p:cNvSpPr/>
          <p:nvPr/>
        </p:nvSpPr>
        <p:spPr>
          <a:xfrm rot="20332757">
            <a:off x="5617111" y="1962146"/>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E36DDB4-47FC-4547-89CA-C37CECCBF05F}"/>
              </a:ext>
            </a:extLst>
          </p:cNvPr>
          <p:cNvSpPr/>
          <p:nvPr/>
        </p:nvSpPr>
        <p:spPr>
          <a:xfrm rot="20500709">
            <a:off x="5889304" y="247091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93BF2E-E438-B548-A464-FC5A35E369E1}"/>
                  </a:ext>
                </a:extLst>
              </p:cNvPr>
              <p:cNvSpPr txBox="1"/>
              <p:nvPr/>
            </p:nvSpPr>
            <p:spPr>
              <a:xfrm>
                <a:off x="4783718" y="406784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0" name="TextBox 9">
                <a:extLst>
                  <a:ext uri="{FF2B5EF4-FFF2-40B4-BE49-F238E27FC236}">
                    <a16:creationId xmlns:a16="http://schemas.microsoft.com/office/drawing/2014/main" id="{E193BF2E-E438-B548-A464-FC5A35E369E1}"/>
                  </a:ext>
                </a:extLst>
              </p:cNvPr>
              <p:cNvSpPr txBox="1">
                <a:spLocks noRot="1" noChangeAspect="1" noMove="1" noResize="1" noEditPoints="1" noAdjustHandles="1" noChangeArrowheads="1" noChangeShapeType="1" noTextEdit="1"/>
              </p:cNvSpPr>
              <p:nvPr/>
            </p:nvSpPr>
            <p:spPr>
              <a:xfrm>
                <a:off x="4783718" y="4067845"/>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4D9387-D7EA-C540-882F-4696B23D8931}"/>
                  </a:ext>
                </a:extLst>
              </p:cNvPr>
              <p:cNvSpPr txBox="1"/>
              <p:nvPr/>
            </p:nvSpPr>
            <p:spPr>
              <a:xfrm>
                <a:off x="7614707" y="2207988"/>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11" name="TextBox 10">
                <a:extLst>
                  <a:ext uri="{FF2B5EF4-FFF2-40B4-BE49-F238E27FC236}">
                    <a16:creationId xmlns:a16="http://schemas.microsoft.com/office/drawing/2014/main" id="{244D9387-D7EA-C540-882F-4696B23D8931}"/>
                  </a:ext>
                </a:extLst>
              </p:cNvPr>
              <p:cNvSpPr txBox="1">
                <a:spLocks noRot="1" noChangeAspect="1" noMove="1" noResize="1" noEditPoints="1" noAdjustHandles="1" noChangeArrowheads="1" noChangeShapeType="1" noTextEdit="1"/>
              </p:cNvSpPr>
              <p:nvPr/>
            </p:nvSpPr>
            <p:spPr>
              <a:xfrm>
                <a:off x="7614707" y="2207988"/>
                <a:ext cx="237950" cy="307777"/>
              </a:xfrm>
              <a:prstGeom prst="rect">
                <a:avLst/>
              </a:prstGeom>
              <a:blipFill>
                <a:blip r:embed="rId3"/>
                <a:stretch>
                  <a:fillRect l="-35000" r="-30000" b="-2692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6682D94-0CA6-0641-8ACB-542639601D0E}"/>
              </a:ext>
            </a:extLst>
          </p:cNvPr>
          <p:cNvCxnSpPr/>
          <p:nvPr/>
        </p:nvCxnSpPr>
        <p:spPr>
          <a:xfrm>
            <a:off x="4032191" y="4466858"/>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33D92-AA26-2144-9977-29512B5DE840}"/>
              </a:ext>
            </a:extLst>
          </p:cNvPr>
          <p:cNvSpPr txBox="1"/>
          <p:nvPr/>
        </p:nvSpPr>
        <p:spPr>
          <a:xfrm>
            <a:off x="3583734" y="4665632"/>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2E40CBC6-8E3F-C84F-AE64-1B28865120D0}"/>
              </a:ext>
            </a:extLst>
          </p:cNvPr>
          <p:cNvSpPr txBox="1"/>
          <p:nvPr/>
        </p:nvSpPr>
        <p:spPr>
          <a:xfrm>
            <a:off x="5996759" y="2840742"/>
            <a:ext cx="309700" cy="369332"/>
          </a:xfrm>
          <a:prstGeom prst="rect">
            <a:avLst/>
          </a:prstGeom>
          <a:noFill/>
        </p:spPr>
        <p:txBody>
          <a:bodyPr wrap="none" rtlCol="0">
            <a:spAutoFit/>
          </a:bodyPr>
          <a:lstStyle/>
          <a:p>
            <a:r>
              <a:rPr lang="en-US" dirty="0"/>
              <a:t>B</a:t>
            </a:r>
          </a:p>
        </p:txBody>
      </p:sp>
      <p:sp>
        <p:nvSpPr>
          <p:cNvPr id="15" name="TextBox 14">
            <a:extLst>
              <a:ext uri="{FF2B5EF4-FFF2-40B4-BE49-F238E27FC236}">
                <a16:creationId xmlns:a16="http://schemas.microsoft.com/office/drawing/2014/main" id="{14C5086B-7388-C444-B64A-9B4CA107FA03}"/>
              </a:ext>
            </a:extLst>
          </p:cNvPr>
          <p:cNvSpPr txBox="1"/>
          <p:nvPr/>
        </p:nvSpPr>
        <p:spPr>
          <a:xfrm>
            <a:off x="8187252" y="1473498"/>
            <a:ext cx="308098" cy="369332"/>
          </a:xfrm>
          <a:prstGeom prst="rect">
            <a:avLst/>
          </a:prstGeom>
          <a:noFill/>
        </p:spPr>
        <p:txBody>
          <a:bodyPr wrap="none" rtlCol="0">
            <a:spAutoFit/>
          </a:bodyPr>
          <a:lstStyle/>
          <a:p>
            <a:r>
              <a:rPr lang="en-US" dirty="0"/>
              <a:t>C</a:t>
            </a:r>
          </a:p>
        </p:txBody>
      </p:sp>
      <p:cxnSp>
        <p:nvCxnSpPr>
          <p:cNvPr id="16" name="Straight Connector 15">
            <a:extLst>
              <a:ext uri="{FF2B5EF4-FFF2-40B4-BE49-F238E27FC236}">
                <a16:creationId xmlns:a16="http://schemas.microsoft.com/office/drawing/2014/main" id="{20E86D51-4E10-3D4F-BC3D-7F907B89ECE0}"/>
              </a:ext>
            </a:extLst>
          </p:cNvPr>
          <p:cNvCxnSpPr>
            <a:cxnSpLocks/>
            <a:endCxn id="9" idx="1"/>
          </p:cNvCxnSpPr>
          <p:nvPr/>
        </p:nvCxnSpPr>
        <p:spPr>
          <a:xfrm flipV="1">
            <a:off x="3708240" y="2591102"/>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83AD60C-2448-C044-8085-535495BC4E5C}"/>
              </a:ext>
            </a:extLst>
          </p:cNvPr>
          <p:cNvCxnSpPr>
            <a:cxnSpLocks/>
          </p:cNvCxnSpPr>
          <p:nvPr/>
        </p:nvCxnSpPr>
        <p:spPr>
          <a:xfrm>
            <a:off x="6016928" y="2577802"/>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B13BF667-CA52-A04D-B5E4-350E7102CF01}"/>
              </a:ext>
            </a:extLst>
          </p:cNvPr>
          <p:cNvCxnSpPr>
            <a:cxnSpLocks/>
            <a:stCxn id="9" idx="3"/>
            <a:endCxn id="8" idx="3"/>
          </p:cNvCxnSpPr>
          <p:nvPr/>
        </p:nvCxnSpPr>
        <p:spPr>
          <a:xfrm flipV="1">
            <a:off x="6067549" y="1712544"/>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9D863228-7484-9F45-8543-ADB50CE49EED}"/>
              </a:ext>
            </a:extLst>
          </p:cNvPr>
          <p:cNvGrpSpPr/>
          <p:nvPr/>
        </p:nvGrpSpPr>
        <p:grpSpPr>
          <a:xfrm>
            <a:off x="5510087" y="1272292"/>
            <a:ext cx="2086226" cy="1466731"/>
            <a:chOff x="5715689" y="1097461"/>
            <a:chExt cx="2086226" cy="1466731"/>
          </a:xfrm>
        </p:grpSpPr>
        <p:cxnSp>
          <p:nvCxnSpPr>
            <p:cNvPr id="20" name="Straight Arrow Connector 19">
              <a:extLst>
                <a:ext uri="{FF2B5EF4-FFF2-40B4-BE49-F238E27FC236}">
                  <a16:creationId xmlns:a16="http://schemas.microsoft.com/office/drawing/2014/main" id="{12595B5F-9471-9D40-9D14-DF0C726542A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4C65900-868A-404B-B9D0-8A6940772C3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8A7A915-822E-7D40-8C9F-18F3B3E0203E}"/>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A8A7A915-822E-7D40-8C9F-18F3B3E0203E}"/>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5F9E4C2-B625-5A4C-ADF9-B596128AB776}"/>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5F9E4C2-B625-5A4C-ADF9-B596128AB776}"/>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9A9A792C-A8AF-C542-8F8B-CE6DA43BC916}"/>
              </a:ext>
            </a:extLst>
          </p:cNvPr>
          <p:cNvGrpSpPr/>
          <p:nvPr/>
        </p:nvGrpSpPr>
        <p:grpSpPr>
          <a:xfrm>
            <a:off x="246197" y="3320822"/>
            <a:ext cx="2086226" cy="1466731"/>
            <a:chOff x="5715689" y="1097461"/>
            <a:chExt cx="2086226" cy="1466731"/>
          </a:xfrm>
        </p:grpSpPr>
        <p:cxnSp>
          <p:nvCxnSpPr>
            <p:cNvPr id="25" name="Straight Arrow Connector 24">
              <a:extLst>
                <a:ext uri="{FF2B5EF4-FFF2-40B4-BE49-F238E27FC236}">
                  <a16:creationId xmlns:a16="http://schemas.microsoft.com/office/drawing/2014/main" id="{8C5C8D00-DE7F-6043-B7F2-9F3032716520}"/>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E515817-AEAC-E942-B6F6-B0B4171A43A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52716D-B75D-CA49-B314-44CFAA8DFEA6}"/>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27" name="TextBox 26">
                  <a:extLst>
                    <a:ext uri="{FF2B5EF4-FFF2-40B4-BE49-F238E27FC236}">
                      <a16:creationId xmlns:a16="http://schemas.microsoft.com/office/drawing/2014/main" id="{C852716D-B75D-CA49-B314-44CFAA8DFEA6}"/>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AF0AEAE-5A3A-0343-A14F-00B663A7EF8A}"/>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28" name="TextBox 27">
                  <a:extLst>
                    <a:ext uri="{FF2B5EF4-FFF2-40B4-BE49-F238E27FC236}">
                      <a16:creationId xmlns:a16="http://schemas.microsoft.com/office/drawing/2014/main" id="{8AF0AEAE-5A3A-0343-A14F-00B663A7EF8A}"/>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FACD9AE6-5991-2248-BDEA-043A228CCFFF}"/>
              </a:ext>
            </a:extLst>
          </p:cNvPr>
          <p:cNvSpPr txBox="1"/>
          <p:nvPr/>
        </p:nvSpPr>
        <p:spPr>
          <a:xfrm>
            <a:off x="432140" y="4568107"/>
            <a:ext cx="336952" cy="369332"/>
          </a:xfrm>
          <a:prstGeom prst="rect">
            <a:avLst/>
          </a:prstGeom>
          <a:noFill/>
        </p:spPr>
        <p:txBody>
          <a:bodyPr wrap="none" rtlCol="0">
            <a:spAutoFit/>
          </a:bodyPr>
          <a:lstStyle/>
          <a:p>
            <a:r>
              <a:rPr lang="en-US" dirty="0"/>
              <a:t>O</a:t>
            </a:r>
          </a:p>
        </p:txBody>
      </p:sp>
      <p:grpSp>
        <p:nvGrpSpPr>
          <p:cNvPr id="30" name="Group 29">
            <a:extLst>
              <a:ext uri="{FF2B5EF4-FFF2-40B4-BE49-F238E27FC236}">
                <a16:creationId xmlns:a16="http://schemas.microsoft.com/office/drawing/2014/main" id="{05C4806D-AD55-234B-A257-1434FD55C6F2}"/>
              </a:ext>
            </a:extLst>
          </p:cNvPr>
          <p:cNvGrpSpPr/>
          <p:nvPr/>
        </p:nvGrpSpPr>
        <p:grpSpPr>
          <a:xfrm>
            <a:off x="3263672" y="3170533"/>
            <a:ext cx="2086226" cy="1466731"/>
            <a:chOff x="5715689" y="1097461"/>
            <a:chExt cx="2086226" cy="1466731"/>
          </a:xfrm>
        </p:grpSpPr>
        <p:cxnSp>
          <p:nvCxnSpPr>
            <p:cNvPr id="31" name="Straight Arrow Connector 30">
              <a:extLst>
                <a:ext uri="{FF2B5EF4-FFF2-40B4-BE49-F238E27FC236}">
                  <a16:creationId xmlns:a16="http://schemas.microsoft.com/office/drawing/2014/main" id="{E6AF24A4-54BC-AF46-A3D4-202011D79D99}"/>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75317F3-23A6-1B40-AB4F-E085B6907FDB}"/>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A74B76E-6511-1D46-B5C6-A8DE71FDC1B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5A74B76E-6511-1D46-B5C6-A8DE71FDC1B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C23F12-31BD-584E-9723-B8C6A50928CB}"/>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1DC23F12-31BD-584E-9723-B8C6A50928CB}"/>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35" name="Arc 34">
            <a:extLst>
              <a:ext uri="{FF2B5EF4-FFF2-40B4-BE49-F238E27FC236}">
                <a16:creationId xmlns:a16="http://schemas.microsoft.com/office/drawing/2014/main" id="{05F54B00-2404-D547-A6B8-18E7D75E3DC7}"/>
              </a:ext>
            </a:extLst>
          </p:cNvPr>
          <p:cNvSpPr/>
          <p:nvPr/>
        </p:nvSpPr>
        <p:spPr>
          <a:xfrm rot="20918629">
            <a:off x="4213145" y="2808908"/>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3A2AFAE-F08A-D846-B0A5-E72B54E70C78}"/>
                  </a:ext>
                </a:extLst>
              </p:cNvPr>
              <p:cNvSpPr txBox="1"/>
              <p:nvPr/>
            </p:nvSpPr>
            <p:spPr>
              <a:xfrm>
                <a:off x="4511116" y="2235482"/>
                <a:ext cx="1057021"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𝐴𝐵</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𝐴𝐵</m:t>
                            </m:r>
                          </m:sub>
                        </m:sSub>
                      </m:e>
                    </m:acc>
                  </m:oMath>
                </a14:m>
                <a:endParaRPr lang="en-US" dirty="0"/>
              </a:p>
            </p:txBody>
          </p:sp>
        </mc:Choice>
        <mc:Fallback xmlns="">
          <p:sp>
            <p:nvSpPr>
              <p:cNvPr id="36" name="TextBox 35">
                <a:extLst>
                  <a:ext uri="{FF2B5EF4-FFF2-40B4-BE49-F238E27FC236}">
                    <a16:creationId xmlns:a16="http://schemas.microsoft.com/office/drawing/2014/main" id="{83A2AFAE-F08A-D846-B0A5-E72B54E70C78}"/>
                  </a:ext>
                </a:extLst>
              </p:cNvPr>
              <p:cNvSpPr txBox="1">
                <a:spLocks noRot="1" noChangeAspect="1" noMove="1" noResize="1" noEditPoints="1" noAdjustHandles="1" noChangeArrowheads="1" noChangeShapeType="1" noTextEdit="1"/>
              </p:cNvSpPr>
              <p:nvPr/>
            </p:nvSpPr>
            <p:spPr>
              <a:xfrm>
                <a:off x="4511116" y="2235482"/>
                <a:ext cx="1057021" cy="369332"/>
              </a:xfrm>
              <a:prstGeom prst="rect">
                <a:avLst/>
              </a:prstGeom>
              <a:blipFill>
                <a:blip r:embed="rId10"/>
                <a:stretch>
                  <a:fillRect t="-10345" b="-27586"/>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8C1529E9-0AC5-414C-8DF9-71D3115FF286}"/>
              </a:ext>
            </a:extLst>
          </p:cNvPr>
          <p:cNvSpPr/>
          <p:nvPr/>
        </p:nvSpPr>
        <p:spPr>
          <a:xfrm rot="20918629">
            <a:off x="6847744" y="1501630"/>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54AFA57-A7C3-C348-B58B-F5AD16E8B7F1}"/>
                  </a:ext>
                </a:extLst>
              </p:cNvPr>
              <p:cNvSpPr txBox="1"/>
              <p:nvPr/>
            </p:nvSpPr>
            <p:spPr>
              <a:xfrm>
                <a:off x="7085514" y="1053911"/>
                <a:ext cx="1066510"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𝐵𝐶</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𝐵</m:t>
                            </m:r>
                            <m:r>
                              <a:rPr lang="en-CA" b="0" i="1" smtClean="0">
                                <a:latin typeface="Cambria Math" panose="02040503050406030204" pitchFamily="18" charset="0"/>
                              </a:rPr>
                              <m:t>𝐶</m:t>
                            </m:r>
                          </m:sub>
                        </m:sSub>
                      </m:e>
                    </m:acc>
                  </m:oMath>
                </a14:m>
                <a:endParaRPr lang="en-US" dirty="0"/>
              </a:p>
            </p:txBody>
          </p:sp>
        </mc:Choice>
        <mc:Fallback xmlns="">
          <p:sp>
            <p:nvSpPr>
              <p:cNvPr id="39" name="TextBox 38">
                <a:extLst>
                  <a:ext uri="{FF2B5EF4-FFF2-40B4-BE49-F238E27FC236}">
                    <a16:creationId xmlns:a16="http://schemas.microsoft.com/office/drawing/2014/main" id="{E54AFA57-A7C3-C348-B58B-F5AD16E8B7F1}"/>
                  </a:ext>
                </a:extLst>
              </p:cNvPr>
              <p:cNvSpPr txBox="1">
                <a:spLocks noRot="1" noChangeAspect="1" noMove="1" noResize="1" noEditPoints="1" noAdjustHandles="1" noChangeArrowheads="1" noChangeShapeType="1" noTextEdit="1"/>
              </p:cNvSpPr>
              <p:nvPr/>
            </p:nvSpPr>
            <p:spPr>
              <a:xfrm>
                <a:off x="7085514" y="1053911"/>
                <a:ext cx="1066510" cy="369332"/>
              </a:xfrm>
              <a:prstGeom prst="rect">
                <a:avLst/>
              </a:prstGeom>
              <a:blipFill>
                <a:blip r:embed="rId11"/>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E67D498-D2D4-734F-A3C1-E716E359BBC3}"/>
                  </a:ext>
                </a:extLst>
              </p:cNvPr>
              <p:cNvSpPr txBox="1"/>
              <p:nvPr/>
            </p:nvSpPr>
            <p:spPr>
              <a:xfrm>
                <a:off x="1101160" y="5233885"/>
                <a:ext cx="6941680" cy="394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𝜔</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𝜔</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xmlns="">
          <p:sp>
            <p:nvSpPr>
              <p:cNvPr id="40" name="TextBox 39">
                <a:extLst>
                  <a:ext uri="{FF2B5EF4-FFF2-40B4-BE49-F238E27FC236}">
                    <a16:creationId xmlns:a16="http://schemas.microsoft.com/office/drawing/2014/main" id="{2E67D498-D2D4-734F-A3C1-E716E359BBC3}"/>
                  </a:ext>
                </a:extLst>
              </p:cNvPr>
              <p:cNvSpPr txBox="1">
                <a:spLocks noRot="1" noChangeAspect="1" noMove="1" noResize="1" noEditPoints="1" noAdjustHandles="1" noChangeArrowheads="1" noChangeShapeType="1" noTextEdit="1"/>
              </p:cNvSpPr>
              <p:nvPr/>
            </p:nvSpPr>
            <p:spPr>
              <a:xfrm>
                <a:off x="1101160" y="5233885"/>
                <a:ext cx="6941680" cy="394210"/>
              </a:xfrm>
              <a:prstGeom prst="rect">
                <a:avLst/>
              </a:prstGeom>
              <a:blipFill>
                <a:blip r:embed="rId12"/>
                <a:stretch>
                  <a:fillRect t="-1250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438E489-842F-5D43-BBCF-327469FC055D}"/>
                  </a:ext>
                </a:extLst>
              </p:cNvPr>
              <p:cNvSpPr txBox="1"/>
              <p:nvPr/>
            </p:nvSpPr>
            <p:spPr>
              <a:xfrm>
                <a:off x="1085551" y="5837483"/>
                <a:ext cx="6941680" cy="404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𝛼</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𝜔</m:t>
                          </m:r>
                        </m:e>
                        <m:sub>
                          <m:r>
                            <a:rPr lang="en-CA" b="0" i="1" smtClean="0">
                              <a:latin typeface="Cambria Math" panose="02040503050406030204" pitchFamily="18" charset="0"/>
                            </a:rPr>
                            <m:t>𝐴𝐵</m:t>
                          </m:r>
                        </m:sub>
                        <m:sup>
                          <m:r>
                            <a:rPr lang="en-CA" b="0" i="1" smtClean="0">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𝐵</m:t>
                          </m:r>
                          <m:r>
                            <a:rPr lang="en-CA" i="1">
                              <a:latin typeface="Cambria Math" panose="02040503050406030204" pitchFamily="18" charset="0"/>
                            </a:rPr>
                            <m:t>/</m:t>
                          </m:r>
                          <m:r>
                            <a:rPr lang="en-CA" i="1">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b="0" i="1" smtClean="0">
                                  <a:latin typeface="Cambria Math" panose="02040503050406030204" pitchFamily="18" charset="0"/>
                                </a:rPr>
                                <m:t>𝛼</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𝜔</m:t>
                          </m:r>
                        </m:e>
                        <m:sub>
                          <m:r>
                            <a:rPr lang="en-CA" b="0" i="1" smtClean="0">
                              <a:latin typeface="Cambria Math" panose="02040503050406030204" pitchFamily="18" charset="0"/>
                            </a:rPr>
                            <m:t>𝐵𝐶</m:t>
                          </m:r>
                        </m:sub>
                        <m:sup>
                          <m:r>
                            <a:rPr lang="en-CA" i="1">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xmlns="">
          <p:sp>
            <p:nvSpPr>
              <p:cNvPr id="41" name="TextBox 40">
                <a:extLst>
                  <a:ext uri="{FF2B5EF4-FFF2-40B4-BE49-F238E27FC236}">
                    <a16:creationId xmlns:a16="http://schemas.microsoft.com/office/drawing/2014/main" id="{2438E489-842F-5D43-BBCF-327469FC055D}"/>
                  </a:ext>
                </a:extLst>
              </p:cNvPr>
              <p:cNvSpPr txBox="1">
                <a:spLocks noRot="1" noChangeAspect="1" noMove="1" noResize="1" noEditPoints="1" noAdjustHandles="1" noChangeArrowheads="1" noChangeShapeType="1" noTextEdit="1"/>
              </p:cNvSpPr>
              <p:nvPr/>
            </p:nvSpPr>
            <p:spPr>
              <a:xfrm>
                <a:off x="1085551" y="5837483"/>
                <a:ext cx="6941680" cy="404854"/>
              </a:xfrm>
              <a:prstGeom prst="rect">
                <a:avLst/>
              </a:prstGeom>
              <a:blipFill>
                <a:blip r:embed="rId13"/>
                <a:stretch>
                  <a:fillRect t="-909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0242DA-B67C-914A-BFA5-0D68F9D2CAF4}"/>
                  </a:ext>
                </a:extLst>
              </p:cNvPr>
              <p:cNvSpPr txBox="1"/>
              <p:nvPr/>
            </p:nvSpPr>
            <p:spPr>
              <a:xfrm rot="19160532">
                <a:off x="3852995" y="3120350"/>
                <a:ext cx="10560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1</m:t>
                          </m:r>
                        </m:sub>
                      </m:sSub>
                      <m:r>
                        <a:rPr lang="en-CA" sz="2000" b="0" i="0" smtClean="0">
                          <a:solidFill>
                            <a:schemeClr val="accent1"/>
                          </a:solidFill>
                          <a:latin typeface="Cambria Math" panose="02040503050406030204" pitchFamily="18" charset="0"/>
                          <a:ea typeface="Cambria Math" panose="02040503050406030204" pitchFamily="18" charset="0"/>
                        </a:rPr>
                        <m:t>=2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2" name="TextBox 41">
                <a:extLst>
                  <a:ext uri="{FF2B5EF4-FFF2-40B4-BE49-F238E27FC236}">
                    <a16:creationId xmlns:a16="http://schemas.microsoft.com/office/drawing/2014/main" id="{D20242DA-B67C-914A-BFA5-0D68F9D2CAF4}"/>
                  </a:ext>
                </a:extLst>
              </p:cNvPr>
              <p:cNvSpPr txBox="1">
                <a:spLocks noRot="1" noChangeAspect="1" noMove="1" noResize="1" noEditPoints="1" noAdjustHandles="1" noChangeArrowheads="1" noChangeShapeType="1" noTextEdit="1"/>
              </p:cNvSpPr>
              <p:nvPr/>
            </p:nvSpPr>
            <p:spPr>
              <a:xfrm rot="19160532">
                <a:off x="3852995" y="3120350"/>
                <a:ext cx="1056058" cy="307777"/>
              </a:xfrm>
              <a:prstGeom prst="rect">
                <a:avLst/>
              </a:prstGeom>
              <a:blipFill>
                <a:blip r:embed="rId14"/>
                <a:stretch>
                  <a:fillRect l="-1250" r="-1250"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930D056-BAEF-0444-BC3E-914C649A9695}"/>
                  </a:ext>
                </a:extLst>
              </p:cNvPr>
              <p:cNvSpPr txBox="1"/>
              <p:nvPr/>
            </p:nvSpPr>
            <p:spPr>
              <a:xfrm rot="20408876">
                <a:off x="6065597" y="1642715"/>
                <a:ext cx="12575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2</m:t>
                          </m:r>
                        </m:sub>
                      </m:sSub>
                      <m:r>
                        <a:rPr lang="en-CA" sz="2000" b="0" i="0" smtClean="0">
                          <a:solidFill>
                            <a:schemeClr val="accent1"/>
                          </a:solidFill>
                          <a:latin typeface="Cambria Math" panose="02040503050406030204" pitchFamily="18" charset="0"/>
                          <a:ea typeface="Cambria Math" panose="02040503050406030204" pitchFamily="18" charset="0"/>
                        </a:rPr>
                        <m:t>=1.5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3" name="TextBox 42">
                <a:extLst>
                  <a:ext uri="{FF2B5EF4-FFF2-40B4-BE49-F238E27FC236}">
                    <a16:creationId xmlns:a16="http://schemas.microsoft.com/office/drawing/2014/main" id="{6930D056-BAEF-0444-BC3E-914C649A9695}"/>
                  </a:ext>
                </a:extLst>
              </p:cNvPr>
              <p:cNvSpPr txBox="1">
                <a:spLocks noRot="1" noChangeAspect="1" noMove="1" noResize="1" noEditPoints="1" noAdjustHandles="1" noChangeArrowheads="1" noChangeShapeType="1" noTextEdit="1"/>
              </p:cNvSpPr>
              <p:nvPr/>
            </p:nvSpPr>
            <p:spPr>
              <a:xfrm rot="20408876">
                <a:off x="6065597" y="1642715"/>
                <a:ext cx="1257588" cy="307777"/>
              </a:xfrm>
              <a:prstGeom prst="rect">
                <a:avLst/>
              </a:prstGeom>
              <a:blipFill>
                <a:blip r:embed="rId15"/>
                <a:stretch>
                  <a:fillRect l="-2941" r="-1961" b="-5172"/>
                </a:stretch>
              </a:blipFill>
            </p:spPr>
            <p:txBody>
              <a:bodyPr/>
              <a:lstStyle/>
              <a:p>
                <a:r>
                  <a:rPr lang="en-US">
                    <a:noFill/>
                  </a:rPr>
                  <a:t> </a:t>
                </a:r>
              </a:p>
            </p:txBody>
          </p:sp>
        </mc:Fallback>
      </mc:AlternateContent>
    </p:spTree>
    <p:extLst>
      <p:ext uri="{BB962C8B-B14F-4D97-AF65-F5344CB8AC3E}">
        <p14:creationId xmlns:p14="http://schemas.microsoft.com/office/powerpoint/2010/main" val="251954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Because our translating frames never rotate, we maintain the same direction for our x and y coordinates</a:t>
                </a:r>
              </a:p>
              <a:p>
                <a:r>
                  <a:rPr lang="en-US" dirty="0"/>
                  <a:t>That means we don’t have to convert between one coordinate system and the other, and can just add, say,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directly (vector addition of components)</a:t>
                </a:r>
              </a:p>
              <a:p>
                <a:r>
                  <a:rPr lang="en-US" dirty="0"/>
                  <a:t>(When we get to Rotating Frames Analysis, we will need to do some conversions)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52" t="-3081" r="-2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add a fixed coordinate system (x and y directions)</a:t>
            </a:r>
          </a:p>
          <a:p>
            <a:pPr lvl="1"/>
            <a:r>
              <a:rPr lang="en-US" dirty="0"/>
              <a:t>Identify any known angular and linear velocities and accelerations (magnitude and/or direction)</a:t>
            </a:r>
          </a:p>
          <a:p>
            <a:pPr lvl="1"/>
            <a:r>
              <a:rPr lang="en-US" dirty="0"/>
              <a:t>Define unknown vectors</a:t>
            </a:r>
          </a:p>
          <a:p>
            <a:r>
              <a:rPr lang="en-US" dirty="0"/>
              <a:t>Start stepping through from a point with known velocity/ acceleration toward the point you want to know about</a:t>
            </a:r>
          </a:p>
          <a:p>
            <a:pPr lvl="1"/>
            <a:r>
              <a:rPr lang="en-US" dirty="0"/>
              <a:t>Use a series of relative motion equations as needed, substituting into one equation</a:t>
            </a:r>
          </a:p>
          <a:p>
            <a:r>
              <a:rPr lang="en-US" dirty="0"/>
              <a:t>Use the equations you have generated, along with any current angles, distances, velocities, and accelerations to solve for the unknowns</a:t>
            </a:r>
          </a:p>
          <a:p>
            <a:pPr lvl="1"/>
            <a:r>
              <a:rPr lang="en-US" dirty="0"/>
              <a:t>Create two scalar equations (x and y directions) from your vector equation to solve for up to two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5">
            <a:extLst>
              <a:ext uri="{FF2B5EF4-FFF2-40B4-BE49-F238E27FC236}">
                <a16:creationId xmlns:a16="http://schemas.microsoft.com/office/drawing/2014/main" id="{1D94D3CD-4B37-7D49-B5C5-C88123842727}"/>
              </a:ext>
            </a:extLst>
          </p:cNvPr>
          <p:cNvSpPr/>
          <p:nvPr/>
        </p:nvSpPr>
        <p:spPr>
          <a:xfrm>
            <a:off x="1515794" y="276039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5F1B29B-4E95-624E-A078-2F30560FB343}"/>
              </a:ext>
            </a:extLst>
          </p:cNvPr>
          <p:cNvSpPr/>
          <p:nvPr/>
        </p:nvSpPr>
        <p:spPr>
          <a:xfrm>
            <a:off x="2539051" y="299716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D730EC3-2251-F24B-82EA-803A0845CEFF}"/>
              </a:ext>
            </a:extLst>
          </p:cNvPr>
          <p:cNvSpPr/>
          <p:nvPr/>
        </p:nvSpPr>
        <p:spPr>
          <a:xfrm rot="1726745">
            <a:off x="5346299" y="357549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A27092B-B475-094A-8469-594F62E8DA54}"/>
              </a:ext>
            </a:extLst>
          </p:cNvPr>
          <p:cNvSpPr/>
          <p:nvPr/>
        </p:nvSpPr>
        <p:spPr>
          <a:xfrm>
            <a:off x="2726286" y="317242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A905851-988A-D54A-BE85-50E9ACF5A8A3}"/>
              </a:ext>
            </a:extLst>
          </p:cNvPr>
          <p:cNvSpPr/>
          <p:nvPr/>
        </p:nvSpPr>
        <p:spPr>
          <a:xfrm>
            <a:off x="5600114" y="315500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F989E1C-E4D9-C946-9F91-EAC146019166}"/>
              </a:ext>
            </a:extLst>
          </p:cNvPr>
          <p:cNvCxnSpPr/>
          <p:nvPr/>
        </p:nvCxnSpPr>
        <p:spPr>
          <a:xfrm flipV="1">
            <a:off x="2817726" y="2218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CCBD913-EC5A-2D45-9BA6-6D3CF120DAC4}"/>
              </a:ext>
            </a:extLst>
          </p:cNvPr>
          <p:cNvCxnSpPr/>
          <p:nvPr/>
        </p:nvCxnSpPr>
        <p:spPr>
          <a:xfrm flipV="1">
            <a:off x="5691554" y="2218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677C34-B337-504B-9A54-C54196B20C34}"/>
              </a:ext>
            </a:extLst>
          </p:cNvPr>
          <p:cNvCxnSpPr/>
          <p:nvPr/>
        </p:nvCxnSpPr>
        <p:spPr>
          <a:xfrm rot="16200000">
            <a:off x="5050821" y="3430861"/>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E66D92-C5BA-CC46-BAFD-1E4C65A20442}"/>
              </a:ext>
            </a:extLst>
          </p:cNvPr>
          <p:cNvCxnSpPr/>
          <p:nvPr/>
        </p:nvCxnSpPr>
        <p:spPr>
          <a:xfrm rot="16200000">
            <a:off x="6915751" y="4461336"/>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CF0DFE-C133-264B-9E53-282A8057E23C}"/>
              </a:ext>
            </a:extLst>
          </p:cNvPr>
          <p:cNvCxnSpPr/>
          <p:nvPr/>
        </p:nvCxnSpPr>
        <p:spPr>
          <a:xfrm>
            <a:off x="5437008" y="3705165"/>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D19323-51BC-1146-ADAD-F6B83233E1F0}"/>
              </a:ext>
            </a:extLst>
          </p:cNvPr>
          <p:cNvCxnSpPr/>
          <p:nvPr/>
        </p:nvCxnSpPr>
        <p:spPr>
          <a:xfrm>
            <a:off x="2817726" y="2637935"/>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2A0521-E83F-1A4C-B7C2-9A272E312A5F}"/>
              </a:ext>
            </a:extLst>
          </p:cNvPr>
          <p:cNvCxnSpPr/>
          <p:nvPr/>
        </p:nvCxnSpPr>
        <p:spPr>
          <a:xfrm>
            <a:off x="5843954" y="3246447"/>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6A404D-D15A-8048-BC2E-2312DAA9A77C}"/>
              </a:ext>
            </a:extLst>
          </p:cNvPr>
          <p:cNvCxnSpPr/>
          <p:nvPr/>
        </p:nvCxnSpPr>
        <p:spPr>
          <a:xfrm>
            <a:off x="5832896" y="3337887"/>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0DF73A0C-289E-6A4E-8E00-718C9F4F611A}"/>
              </a:ext>
            </a:extLst>
          </p:cNvPr>
          <p:cNvSpPr/>
          <p:nvPr/>
        </p:nvSpPr>
        <p:spPr>
          <a:xfrm>
            <a:off x="4777154" y="2349463"/>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E71950CD-E835-8242-9EFF-DF2587299C99}"/>
              </a:ext>
            </a:extLst>
          </p:cNvPr>
          <p:cNvSpPr/>
          <p:nvPr/>
        </p:nvSpPr>
        <p:spPr>
          <a:xfrm flipH="1">
            <a:off x="2360526" y="2806663"/>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0" name="TextBox 19">
            <a:extLst>
              <a:ext uri="{FF2B5EF4-FFF2-40B4-BE49-F238E27FC236}">
                <a16:creationId xmlns:a16="http://schemas.microsoft.com/office/drawing/2014/main" id="{8E91CE12-3B6E-9144-B2A4-4C0EBEA76EF6}"/>
              </a:ext>
            </a:extLst>
          </p:cNvPr>
          <p:cNvSpPr txBox="1"/>
          <p:nvPr/>
        </p:nvSpPr>
        <p:spPr>
          <a:xfrm>
            <a:off x="2398957" y="3754503"/>
            <a:ext cx="837537" cy="369332"/>
          </a:xfrm>
          <a:prstGeom prst="rect">
            <a:avLst/>
          </a:prstGeom>
          <a:noFill/>
        </p:spPr>
        <p:txBody>
          <a:bodyPr wrap="none" rtlCol="0">
            <a:spAutoFit/>
          </a:bodyPr>
          <a:lstStyle/>
          <a:p>
            <a:r>
              <a:rPr lang="en-US" dirty="0">
                <a:solidFill>
                  <a:srgbClr val="0070C0"/>
                </a:solidFill>
              </a:rPr>
              <a:t>5 rad/s</a:t>
            </a:r>
          </a:p>
        </p:txBody>
      </p:sp>
      <p:sp>
        <p:nvSpPr>
          <p:cNvPr id="21" name="Arc 20">
            <a:extLst>
              <a:ext uri="{FF2B5EF4-FFF2-40B4-BE49-F238E27FC236}">
                <a16:creationId xmlns:a16="http://schemas.microsoft.com/office/drawing/2014/main" id="{A9CCDEE4-D3D8-B641-88C7-C0DC0B643C12}"/>
              </a:ext>
            </a:extLst>
          </p:cNvPr>
          <p:cNvSpPr/>
          <p:nvPr/>
        </p:nvSpPr>
        <p:spPr>
          <a:xfrm flipH="1">
            <a:off x="5234354" y="2790765"/>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2" name="TextBox 21">
            <a:extLst>
              <a:ext uri="{FF2B5EF4-FFF2-40B4-BE49-F238E27FC236}">
                <a16:creationId xmlns:a16="http://schemas.microsoft.com/office/drawing/2014/main" id="{05F839F4-017F-C747-A905-DD1BFED09219}"/>
              </a:ext>
            </a:extLst>
          </p:cNvPr>
          <p:cNvSpPr txBox="1"/>
          <p:nvPr/>
        </p:nvSpPr>
        <p:spPr>
          <a:xfrm>
            <a:off x="4375927" y="3622434"/>
            <a:ext cx="837537" cy="369332"/>
          </a:xfrm>
          <a:prstGeom prst="rect">
            <a:avLst/>
          </a:prstGeom>
          <a:noFill/>
        </p:spPr>
        <p:txBody>
          <a:bodyPr wrap="none" rtlCol="0">
            <a:spAutoFit/>
          </a:bodyPr>
          <a:lstStyle/>
          <a:p>
            <a:r>
              <a:rPr lang="en-US" dirty="0">
                <a:solidFill>
                  <a:srgbClr val="0070C0"/>
                </a:solidFill>
              </a:rPr>
              <a:t>3 rad/s</a:t>
            </a:r>
          </a:p>
        </p:txBody>
      </p:sp>
      <p:sp>
        <p:nvSpPr>
          <p:cNvPr id="23" name="TextBox 22">
            <a:extLst>
              <a:ext uri="{FF2B5EF4-FFF2-40B4-BE49-F238E27FC236}">
                <a16:creationId xmlns:a16="http://schemas.microsoft.com/office/drawing/2014/main" id="{D9248896-86FD-D44B-9E62-D489A24868F0}"/>
              </a:ext>
            </a:extLst>
          </p:cNvPr>
          <p:cNvSpPr txBox="1"/>
          <p:nvPr/>
        </p:nvSpPr>
        <p:spPr>
          <a:xfrm>
            <a:off x="5968051" y="4047635"/>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4" name="TextBox 23">
            <a:extLst>
              <a:ext uri="{FF2B5EF4-FFF2-40B4-BE49-F238E27FC236}">
                <a16:creationId xmlns:a16="http://schemas.microsoft.com/office/drawing/2014/main" id="{726E288F-878F-9E4F-8C4D-920BA1C63680}"/>
              </a:ext>
            </a:extLst>
          </p:cNvPr>
          <p:cNvSpPr txBox="1"/>
          <p:nvPr/>
        </p:nvSpPr>
        <p:spPr>
          <a:xfrm>
            <a:off x="4061733" y="2611503"/>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5" name="TextBox 24">
            <a:extLst>
              <a:ext uri="{FF2B5EF4-FFF2-40B4-BE49-F238E27FC236}">
                <a16:creationId xmlns:a16="http://schemas.microsoft.com/office/drawing/2014/main" id="{83C78A8F-5F2E-1947-8C4B-87A376985C95}"/>
              </a:ext>
            </a:extLst>
          </p:cNvPr>
          <p:cNvSpPr txBox="1"/>
          <p:nvPr/>
        </p:nvSpPr>
        <p:spPr>
          <a:xfrm>
            <a:off x="6621194" y="3285635"/>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6" name="TextBox 25">
            <a:extLst>
              <a:ext uri="{FF2B5EF4-FFF2-40B4-BE49-F238E27FC236}">
                <a16:creationId xmlns:a16="http://schemas.microsoft.com/office/drawing/2014/main" id="{48B4D276-7B15-1048-A8FE-95D84E6F6000}"/>
              </a:ext>
            </a:extLst>
          </p:cNvPr>
          <p:cNvSpPr txBox="1"/>
          <p:nvPr/>
        </p:nvSpPr>
        <p:spPr>
          <a:xfrm>
            <a:off x="2277794" y="4059303"/>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7" name="TextBox 26">
            <a:extLst>
              <a:ext uri="{FF2B5EF4-FFF2-40B4-BE49-F238E27FC236}">
                <a16:creationId xmlns:a16="http://schemas.microsoft.com/office/drawing/2014/main" id="{C6184924-BC41-A149-BECD-FFE89BB53E80}"/>
              </a:ext>
            </a:extLst>
          </p:cNvPr>
          <p:cNvSpPr txBox="1"/>
          <p:nvPr/>
        </p:nvSpPr>
        <p:spPr>
          <a:xfrm>
            <a:off x="4269880" y="3896019"/>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8" name="TextBox 27">
            <a:extLst>
              <a:ext uri="{FF2B5EF4-FFF2-40B4-BE49-F238E27FC236}">
                <a16:creationId xmlns:a16="http://schemas.microsoft.com/office/drawing/2014/main" id="{C84D3D9F-9ABF-AD4C-BEF1-36802E0C40F9}"/>
              </a:ext>
            </a:extLst>
          </p:cNvPr>
          <p:cNvSpPr txBox="1"/>
          <p:nvPr/>
        </p:nvSpPr>
        <p:spPr>
          <a:xfrm>
            <a:off x="2484458" y="2711221"/>
            <a:ext cx="317716" cy="369332"/>
          </a:xfrm>
          <a:prstGeom prst="rect">
            <a:avLst/>
          </a:prstGeom>
          <a:noFill/>
        </p:spPr>
        <p:txBody>
          <a:bodyPr wrap="none" rtlCol="0">
            <a:spAutoFit/>
          </a:bodyPr>
          <a:lstStyle/>
          <a:p>
            <a:r>
              <a:rPr lang="en-US" dirty="0"/>
              <a:t>A</a:t>
            </a:r>
          </a:p>
        </p:txBody>
      </p:sp>
      <p:sp>
        <p:nvSpPr>
          <p:cNvPr id="29" name="TextBox 28">
            <a:extLst>
              <a:ext uri="{FF2B5EF4-FFF2-40B4-BE49-F238E27FC236}">
                <a16:creationId xmlns:a16="http://schemas.microsoft.com/office/drawing/2014/main" id="{FDBF35E6-49DF-8344-8DB9-D80F187C885B}"/>
              </a:ext>
            </a:extLst>
          </p:cNvPr>
          <p:cNvSpPr txBox="1"/>
          <p:nvPr/>
        </p:nvSpPr>
        <p:spPr>
          <a:xfrm>
            <a:off x="5381855" y="2614540"/>
            <a:ext cx="309700" cy="369332"/>
          </a:xfrm>
          <a:prstGeom prst="rect">
            <a:avLst/>
          </a:prstGeom>
          <a:noFill/>
        </p:spPr>
        <p:txBody>
          <a:bodyPr wrap="none" rtlCol="0">
            <a:spAutoFit/>
          </a:bodyPr>
          <a:lstStyle/>
          <a:p>
            <a:r>
              <a:rPr lang="en-US" dirty="0"/>
              <a:t>B</a:t>
            </a:r>
          </a:p>
        </p:txBody>
      </p:sp>
      <p:sp>
        <p:nvSpPr>
          <p:cNvPr id="30" name="TextBox 29">
            <a:extLst>
              <a:ext uri="{FF2B5EF4-FFF2-40B4-BE49-F238E27FC236}">
                <a16:creationId xmlns:a16="http://schemas.microsoft.com/office/drawing/2014/main" id="{4E7EEC96-DD93-1740-B62B-74042BF9C579}"/>
              </a:ext>
            </a:extLst>
          </p:cNvPr>
          <p:cNvSpPr txBox="1"/>
          <p:nvPr/>
        </p:nvSpPr>
        <p:spPr>
          <a:xfrm>
            <a:off x="7778364" y="4274041"/>
            <a:ext cx="308098" cy="369332"/>
          </a:xfrm>
          <a:prstGeom prst="rect">
            <a:avLst/>
          </a:prstGeom>
          <a:noFill/>
        </p:spPr>
        <p:txBody>
          <a:bodyPr wrap="none" rtlCol="0">
            <a:spAutoFit/>
          </a:bodyPr>
          <a:lstStyle/>
          <a:p>
            <a:r>
              <a:rPr lang="en-US" dirty="0"/>
              <a:t>C</a:t>
            </a:r>
          </a:p>
        </p:txBody>
      </p:sp>
      <p:cxnSp>
        <p:nvCxnSpPr>
          <p:cNvPr id="31" name="Straight Arrow Connector 30">
            <a:extLst>
              <a:ext uri="{FF2B5EF4-FFF2-40B4-BE49-F238E27FC236}">
                <a16:creationId xmlns:a16="http://schemas.microsoft.com/office/drawing/2014/main" id="{CF4E5C1B-7A76-B845-8DE5-6C50D08FAFE4}"/>
              </a:ext>
            </a:extLst>
          </p:cNvPr>
          <p:cNvCxnSpPr>
            <a:cxnSpLocks/>
          </p:cNvCxnSpPr>
          <p:nvPr/>
        </p:nvCxnSpPr>
        <p:spPr>
          <a:xfrm>
            <a:off x="2827726" y="3268217"/>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A0419D6C-BDBD-8040-8CC3-FE766057A721}"/>
              </a:ext>
            </a:extLst>
          </p:cNvPr>
          <p:cNvSpPr txBox="1"/>
          <p:nvPr/>
        </p:nvSpPr>
        <p:spPr>
          <a:xfrm>
            <a:off x="2686505" y="1494396"/>
            <a:ext cx="549989" cy="376469"/>
          </a:xfrm>
          <a:prstGeom prst="rect">
            <a:avLst/>
          </a:prstGeom>
          <a:noFill/>
        </p:spPr>
        <p:txBody>
          <a:bodyPr wrap="square" rtlCol="0">
            <a:spAutoFit/>
          </a:bodyPr>
          <a:lstStyle/>
          <a:p>
            <a:r>
              <a:rPr lang="en-US" dirty="0"/>
              <a:t>y</a:t>
            </a:r>
          </a:p>
        </p:txBody>
      </p:sp>
      <p:sp>
        <p:nvSpPr>
          <p:cNvPr id="33" name="TextBox 32">
            <a:extLst>
              <a:ext uri="{FF2B5EF4-FFF2-40B4-BE49-F238E27FC236}">
                <a16:creationId xmlns:a16="http://schemas.microsoft.com/office/drawing/2014/main" id="{67E22766-295B-3B4A-B917-E74894212D1E}"/>
              </a:ext>
            </a:extLst>
          </p:cNvPr>
          <p:cNvSpPr txBox="1"/>
          <p:nvPr/>
        </p:nvSpPr>
        <p:spPr>
          <a:xfrm>
            <a:off x="4081874" y="3084243"/>
            <a:ext cx="540831" cy="376469"/>
          </a:xfrm>
          <a:prstGeom prst="rect">
            <a:avLst/>
          </a:prstGeom>
          <a:noFill/>
        </p:spPr>
        <p:txBody>
          <a:bodyPr wrap="square" rtlCol="0">
            <a:spAutoFit/>
          </a:bodyPr>
          <a:lstStyle/>
          <a:p>
            <a:r>
              <a:rPr lang="en-US" dirty="0"/>
              <a:t>x</a:t>
            </a:r>
          </a:p>
        </p:txBody>
      </p:sp>
      <p:cxnSp>
        <p:nvCxnSpPr>
          <p:cNvPr id="34" name="Straight Arrow Connector 33">
            <a:extLst>
              <a:ext uri="{FF2B5EF4-FFF2-40B4-BE49-F238E27FC236}">
                <a16:creationId xmlns:a16="http://schemas.microsoft.com/office/drawing/2014/main" id="{8F9D6384-029C-D647-A689-E51E0EEEDA87}"/>
              </a:ext>
            </a:extLst>
          </p:cNvPr>
          <p:cNvCxnSpPr>
            <a:cxnSpLocks/>
          </p:cNvCxnSpPr>
          <p:nvPr/>
        </p:nvCxnSpPr>
        <p:spPr>
          <a:xfrm flipV="1">
            <a:off x="2827726" y="1875935"/>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792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a:bodyPr>
          <a:lstStyle/>
          <a:p>
            <a:r>
              <a:rPr lang="en-US" dirty="0"/>
              <a:t>Absolute Motion Analysis:</a:t>
            </a:r>
          </a:p>
          <a:p>
            <a:pPr lvl="1"/>
            <a:r>
              <a:rPr lang="en-US" dirty="0"/>
              <a:t>Involves calculus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a:xfrm>
            <a:off x="457200" y="1508919"/>
            <a:ext cx="8229600" cy="4756150"/>
          </a:xfrm>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translating rectangular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85000" lnSpcReduction="1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a:t>
                </a:r>
                <a:r>
                  <a:rPr lang="en-US" dirty="0"/>
                  <a:t>rigid body/bodies </a:t>
                </a:r>
                <a:r>
                  <a:rPr lang="en-US" dirty="0">
                    <a:solidFill>
                      <a:schemeClr val="tx1"/>
                    </a:solidFill>
                  </a:rPr>
                  <a:t>relating an angle and a distance, take the derivative to find the velocity/angular velocity, and take the double derivative to find acceleration/angular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sz="3200" dirty="0">
                    <a:solidFill>
                      <a:schemeClr val="tx1"/>
                    </a:solidFill>
                    <a:latin typeface="Cambria Math"/>
                  </a:rPr>
                  <a:t> </a:t>
                </a:r>
                <a:r>
                  <a:rPr lang="en-US" sz="3200" dirty="0">
                    <a:solidFill>
                      <a:schemeClr val="tx1"/>
                    </a:solidFill>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sz="3200"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389" t="-1711"/>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258291" y="1140219"/>
            <a:ext cx="4329091" cy="4060560"/>
          </a:xfrm>
        </p:spPr>
        <p:txBody>
          <a:bodyPr>
            <a:normAutofit fontScale="92500" lnSpcReduction="10000"/>
          </a:bodyPr>
          <a:lstStyle/>
          <a:p>
            <a:r>
              <a:rPr lang="en-US" sz="2400" dirty="0"/>
              <a:t>In relative motion analysis, each separate rigid body will have its own coordinate system, and there is a fixed coordinate system (not moving). </a:t>
            </a:r>
          </a:p>
          <a:p>
            <a:r>
              <a:rPr lang="en-US" sz="2400" dirty="0"/>
              <a:t>With bodies that are pinned together, we use coordinate systems that translate </a:t>
            </a:r>
            <a:r>
              <a:rPr lang="en-US" sz="2400" u="sng" dirty="0"/>
              <a:t>but not rotate</a:t>
            </a:r>
            <a:r>
              <a:rPr lang="en-US" sz="2400" dirty="0"/>
              <a:t> with the body </a:t>
            </a:r>
          </a:p>
          <a:p>
            <a:r>
              <a:rPr lang="en-US" sz="2400" dirty="0"/>
              <a:t>(See Rotating Frames for cases when the coordinate system also rotates with the body)</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458711"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3133109"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669203"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631438"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903631"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798045"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798045" y="5680249"/>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7629034" y="3820392"/>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7629034" y="3820392"/>
                <a:ext cx="237950" cy="307777"/>
              </a:xfrm>
              <a:prstGeom prst="rect">
                <a:avLst/>
              </a:prstGeom>
              <a:blipFill>
                <a:blip r:embed="rId3"/>
                <a:stretch>
                  <a:fillRect l="-35000" r="-35000" b="-36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4046518"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598061"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6011086" y="4453146"/>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8201579" y="3085902"/>
            <a:ext cx="308098" cy="369332"/>
          </a:xfrm>
          <a:prstGeom prst="rect">
            <a:avLst/>
          </a:prstGeom>
          <a:noFill/>
        </p:spPr>
        <p:txBody>
          <a:bodyPr wrap="none" rtlCol="0">
            <a:spAutoFit/>
          </a:bodyPr>
          <a:lstStyle/>
          <a:p>
            <a:r>
              <a:rPr lang="en-US" dirty="0"/>
              <a:t>C</a:t>
            </a:r>
          </a:p>
        </p:txBody>
      </p:sp>
      <p:cxnSp>
        <p:nvCxnSpPr>
          <p:cNvPr id="48" name="Straight Connector 47">
            <a:extLst>
              <a:ext uri="{FF2B5EF4-FFF2-40B4-BE49-F238E27FC236}">
                <a16:creationId xmlns:a16="http://schemas.microsoft.com/office/drawing/2014/main" id="{96A8D646-4E29-4511-91C4-F64B3854BFCA}"/>
              </a:ext>
            </a:extLst>
          </p:cNvPr>
          <p:cNvCxnSpPr>
            <a:cxnSpLocks/>
            <a:endCxn id="18" idx="1"/>
          </p:cNvCxnSpPr>
          <p:nvPr/>
        </p:nvCxnSpPr>
        <p:spPr>
          <a:xfrm flipV="1">
            <a:off x="3722567" y="4203506"/>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6031255"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a:stCxn id="18" idx="3"/>
            <a:endCxn id="13" idx="3"/>
          </p:cNvCxnSpPr>
          <p:nvPr/>
        </p:nvCxnSpPr>
        <p:spPr>
          <a:xfrm flipV="1">
            <a:off x="6081876" y="3324948"/>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4094129" y="2057003"/>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76E1C3A6-8F1F-DF40-A8FD-8155A96A20F1}"/>
              </a:ext>
            </a:extLst>
          </p:cNvPr>
          <p:cNvGrpSpPr/>
          <p:nvPr/>
        </p:nvGrpSpPr>
        <p:grpSpPr>
          <a:xfrm>
            <a:off x="5524414" y="2884696"/>
            <a:ext cx="2086226" cy="1466731"/>
            <a:chOff x="5715689" y="1097461"/>
            <a:chExt cx="2086226" cy="1466731"/>
          </a:xfrm>
        </p:grpSpPr>
        <p:cxnSp>
          <p:nvCxnSpPr>
            <p:cNvPr id="55" name="Straight Arrow Connector 54">
              <a:extLst>
                <a:ext uri="{FF2B5EF4-FFF2-40B4-BE49-F238E27FC236}">
                  <a16:creationId xmlns:a16="http://schemas.microsoft.com/office/drawing/2014/main" id="{99FBF09B-2294-3440-B4AB-56C59D9CA49C}"/>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C8FD077-5105-F541-8A70-6D48D80F009D}"/>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AC6A69-9CA9-EF4F-8E31-2BA02C197BC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D8AC6A69-9CA9-EF4F-8E31-2BA02C197BC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0C68267-7AB8-D940-81E9-E4E232787AD3}"/>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59" name="TextBox 58">
                  <a:extLst>
                    <a:ext uri="{FF2B5EF4-FFF2-40B4-BE49-F238E27FC236}">
                      <a16:creationId xmlns:a16="http://schemas.microsoft.com/office/drawing/2014/main" id="{70C68267-7AB8-D940-81E9-E4E232787AD3}"/>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CB0D9012-F98E-834B-B444-8F50AB286300}"/>
              </a:ext>
            </a:extLst>
          </p:cNvPr>
          <p:cNvGrpSpPr/>
          <p:nvPr/>
        </p:nvGrpSpPr>
        <p:grpSpPr>
          <a:xfrm>
            <a:off x="260524" y="4933226"/>
            <a:ext cx="2086226" cy="1466731"/>
            <a:chOff x="5715689" y="1097461"/>
            <a:chExt cx="2086226" cy="1466731"/>
          </a:xfrm>
        </p:grpSpPr>
        <p:cxnSp>
          <p:nvCxnSpPr>
            <p:cNvPr id="62" name="Straight Arrow Connector 61">
              <a:extLst>
                <a:ext uri="{FF2B5EF4-FFF2-40B4-BE49-F238E27FC236}">
                  <a16:creationId xmlns:a16="http://schemas.microsoft.com/office/drawing/2014/main" id="{C857E85A-E8C6-D64D-B7CE-91BE6CCB0844}"/>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71FC2B6D-FE2F-CE41-9560-AF874FA9210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EDC9C27-5E1F-EE49-A050-924D11F6B66D}"/>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64" name="TextBox 63">
                  <a:extLst>
                    <a:ext uri="{FF2B5EF4-FFF2-40B4-BE49-F238E27FC236}">
                      <a16:creationId xmlns:a16="http://schemas.microsoft.com/office/drawing/2014/main" id="{7EDC9C27-5E1F-EE49-A050-924D11F6B66D}"/>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B42F1C-9B6E-EB41-8EC4-A982BD1E2A20}"/>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65" name="TextBox 64">
                  <a:extLst>
                    <a:ext uri="{FF2B5EF4-FFF2-40B4-BE49-F238E27FC236}">
                      <a16:creationId xmlns:a16="http://schemas.microsoft.com/office/drawing/2014/main" id="{ABB42F1C-9B6E-EB41-8EC4-A982BD1E2A20}"/>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6" name="TextBox 65">
            <a:extLst>
              <a:ext uri="{FF2B5EF4-FFF2-40B4-BE49-F238E27FC236}">
                <a16:creationId xmlns:a16="http://schemas.microsoft.com/office/drawing/2014/main" id="{3C9F5E35-AD5E-1C41-A84A-753B5E2B7833}"/>
              </a:ext>
            </a:extLst>
          </p:cNvPr>
          <p:cNvSpPr txBox="1"/>
          <p:nvPr/>
        </p:nvSpPr>
        <p:spPr>
          <a:xfrm>
            <a:off x="446467" y="6180511"/>
            <a:ext cx="336952" cy="369332"/>
          </a:xfrm>
          <a:prstGeom prst="rect">
            <a:avLst/>
          </a:prstGeom>
          <a:noFill/>
        </p:spPr>
        <p:txBody>
          <a:bodyPr wrap="none" rtlCol="0">
            <a:spAutoFit/>
          </a:bodyPr>
          <a:lstStyle/>
          <a:p>
            <a:r>
              <a:rPr lang="en-US" dirty="0"/>
              <a:t>O</a:t>
            </a:r>
          </a:p>
        </p:txBody>
      </p:sp>
      <p:grpSp>
        <p:nvGrpSpPr>
          <p:cNvPr id="67" name="Group 66">
            <a:extLst>
              <a:ext uri="{FF2B5EF4-FFF2-40B4-BE49-F238E27FC236}">
                <a16:creationId xmlns:a16="http://schemas.microsoft.com/office/drawing/2014/main" id="{126D8B02-9615-4D40-B5F9-9626DA204B11}"/>
              </a:ext>
            </a:extLst>
          </p:cNvPr>
          <p:cNvGrpSpPr/>
          <p:nvPr/>
        </p:nvGrpSpPr>
        <p:grpSpPr>
          <a:xfrm>
            <a:off x="3277999" y="4782937"/>
            <a:ext cx="2086226" cy="1466731"/>
            <a:chOff x="5715689" y="1097461"/>
            <a:chExt cx="2086226" cy="1466731"/>
          </a:xfrm>
        </p:grpSpPr>
        <p:cxnSp>
          <p:nvCxnSpPr>
            <p:cNvPr id="68" name="Straight Arrow Connector 67">
              <a:extLst>
                <a:ext uri="{FF2B5EF4-FFF2-40B4-BE49-F238E27FC236}">
                  <a16:creationId xmlns:a16="http://schemas.microsoft.com/office/drawing/2014/main" id="{E8DC7515-1217-5442-A183-875140A179CD}"/>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FFA3EBE7-602E-F546-8672-010B1247628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4DF0D1B-212C-7C48-AA32-E0BD18F267C8}"/>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70" name="TextBox 69">
                  <a:extLst>
                    <a:ext uri="{FF2B5EF4-FFF2-40B4-BE49-F238E27FC236}">
                      <a16:creationId xmlns:a16="http://schemas.microsoft.com/office/drawing/2014/main" id="{04DF0D1B-212C-7C48-AA32-E0BD18F267C8}"/>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ED16E04-7004-B946-BEC4-E2D601138112}"/>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71" name="TextBox 70">
                  <a:extLst>
                    <a:ext uri="{FF2B5EF4-FFF2-40B4-BE49-F238E27FC236}">
                      <a16:creationId xmlns:a16="http://schemas.microsoft.com/office/drawing/2014/main" id="{DED16E04-7004-B946-BEC4-E2D601138112}"/>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5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O is the fixed coordinate system (e.g. ground). Expressions like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(single subscript, equivalent to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𝑎</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are absolute motions – how a viewer would describe the motion of the point from the fixed coordinate system.</a:t>
                </a: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latin typeface="Cambria Math"/>
                  </a:rPr>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dirty="0">
                  <a:latin typeface="Cambria Math"/>
                </a:endParaRP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3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7</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58380" y="4408291"/>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32170" y="3014553"/>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1" name="Straight Arrow Connector 60">
            <a:extLst>
              <a:ext uri="{FF2B5EF4-FFF2-40B4-BE49-F238E27FC236}">
                <a16:creationId xmlns:a16="http://schemas.microsoft.com/office/drawing/2014/main" id="{522A3447-F65B-0A4F-B036-4BBFC20EF28E}"/>
              </a:ext>
            </a:extLst>
          </p:cNvPr>
          <p:cNvCxnSpPr>
            <a:cxnSpLocks/>
          </p:cNvCxnSpPr>
          <p:nvPr/>
        </p:nvCxnSpPr>
        <p:spPr>
          <a:xfrm flipH="1" flipV="1">
            <a:off x="5186327" y="38408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54006" y="223243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54006" y="2232435"/>
                <a:ext cx="48692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C775F66-A01E-9045-81C9-CC2D9E39FAA8}"/>
                  </a:ext>
                </a:extLst>
              </p:cNvPr>
              <p:cNvSpPr txBox="1"/>
              <p:nvPr/>
            </p:nvSpPr>
            <p:spPr>
              <a:xfrm>
                <a:off x="5480407" y="3642349"/>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67" name="TextBox 66">
                <a:extLst>
                  <a:ext uri="{FF2B5EF4-FFF2-40B4-BE49-F238E27FC236}">
                    <a16:creationId xmlns:a16="http://schemas.microsoft.com/office/drawing/2014/main" id="{AC775F66-A01E-9045-81C9-CC2D9E39FAA8}"/>
                  </a:ext>
                </a:extLst>
              </p:cNvPr>
              <p:cNvSpPr txBox="1">
                <a:spLocks noRot="1" noChangeAspect="1" noMove="1" noResize="1" noEditPoints="1" noAdjustHandles="1" noChangeArrowheads="1" noChangeShapeType="1" noTextEdit="1"/>
              </p:cNvSpPr>
              <p:nvPr/>
            </p:nvSpPr>
            <p:spPr>
              <a:xfrm>
                <a:off x="5480407" y="3642349"/>
                <a:ext cx="486928" cy="369332"/>
              </a:xfrm>
              <a:prstGeom prst="rect">
                <a:avLst/>
              </a:prstGeom>
              <a:blipFill>
                <a:blip r:embed="rId7"/>
                <a:stretch>
                  <a:fillRect/>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27B0E436-F2E5-BF48-83E5-3ED47726C3EA}"/>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A15D3E94-0203-A344-9D56-6D88C6BDCCDD}"/>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0D5F5D0B-5E16-0146-84E7-6D969E96F708}"/>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DF5118B-C6B1-664F-B79A-7986E98CAC87}"/>
                  </a:ext>
                </a:extLst>
              </p:cNvPr>
              <p:cNvSpPr txBox="1"/>
              <p:nvPr/>
            </p:nvSpPr>
            <p:spPr>
              <a:xfrm>
                <a:off x="4873070" y="5109881"/>
                <a:ext cx="3823034" cy="948208"/>
              </a:xfrm>
              <a:prstGeom prst="rect">
                <a:avLst/>
              </a:prstGeom>
              <a:noFill/>
            </p:spPr>
            <p:txBody>
              <a:bodyPr wrap="none" rtlCol="0">
                <a:spAutoFit/>
              </a:bodyPr>
              <a:lstStyle/>
              <a:p>
                <a:r>
                  <a:rPr lang="en-US" dirty="0"/>
                  <a:t>= single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OR </a:t>
                </a:r>
              </a:p>
              <a:p>
                <a:pPr marL="230188" indent="-230188"/>
                <a:r>
                  <a:rPr lang="en-US" dirty="0"/>
                  <a:t>    relative to fixed frame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CA" b="0" i="0" smtClean="0">
                            <a:latin typeface="Cambria Math" panose="02040503050406030204" pitchFamily="18" charset="0"/>
                          </a:rPr>
                          <m:t>/</m:t>
                        </m:r>
                        <m:r>
                          <m:rPr>
                            <m:sty m:val="p"/>
                          </m:rPr>
                          <a:rPr lang="en-CA" b="0" i="0" smtClean="0">
                            <a:latin typeface="Cambria Math" panose="02040503050406030204" pitchFamily="18" charset="0"/>
                          </a:rPr>
                          <m:t>O</m:t>
                        </m:r>
                      </m:sub>
                    </m:sSub>
                  </m:oMath>
                </a14:m>
                <a:r>
                  <a:rPr lang="en-US" dirty="0"/>
                  <a:t>) </a:t>
                </a:r>
              </a:p>
              <a:p>
                <a:r>
                  <a:rPr lang="en-US" dirty="0"/>
                  <a:t>= motion viewed from fixed frame</a:t>
                </a:r>
              </a:p>
            </p:txBody>
          </p:sp>
        </mc:Choice>
        <mc:Fallback xmlns="">
          <p:sp>
            <p:nvSpPr>
              <p:cNvPr id="73" name="TextBox 72">
                <a:extLst>
                  <a:ext uri="{FF2B5EF4-FFF2-40B4-BE49-F238E27FC236}">
                    <a16:creationId xmlns:a16="http://schemas.microsoft.com/office/drawing/2014/main" id="{CDF5118B-C6B1-664F-B79A-7986E98CAC87}"/>
                  </a:ext>
                </a:extLst>
              </p:cNvPr>
              <p:cNvSpPr txBox="1">
                <a:spLocks noRot="1" noChangeAspect="1" noMove="1" noResize="1" noEditPoints="1" noAdjustHandles="1" noChangeArrowheads="1" noChangeShapeType="1" noTextEdit="1"/>
              </p:cNvSpPr>
              <p:nvPr/>
            </p:nvSpPr>
            <p:spPr>
              <a:xfrm>
                <a:off x="4873070" y="5109881"/>
                <a:ext cx="3823034" cy="948208"/>
              </a:xfrm>
              <a:prstGeom prst="rect">
                <a:avLst/>
              </a:prstGeom>
              <a:blipFill>
                <a:blip r:embed="rId8"/>
                <a:stretch>
                  <a:fillRect l="-1325" t="-2632" r="-331" b="-9211"/>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09736CFB-517C-0B4F-AD4D-A1A9B56388AF}"/>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11954A1-8C14-174E-93DC-A658D73D9F0E}"/>
              </a:ext>
            </a:extLst>
          </p:cNvPr>
          <p:cNvGrpSpPr/>
          <p:nvPr/>
        </p:nvGrpSpPr>
        <p:grpSpPr>
          <a:xfrm>
            <a:off x="3999391" y="3193527"/>
            <a:ext cx="2086226" cy="1466731"/>
            <a:chOff x="3999391" y="3193527"/>
            <a:chExt cx="2086226" cy="1466731"/>
          </a:xfrm>
        </p:grpSpPr>
        <p:grpSp>
          <p:nvGrpSpPr>
            <p:cNvPr id="69" name="Group 68">
              <a:extLst>
                <a:ext uri="{FF2B5EF4-FFF2-40B4-BE49-F238E27FC236}">
                  <a16:creationId xmlns:a16="http://schemas.microsoft.com/office/drawing/2014/main" id="{0836F9CF-E58A-F148-A39A-415047AB44EA}"/>
                </a:ext>
              </a:extLst>
            </p:cNvPr>
            <p:cNvGrpSpPr/>
            <p:nvPr/>
          </p:nvGrpSpPr>
          <p:grpSpPr>
            <a:xfrm>
              <a:off x="3999391" y="3193527"/>
              <a:ext cx="2086226" cy="1466731"/>
              <a:chOff x="5715689" y="1097461"/>
              <a:chExt cx="2086226" cy="1466731"/>
            </a:xfrm>
          </p:grpSpPr>
          <p:cxnSp>
            <p:nvCxnSpPr>
              <p:cNvPr id="70" name="Straight Arrow Connector 69">
                <a:extLst>
                  <a:ext uri="{FF2B5EF4-FFF2-40B4-BE49-F238E27FC236}">
                    <a16:creationId xmlns:a16="http://schemas.microsoft.com/office/drawing/2014/main" id="{F8358074-1780-A847-8993-5EA4A65B8BA6}"/>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143C02B-BD46-EA4B-B443-A46477311C65}"/>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C63461C-9146-B041-BA79-0BBCA07F4920}"/>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2" name="TextBox 71">
                    <a:extLst>
                      <a:ext uri="{FF2B5EF4-FFF2-40B4-BE49-F238E27FC236}">
                        <a16:creationId xmlns:a16="http://schemas.microsoft.com/office/drawing/2014/main" id="{3C63461C-9146-B041-BA79-0BBCA07F492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2"/>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FFE0293-CF4F-724C-9C19-65899E6A332C}"/>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3" name="TextBox 72">
                    <a:extLst>
                      <a:ext uri="{FF2B5EF4-FFF2-40B4-BE49-F238E27FC236}">
                        <a16:creationId xmlns:a16="http://schemas.microsoft.com/office/drawing/2014/main" id="{0FFE0293-CF4F-724C-9C19-65899E6A332C}"/>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3"/>
                    <a:stretch>
                      <a:fillRect/>
                    </a:stretch>
                  </a:blipFill>
                  <a:ln>
                    <a:noFill/>
                  </a:ln>
                </p:spPr>
                <p:txBody>
                  <a:bodyPr/>
                  <a:lstStyle/>
                  <a:p>
                    <a:r>
                      <a:rPr lang="en-US">
                        <a:noFill/>
                      </a:rPr>
                      <a:t> </a:t>
                    </a:r>
                  </a:p>
                </p:txBody>
              </p:sp>
            </mc:Fallback>
          </mc:AlternateContent>
        </p:grpSp>
        <p:pic>
          <p:nvPicPr>
            <p:cNvPr id="74" name="Picture 73">
              <a:extLst>
                <a:ext uri="{FF2B5EF4-FFF2-40B4-BE49-F238E27FC236}">
                  <a16:creationId xmlns:a16="http://schemas.microsoft.com/office/drawing/2014/main" id="{E10A8462-8056-0F4B-B6A3-013125368DB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8148040A-B69D-9C48-9988-C4B5D4C24973}"/>
              </a:ext>
            </a:extLst>
          </p:cNvPr>
          <p:cNvGrpSpPr/>
          <p:nvPr/>
        </p:nvGrpSpPr>
        <p:grpSpPr>
          <a:xfrm>
            <a:off x="4886283" y="2798804"/>
            <a:ext cx="2086226" cy="1466731"/>
            <a:chOff x="3999391" y="3193527"/>
            <a:chExt cx="2086226" cy="1466731"/>
          </a:xfrm>
        </p:grpSpPr>
        <p:grpSp>
          <p:nvGrpSpPr>
            <p:cNvPr id="76" name="Group 75">
              <a:extLst>
                <a:ext uri="{FF2B5EF4-FFF2-40B4-BE49-F238E27FC236}">
                  <a16:creationId xmlns:a16="http://schemas.microsoft.com/office/drawing/2014/main" id="{C6F99AFC-09A0-F644-BBF0-7D6C17A9AC09}"/>
                </a:ext>
              </a:extLst>
            </p:cNvPr>
            <p:cNvGrpSpPr/>
            <p:nvPr/>
          </p:nvGrpSpPr>
          <p:grpSpPr>
            <a:xfrm>
              <a:off x="3999391" y="3193527"/>
              <a:ext cx="2086226" cy="1466731"/>
              <a:chOff x="5715689" y="1097461"/>
              <a:chExt cx="2086226" cy="1466731"/>
            </a:xfrm>
          </p:grpSpPr>
          <p:cxnSp>
            <p:nvCxnSpPr>
              <p:cNvPr id="78" name="Straight Arrow Connector 77">
                <a:extLst>
                  <a:ext uri="{FF2B5EF4-FFF2-40B4-BE49-F238E27FC236}">
                    <a16:creationId xmlns:a16="http://schemas.microsoft.com/office/drawing/2014/main" id="{388136DD-CCB4-644D-B6CB-A3E22020840E}"/>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449EC965-62A0-9B4D-8850-C482FA0505A6}"/>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2641E6B-8B99-234C-836A-512D5F8708DC}"/>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0" name="TextBox 79">
                    <a:extLst>
                      <a:ext uri="{FF2B5EF4-FFF2-40B4-BE49-F238E27FC236}">
                        <a16:creationId xmlns:a16="http://schemas.microsoft.com/office/drawing/2014/main" id="{52641E6B-8B99-234C-836A-512D5F8708DC}"/>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5"/>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CDBAB5A-DD10-9749-B0A0-AE4927869399}"/>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1" name="TextBox 80">
                    <a:extLst>
                      <a:ext uri="{FF2B5EF4-FFF2-40B4-BE49-F238E27FC236}">
                        <a16:creationId xmlns:a16="http://schemas.microsoft.com/office/drawing/2014/main" id="{BCDBAB5A-DD10-9749-B0A0-AE4927869399}"/>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6"/>
                    <a:stretch>
                      <a:fillRect/>
                    </a:stretch>
                  </a:blipFill>
                  <a:ln>
                    <a:noFill/>
                  </a:ln>
                </p:spPr>
                <p:txBody>
                  <a:bodyPr/>
                  <a:lstStyle/>
                  <a:p>
                    <a:r>
                      <a:rPr lang="en-US">
                        <a:noFill/>
                      </a:rPr>
                      <a:t> </a:t>
                    </a:r>
                  </a:p>
                </p:txBody>
              </p:sp>
            </mc:Fallback>
          </mc:AlternateContent>
        </p:grpSp>
        <p:pic>
          <p:nvPicPr>
            <p:cNvPr id="77" name="Picture 76">
              <a:extLst>
                <a:ext uri="{FF2B5EF4-FFF2-40B4-BE49-F238E27FC236}">
                  <a16:creationId xmlns:a16="http://schemas.microsoft.com/office/drawing/2014/main" id="{721A5504-F30B-0E47-ACEE-309EA9008B4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85000" lnSpcReduction="20000"/>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describe the motion of B as if A was not moving. That is, they describe how viewer would describe the motion of B if they were sitting on a </a:t>
                </a:r>
                <a:r>
                  <a:rPr lang="en-US" u="sng" dirty="0"/>
                  <a:t>translating coordinate system</a:t>
                </a:r>
                <a:r>
                  <a:rPr lang="en-US" dirty="0"/>
                  <a:t> attached at A.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latin typeface="Cambria Math"/>
                </a:endParaRPr>
              </a:p>
              <a:p>
                <a:pPr marL="0" indent="0" algn="ctr">
                  <a:buNone/>
                </a:pPr>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smtClean="0">
                          <a:latin typeface="Cambria Math"/>
                        </a:rPr>
                        <m:t>=</m:t>
                      </m:r>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m:rPr>
                                  <m:sty m:val="p"/>
                                </m:rPr>
                                <a:rPr lang="en-CA" b="0" i="0" smtClean="0">
                                  <a:latin typeface="Cambria Math" panose="02040503050406030204" pitchFamily="18" charset="0"/>
                                </a:rPr>
                                <m:t>a</m:t>
                              </m:r>
                            </m:e>
                          </m:acc>
                        </m:e>
                        <m:sub>
                          <m:r>
                            <a:rPr lang="en-CA" b="0" i="1" dirty="0" smtClean="0">
                              <a:latin typeface="Cambria Math" panose="02040503050406030204" pitchFamily="18" charset="0"/>
                            </a:rPr>
                            <m:t>𝐴</m:t>
                          </m:r>
                        </m:sub>
                      </m:sSub>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acc>
                            <m:accPr>
                              <m:chr m:val="⃗"/>
                              <m:ctrlPr>
                                <a:rPr lang="en-CA" b="0" i="1" dirty="0" smtClean="0">
                                  <a:latin typeface="Cambria Math" panose="02040503050406030204" pitchFamily="18" charset="0"/>
                                </a:rPr>
                              </m:ctrlPr>
                            </m:accPr>
                            <m:e>
                              <m:r>
                                <a:rPr lang="en-CA" b="0" i="1" dirty="0" smtClean="0">
                                  <a:latin typeface="Cambria Math" panose="02040503050406030204" pitchFamily="18" charset="0"/>
                                </a:rPr>
                                <m:t>𝑎</m:t>
                              </m:r>
                            </m:e>
                          </m:acc>
                        </m:e>
                        <m:sub>
                          <m:r>
                            <a:rPr lang="en-CA" b="0" i="1" dirty="0" smtClean="0">
                              <a:latin typeface="Cambria Math" panose="02040503050406030204" pitchFamily="18" charset="0"/>
                            </a:rPr>
                            <m:t>𝐵</m:t>
                          </m:r>
                          <m:r>
                            <a:rPr lang="en-CA" b="0" i="1" dirty="0" smtClean="0">
                              <a:latin typeface="Cambria Math" panose="02040503050406030204" pitchFamily="18" charset="0"/>
                            </a:rPr>
                            <m:t>/</m:t>
                          </m:r>
                          <m:r>
                            <a:rPr lang="en-CA" b="0" i="1" dirty="0" smtClean="0">
                              <a:latin typeface="Cambria Math" panose="02040503050406030204" pitchFamily="18" charset="0"/>
                            </a:rPr>
                            <m:t>𝐴</m:t>
                          </m:r>
                        </m:sub>
                      </m:sSub>
                    </m:oMath>
                  </m:oMathPara>
                </a14:m>
                <a:endParaRPr lang="en-CA" b="0"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7"/>
                <a:stretch>
                  <a:fillRect l="-3180" t="-2370" r="-53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8</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350483" y="4671766"/>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04537" y="3045233"/>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6921880" y="2003798"/>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6921880" y="2003798"/>
                <a:ext cx="685701" cy="394210"/>
              </a:xfrm>
              <a:prstGeom prst="rect">
                <a:avLst/>
              </a:prstGeom>
              <a:blipFill>
                <a:blip r:embed="rId10"/>
                <a:stretch>
                  <a:fillRect t="-3125"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2"/>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64" name="Arc 63">
            <a:extLst>
              <a:ext uri="{FF2B5EF4-FFF2-40B4-BE49-F238E27FC236}">
                <a16:creationId xmlns:a16="http://schemas.microsoft.com/office/drawing/2014/main" id="{5920207D-FF9F-4B46-924F-1C88506D771D}"/>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B3D38B5-0263-9241-B283-8F04E04CAFFF}"/>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5" name="TextBox 64">
                <a:extLst>
                  <a:ext uri="{FF2B5EF4-FFF2-40B4-BE49-F238E27FC236}">
                    <a16:creationId xmlns:a16="http://schemas.microsoft.com/office/drawing/2014/main" id="{BB3D38B5-0263-9241-B283-8F04E04CAFFF}"/>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392C03C-BF70-8A48-BC06-371EA479E5CA}"/>
                  </a:ext>
                </a:extLst>
              </p:cNvPr>
              <p:cNvSpPr txBox="1"/>
              <p:nvPr/>
            </p:nvSpPr>
            <p:spPr>
              <a:xfrm>
                <a:off x="5583177" y="4792237"/>
                <a:ext cx="3189399" cy="671209"/>
              </a:xfrm>
              <a:prstGeom prst="rect">
                <a:avLst/>
              </a:prstGeom>
              <a:noFill/>
            </p:spPr>
            <p:txBody>
              <a:bodyPr wrap="none" rtlCol="0">
                <a:spAutoFit/>
              </a:bodyPr>
              <a:lstStyle/>
              <a:p>
                <a:r>
                  <a:rPr lang="en-US" dirty="0"/>
                  <a:t>= relative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US">
                            <a:latin typeface="Cambria Math"/>
                          </a:rPr>
                          <m:t>A</m:t>
                        </m:r>
                      </m:sub>
                    </m:sSub>
                  </m:oMath>
                </a14:m>
                <a:r>
                  <a:rPr lang="en-US" dirty="0"/>
                  <a:t>) </a:t>
                </a:r>
              </a:p>
              <a:p>
                <a:r>
                  <a:rPr lang="en-US" dirty="0"/>
                  <a:t>= viewed from translating frame</a:t>
                </a:r>
              </a:p>
            </p:txBody>
          </p:sp>
        </mc:Choice>
        <mc:Fallback xmlns="">
          <p:sp>
            <p:nvSpPr>
              <p:cNvPr id="68" name="TextBox 67">
                <a:extLst>
                  <a:ext uri="{FF2B5EF4-FFF2-40B4-BE49-F238E27FC236}">
                    <a16:creationId xmlns:a16="http://schemas.microsoft.com/office/drawing/2014/main" id="{E392C03C-BF70-8A48-BC06-371EA479E5CA}"/>
                  </a:ext>
                </a:extLst>
              </p:cNvPr>
              <p:cNvSpPr txBox="1">
                <a:spLocks noRot="1" noChangeAspect="1" noMove="1" noResize="1" noEditPoints="1" noAdjustHandles="1" noChangeArrowheads="1" noChangeShapeType="1" noTextEdit="1"/>
              </p:cNvSpPr>
              <p:nvPr/>
            </p:nvSpPr>
            <p:spPr>
              <a:xfrm>
                <a:off x="5583177" y="4792237"/>
                <a:ext cx="3189399" cy="671209"/>
              </a:xfrm>
              <a:prstGeom prst="rect">
                <a:avLst/>
              </a:prstGeom>
              <a:blipFill>
                <a:blip r:embed="rId14"/>
                <a:stretch>
                  <a:fillRect l="-1587" t="-3704" r="-794" b="-1296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9216351-54C2-5445-909A-A92CFF8F81F3}"/>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5338303" y="2648268"/>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5573639" y="2841506"/>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4557636" cy="5345004"/>
              </a:xfrm>
            </p:spPr>
            <p:txBody>
              <a:bodyPr>
                <a:normAutofit fontScale="85000" lnSpcReduction="10000"/>
              </a:bodyPr>
              <a:lstStyle/>
              <a:p>
                <a:r>
                  <a:rPr lang="en-US" dirty="0"/>
                  <a:t>If the translating frame is located at A, then A appears stationary with respect to a viewer on the frame, with the body appearing to rotate around A.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𝝎</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𝜶</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r>
                        <a:rPr lang="en-CA" sz="3100" b="1" i="1">
                          <a:latin typeface="Cambria Math" panose="02040503050406030204" pitchFamily="18" charset="0"/>
                        </a:rPr>
                        <m:t>−</m:t>
                      </m:r>
                      <m:sSup>
                        <m:sSupPr>
                          <m:ctrlPr>
                            <a:rPr lang="en-CA" sz="3100" b="1" i="1">
                              <a:latin typeface="Cambria Math" panose="02040503050406030204" pitchFamily="18" charset="0"/>
                            </a:rPr>
                          </m:ctrlPr>
                        </m:sSupPr>
                        <m:e>
                          <m:r>
                            <a:rPr lang="en-CA" sz="3100" b="1" i="1">
                              <a:latin typeface="Cambria Math" panose="02040503050406030204" pitchFamily="18" charset="0"/>
                            </a:rPr>
                            <m:t>𝝎</m:t>
                          </m:r>
                        </m:e>
                        <m:sup>
                          <m:r>
                            <a:rPr lang="en-CA" sz="3100" b="1" i="1">
                              <a:latin typeface="Cambria Math" panose="02040503050406030204" pitchFamily="18" charset="0"/>
                            </a:rPr>
                            <m:t>𝟐</m:t>
                          </m:r>
                        </m:sup>
                      </m:sSup>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4557636" cy="5345004"/>
              </a:xfrm>
              <a:blipFill>
                <a:blip r:embed="rId2"/>
                <a:stretch>
                  <a:fillRect l="-2500" t="-1896" r="-3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9</a:t>
            </a:fld>
            <a:endParaRPr lang="en-US" dirty="0"/>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04764" y="4586910"/>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208352" y="2733553"/>
            <a:ext cx="326048" cy="369332"/>
          </a:xfrm>
          <a:prstGeom prst="rect">
            <a:avLst/>
          </a:prstGeom>
          <a:noFill/>
        </p:spPr>
        <p:txBody>
          <a:bodyPr wrap="square" rtlCol="0">
            <a:spAutoFit/>
          </a:bodyPr>
          <a:lstStyle/>
          <a:p>
            <a:r>
              <a:rPr lang="en-US" dirty="0"/>
              <a:t>B</a:t>
            </a:r>
          </a:p>
        </p:txBody>
      </p:sp>
      <p:sp>
        <p:nvSpPr>
          <p:cNvPr id="42" name="Arc 41">
            <a:extLst>
              <a:ext uri="{FF2B5EF4-FFF2-40B4-BE49-F238E27FC236}">
                <a16:creationId xmlns:a16="http://schemas.microsoft.com/office/drawing/2014/main" id="{A2A44B19-CB74-684E-BF93-016CEA1AC8FC}"/>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2F3DB58E-FBB4-534E-866E-FE0F9084FCC3}"/>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44C9F27D-63F9-764B-BC04-CC660EF73955}"/>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61">
            <a:extLst>
              <a:ext uri="{FF2B5EF4-FFF2-40B4-BE49-F238E27FC236}">
                <a16:creationId xmlns:a16="http://schemas.microsoft.com/office/drawing/2014/main" id="{B2A0C8A6-DB07-2B40-AE31-B6BE9EB7FE81}"/>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nip Same Side Corner Rectangle 63">
            <a:extLst>
              <a:ext uri="{FF2B5EF4-FFF2-40B4-BE49-F238E27FC236}">
                <a16:creationId xmlns:a16="http://schemas.microsoft.com/office/drawing/2014/main" id="{9FCCA015-4916-9248-827D-7822294A7F35}"/>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7">
            <a:extLst>
              <a:ext uri="{FF2B5EF4-FFF2-40B4-BE49-F238E27FC236}">
                <a16:creationId xmlns:a16="http://schemas.microsoft.com/office/drawing/2014/main" id="{CB9FD6E1-9E35-124D-95FE-BC6B825FD5F4}"/>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905884" y="3575651"/>
            <a:ext cx="731312" cy="664027"/>
          </a:xfrm>
          <a:prstGeom prst="rect">
            <a:avLst/>
          </a:prstGeom>
        </p:spPr>
      </p:pic>
      <p:sp>
        <p:nvSpPr>
          <p:cNvPr id="5" name="Arc 4">
            <a:extLst>
              <a:ext uri="{FF2B5EF4-FFF2-40B4-BE49-F238E27FC236}">
                <a16:creationId xmlns:a16="http://schemas.microsoft.com/office/drawing/2014/main" id="{6CDF15B2-D430-6944-A8E1-18EEF9F6CFBD}"/>
              </a:ext>
            </a:extLst>
          </p:cNvPr>
          <p:cNvSpPr>
            <a:spLocks noChangeAspect="1"/>
          </p:cNvSpPr>
          <p:nvPr/>
        </p:nvSpPr>
        <p:spPr>
          <a:xfrm>
            <a:off x="3888099" y="2023293"/>
            <a:ext cx="4359366" cy="4359366"/>
          </a:xfrm>
          <a:prstGeom prst="arc">
            <a:avLst>
              <a:gd name="adj1" fmla="val 15111859"/>
              <a:gd name="adj2" fmla="val 1365484"/>
            </a:avLst>
          </a:prstGeom>
          <a:ln w="381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2192156-1D5B-D14B-9B8A-817CC2F355A3}"/>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FEE27-9CE2-E34F-820F-9E4F10D7F278}"/>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9" name="TextBox 68">
                <a:extLst>
                  <a:ext uri="{FF2B5EF4-FFF2-40B4-BE49-F238E27FC236}">
                    <a16:creationId xmlns:a16="http://schemas.microsoft.com/office/drawing/2014/main" id="{4BDFEE27-9CE2-E34F-820F-9E4F10D7F278}"/>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6"/>
                <a:stretch>
                  <a:fillRect b="-9375"/>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C0A9C977-094A-9E40-ABFC-7FC8CA02E26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89239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3195</TotalTime>
  <Words>1526</Words>
  <Application>Microsoft Macintosh PowerPoint</Application>
  <PresentationFormat>On-screen Show (4:3)</PresentationFormat>
  <Paragraphs>222</Paragraphs>
  <Slides>21</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MA_Template</vt:lpstr>
      <vt:lpstr>Relative Motion Analysis (Vectors)</vt:lpstr>
      <vt:lpstr>Planar Motion Analysis</vt:lpstr>
      <vt:lpstr>Absolute vs. Relative Analysis</vt:lpstr>
      <vt:lpstr>Relative Motion Analysis</vt:lpstr>
      <vt:lpstr>Relative Motion Analysis</vt:lpstr>
      <vt:lpstr>Multiple Coordinate Systems</vt:lpstr>
      <vt:lpstr>Meaning of Relative Motion Equations</vt:lpstr>
      <vt:lpstr>Meaning of Relative Motion Equations</vt:lpstr>
      <vt:lpstr>Meaning of Relative Motion Equations</vt:lpstr>
      <vt:lpstr>Meaning of Relative Motion Equations</vt:lpstr>
      <vt:lpstr>Meaning of Relative Motion Equations</vt:lpstr>
      <vt:lpstr>Relative Motion Analysis</vt:lpstr>
      <vt:lpstr>Relative Motion Analysis</vt:lpstr>
      <vt:lpstr>Dealing with Multiple Coordinate Systems</vt:lpstr>
      <vt:lpstr>Relative Motion Analysis Process</vt:lpstr>
      <vt:lpstr>Thanks for Watching</vt:lpstr>
      <vt:lpstr>Worked Example</vt:lpstr>
      <vt:lpstr>PowerPoint Presentation</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Agnes d'Entremont</cp:lastModifiedBy>
  <cp:revision>64</cp:revision>
  <dcterms:created xsi:type="dcterms:W3CDTF">2020-08-21T15:23:22Z</dcterms:created>
  <dcterms:modified xsi:type="dcterms:W3CDTF">2021-09-17T20:33:11Z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