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5"/>
  </p:notesMasterIdLst>
  <p:sldIdLst>
    <p:sldId id="256" r:id="rId5"/>
    <p:sldId id="257" r:id="rId6"/>
    <p:sldId id="258" r:id="rId7"/>
    <p:sldId id="303" r:id="rId8"/>
    <p:sldId id="304" r:id="rId9"/>
    <p:sldId id="305" r:id="rId10"/>
    <p:sldId id="306" r:id="rId11"/>
    <p:sldId id="287" r:id="rId12"/>
    <p:sldId id="268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000000"/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11" autoAdjust="0"/>
    <p:restoredTop sz="54101" autoAdjust="0"/>
  </p:normalViewPr>
  <p:slideViewPr>
    <p:cSldViewPr snapToGrid="0">
      <p:cViewPr>
        <p:scale>
          <a:sx n="113" d="100"/>
          <a:sy n="113" d="100"/>
        </p:scale>
        <p:origin x="1800" y="4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Instantaneous Centre of Zero Velocity (ICZV)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51175"/>
            <a:ext cx="7467600" cy="1752600"/>
          </a:xfrm>
        </p:spPr>
        <p:txBody>
          <a:bodyPr>
            <a:noAutofit/>
          </a:bodyPr>
          <a:lstStyle/>
          <a:p>
            <a:r>
              <a:rPr lang="en-US" sz="2400" dirty="0"/>
              <a:t>Dr. Agnes </a:t>
            </a:r>
            <a:r>
              <a:rPr lang="en-US" sz="2400" dirty="0" err="1"/>
              <a:t>d’Entremont</a:t>
            </a:r>
            <a:endParaRPr lang="en-US" sz="2400" dirty="0"/>
          </a:p>
          <a:p>
            <a:r>
              <a:rPr lang="en-US" sz="2400" dirty="0"/>
              <a:t>Associate Professor of Teaching</a:t>
            </a:r>
          </a:p>
          <a:p>
            <a:r>
              <a:rPr lang="en-US" sz="2400" dirty="0"/>
              <a:t>Mechanical Engineering, University of British Columbia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14467-45BE-463C-82C0-B80ACFC0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820F3930-2A4A-4746-B2B2-F5976285AFBD}"/>
              </a:ext>
            </a:extLst>
          </p:cNvPr>
          <p:cNvSpPr/>
          <p:nvPr/>
        </p:nvSpPr>
        <p:spPr>
          <a:xfrm>
            <a:off x="1018612" y="5610104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3319DD-FEF3-4BF2-932A-4A10D6074A28}"/>
              </a:ext>
            </a:extLst>
          </p:cNvPr>
          <p:cNvGrpSpPr/>
          <p:nvPr/>
        </p:nvGrpSpPr>
        <p:grpSpPr>
          <a:xfrm rot="21079525">
            <a:off x="1790926" y="3826942"/>
            <a:ext cx="3429000" cy="1877593"/>
            <a:chOff x="2344889" y="2271835"/>
            <a:chExt cx="3429000" cy="1877593"/>
          </a:xfrm>
        </p:grpSpPr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349F1EC3-35B4-4E9C-8799-8C35E6097AAE}"/>
                </a:ext>
              </a:extLst>
            </p:cNvPr>
            <p:cNvSpPr/>
            <p:nvPr/>
          </p:nvSpPr>
          <p:spPr>
            <a:xfrm rot="20500709">
              <a:off x="2344889" y="3616028"/>
              <a:ext cx="3429000" cy="53340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AC25960-B44D-4F1F-AA5E-C36DE7FD25DD}"/>
                </a:ext>
              </a:extLst>
            </p:cNvPr>
            <p:cNvCxnSpPr/>
            <p:nvPr/>
          </p:nvCxnSpPr>
          <p:spPr>
            <a:xfrm rot="20500709" flipV="1">
              <a:off x="5202829" y="2271835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9BAB0BD-B4F3-4150-9929-5F9E4A690123}"/>
                </a:ext>
              </a:extLst>
            </p:cNvPr>
            <p:cNvCxnSpPr/>
            <p:nvPr/>
          </p:nvCxnSpPr>
          <p:spPr>
            <a:xfrm rot="20500709" flipV="1">
              <a:off x="2445252" y="3184965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D1AAFBF-FF3D-4093-8FB7-4A0B5FBA1E21}"/>
                </a:ext>
              </a:extLst>
            </p:cNvPr>
            <p:cNvCxnSpPr/>
            <p:nvPr/>
          </p:nvCxnSpPr>
          <p:spPr>
            <a:xfrm rot="20500709">
              <a:off x="2372412" y="3152373"/>
              <a:ext cx="28738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AFECCD-3CE7-46BF-80A0-F2DA0F65CD24}"/>
                </a:ext>
              </a:extLst>
            </p:cNvPr>
            <p:cNvSpPr txBox="1"/>
            <p:nvPr/>
          </p:nvSpPr>
          <p:spPr>
            <a:xfrm rot="20500709">
              <a:off x="3567939" y="2970237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3 ft</a:t>
              </a:r>
            </a:p>
          </p:txBody>
        </p:sp>
      </p:grp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491B24ED-B541-410A-9712-FDAEC1E63F0A}"/>
              </a:ext>
            </a:extLst>
          </p:cNvPr>
          <p:cNvSpPr/>
          <p:nvPr/>
        </p:nvSpPr>
        <p:spPr>
          <a:xfrm>
            <a:off x="2229104" y="6022128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F832E4-C654-4A00-8D2E-B65942726A77}"/>
              </a:ext>
            </a:extLst>
          </p:cNvPr>
          <p:cNvGrpSpPr/>
          <p:nvPr/>
        </p:nvGrpSpPr>
        <p:grpSpPr>
          <a:xfrm rot="2339124">
            <a:off x="4720648" y="4419248"/>
            <a:ext cx="2580866" cy="1338469"/>
            <a:chOff x="5977282" y="1234920"/>
            <a:chExt cx="2580866" cy="1338469"/>
          </a:xfrm>
        </p:grpSpPr>
        <p:sp>
          <p:nvSpPr>
            <p:cNvPr id="14" name="Rounded Rectangle 6">
              <a:extLst>
                <a:ext uri="{FF2B5EF4-FFF2-40B4-BE49-F238E27FC236}">
                  <a16:creationId xmlns:a16="http://schemas.microsoft.com/office/drawing/2014/main" id="{66EB7F49-8BCD-46C8-B937-1E2B3C5866E0}"/>
                </a:ext>
              </a:extLst>
            </p:cNvPr>
            <p:cNvSpPr/>
            <p:nvPr/>
          </p:nvSpPr>
          <p:spPr>
            <a:xfrm>
              <a:off x="5977282" y="2142620"/>
              <a:ext cx="2580866" cy="430769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EBB3BEB-BDE3-4398-8B02-201EF17035B2}"/>
                </a:ext>
              </a:extLst>
            </p:cNvPr>
            <p:cNvCxnSpPr/>
            <p:nvPr/>
          </p:nvCxnSpPr>
          <p:spPr>
            <a:xfrm flipV="1">
              <a:off x="8382000" y="1234920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8ED3666-DE09-44B4-B4D2-1A75A4058995}"/>
                </a:ext>
              </a:extLst>
            </p:cNvPr>
            <p:cNvCxnSpPr/>
            <p:nvPr/>
          </p:nvCxnSpPr>
          <p:spPr>
            <a:xfrm flipV="1">
              <a:off x="6169537" y="1234920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F0702DC-972E-4FC0-898B-61D30D1C578E}"/>
                </a:ext>
              </a:extLst>
            </p:cNvPr>
            <p:cNvCxnSpPr>
              <a:cxnSpLocks/>
            </p:cNvCxnSpPr>
            <p:nvPr/>
          </p:nvCxnSpPr>
          <p:spPr>
            <a:xfrm>
              <a:off x="6169537" y="1654020"/>
              <a:ext cx="22124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F8341B-AFE1-43F3-ACF3-420CFE4EA8CF}"/>
                </a:ext>
              </a:extLst>
            </p:cNvPr>
            <p:cNvSpPr txBox="1"/>
            <p:nvPr/>
          </p:nvSpPr>
          <p:spPr>
            <a:xfrm>
              <a:off x="7467504" y="1406321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 ft</a:t>
              </a:r>
            </a:p>
          </p:txBody>
        </p:sp>
      </p:grpSp>
      <p:sp>
        <p:nvSpPr>
          <p:cNvPr id="19" name="Rounded Rectangle 8">
            <a:extLst>
              <a:ext uri="{FF2B5EF4-FFF2-40B4-BE49-F238E27FC236}">
                <a16:creationId xmlns:a16="http://schemas.microsoft.com/office/drawing/2014/main" id="{F68A961F-E18F-4F9B-9B64-6AAA64194317}"/>
              </a:ext>
            </a:extLst>
          </p:cNvPr>
          <p:cNvSpPr/>
          <p:nvPr/>
        </p:nvSpPr>
        <p:spPr>
          <a:xfrm rot="20500709">
            <a:off x="4800850" y="4687498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4C5A86-7D56-46FD-97B1-5926272F5106}"/>
                  </a:ext>
                </a:extLst>
              </p:cNvPr>
              <p:cNvSpPr txBox="1"/>
              <p:nvPr/>
            </p:nvSpPr>
            <p:spPr>
              <a:xfrm>
                <a:off x="3615028" y="5772795"/>
                <a:ext cx="1987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4C5A86-7D56-46FD-97B1-5926272F5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028" y="5772795"/>
                <a:ext cx="198772" cy="307777"/>
              </a:xfrm>
              <a:prstGeom prst="rect">
                <a:avLst/>
              </a:prstGeom>
              <a:blipFill>
                <a:blip r:embed="rId2"/>
                <a:stretch>
                  <a:fillRect l="-30303" r="-30303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32BCF9-C00A-489C-8BE4-931199B905B1}"/>
                  </a:ext>
                </a:extLst>
              </p:cNvPr>
              <p:cNvSpPr txBox="1"/>
              <p:nvPr/>
            </p:nvSpPr>
            <p:spPr>
              <a:xfrm>
                <a:off x="5819738" y="4887457"/>
                <a:ext cx="23795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32BCF9-C00A-489C-8BE4-931199B90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738" y="4887457"/>
                <a:ext cx="237950" cy="307777"/>
              </a:xfrm>
              <a:prstGeom prst="rect">
                <a:avLst/>
              </a:prstGeom>
              <a:blipFill>
                <a:blip r:embed="rId3"/>
                <a:stretch>
                  <a:fillRect l="-35897" r="-38462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BE5250-90CF-4C5E-AFE7-07636A8103A7}"/>
              </a:ext>
            </a:extLst>
          </p:cNvPr>
          <p:cNvCxnSpPr/>
          <p:nvPr/>
        </p:nvCxnSpPr>
        <p:spPr>
          <a:xfrm>
            <a:off x="5051160" y="4778938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4D49F0-AFBB-4FC0-9831-1010B8D73723}"/>
              </a:ext>
            </a:extLst>
          </p:cNvPr>
          <p:cNvCxnSpPr/>
          <p:nvPr/>
        </p:nvCxnSpPr>
        <p:spPr>
          <a:xfrm>
            <a:off x="2606419" y="6112933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A1BBB3FF-747A-43DD-818F-16AEFAEA02F9}"/>
              </a:ext>
            </a:extLst>
          </p:cNvPr>
          <p:cNvSpPr/>
          <p:nvPr/>
        </p:nvSpPr>
        <p:spPr>
          <a:xfrm>
            <a:off x="1402420" y="5181600"/>
            <a:ext cx="1828800" cy="1828800"/>
          </a:xfrm>
          <a:prstGeom prst="arc">
            <a:avLst>
              <a:gd name="adj1" fmla="val 19897291"/>
              <a:gd name="adj2" fmla="val 1077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63772FC7-B5FB-49F3-84AB-278D3B4AAEE2}"/>
              </a:ext>
            </a:extLst>
          </p:cNvPr>
          <p:cNvSpPr/>
          <p:nvPr/>
        </p:nvSpPr>
        <p:spPr>
          <a:xfrm>
            <a:off x="3980473" y="3843884"/>
            <a:ext cx="1828800" cy="1828800"/>
          </a:xfrm>
          <a:prstGeom prst="arc">
            <a:avLst>
              <a:gd name="adj1" fmla="val 77867"/>
              <a:gd name="adj2" fmla="val 22703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D70DFE-77B3-4FC6-A9E8-D4AE0EF4059F}"/>
              </a:ext>
            </a:extLst>
          </p:cNvPr>
          <p:cNvSpPr txBox="1"/>
          <p:nvPr/>
        </p:nvSpPr>
        <p:spPr>
          <a:xfrm>
            <a:off x="2157962" y="63117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990783-D5F8-498D-83C8-4E46FA8AD4C7}"/>
              </a:ext>
            </a:extLst>
          </p:cNvPr>
          <p:cNvSpPr txBox="1"/>
          <p:nvPr/>
        </p:nvSpPr>
        <p:spPr>
          <a:xfrm>
            <a:off x="4767298" y="41577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1D45D2-4297-4578-BFA2-3180FA43E7D3}"/>
              </a:ext>
            </a:extLst>
          </p:cNvPr>
          <p:cNvSpPr txBox="1"/>
          <p:nvPr/>
        </p:nvSpPr>
        <p:spPr>
          <a:xfrm>
            <a:off x="6409286" y="642052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A33B45-38CB-4D9C-9E5E-175BD118E532}"/>
              </a:ext>
            </a:extLst>
          </p:cNvPr>
          <p:cNvCxnSpPr>
            <a:cxnSpLocks/>
          </p:cNvCxnSpPr>
          <p:nvPr/>
        </p:nvCxnSpPr>
        <p:spPr>
          <a:xfrm>
            <a:off x="2392337" y="6108402"/>
            <a:ext cx="20311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476E31-7CBD-4D6C-9003-01C0FF7028E8}"/>
              </a:ext>
            </a:extLst>
          </p:cNvPr>
          <p:cNvSpPr txBox="1"/>
          <p:nvPr/>
        </p:nvSpPr>
        <p:spPr>
          <a:xfrm>
            <a:off x="2179704" y="3553963"/>
            <a:ext cx="549989" cy="37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F435B8-0D19-460A-AC13-9B1ABF927266}"/>
              </a:ext>
            </a:extLst>
          </p:cNvPr>
          <p:cNvSpPr txBox="1"/>
          <p:nvPr/>
        </p:nvSpPr>
        <p:spPr>
          <a:xfrm>
            <a:off x="4487034" y="5907765"/>
            <a:ext cx="540831" cy="37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58B4CB-5878-4DC8-91C9-319D75B5CF02}"/>
              </a:ext>
            </a:extLst>
          </p:cNvPr>
          <p:cNvCxnSpPr>
            <a:cxnSpLocks/>
          </p:cNvCxnSpPr>
          <p:nvPr/>
        </p:nvCxnSpPr>
        <p:spPr>
          <a:xfrm flipV="1">
            <a:off x="2330483" y="3953603"/>
            <a:ext cx="0" cy="2129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C9AD6C-AD71-4CAF-BE07-6E8ABA87D1E3}"/>
              </a:ext>
            </a:extLst>
          </p:cNvPr>
          <p:cNvCxnSpPr>
            <a:cxnSpLocks/>
          </p:cNvCxnSpPr>
          <p:nvPr/>
        </p:nvCxnSpPr>
        <p:spPr>
          <a:xfrm flipH="1">
            <a:off x="6534829" y="6165252"/>
            <a:ext cx="10112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E562BB6-6F92-41EB-AD92-2256E6357593}"/>
                  </a:ext>
                </a:extLst>
              </p:cNvPr>
              <p:cNvSpPr txBox="1"/>
              <p:nvPr/>
            </p:nvSpPr>
            <p:spPr>
              <a:xfrm>
                <a:off x="7523815" y="5827163"/>
                <a:ext cx="1239185" cy="618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1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ft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E562BB6-6F92-41EB-AD92-2256E6357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815" y="5827163"/>
                <a:ext cx="1239185" cy="618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B4486D8-0850-4F63-9159-2D48BE991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164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 robotic arm is in the configuration shown below. Assume that theta is currently 30 degrees and that point C currently lies along the x axis. If we want the end effector at C to travel 1 ft/s in the negative x direction, what should the angular velocities be at joints A and B?</a:t>
            </a:r>
          </a:p>
        </p:txBody>
      </p:sp>
    </p:spTree>
    <p:extLst>
      <p:ext uri="{BB962C8B-B14F-4D97-AF65-F5344CB8AC3E}">
        <p14:creationId xmlns:p14="http://schemas.microsoft.com/office/powerpoint/2010/main" val="399390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Instantaneous Centre of Zero Velocity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rigid bodies undergoing general plane motion (i.e. translating and rotating), there is often </a:t>
            </a:r>
            <a:r>
              <a:rPr lang="en-US" b="1" dirty="0"/>
              <a:t>a point about which the body appears to be rotating at a particular instant</a:t>
            </a:r>
            <a:r>
              <a:rPr lang="en-US" dirty="0"/>
              <a:t>.</a:t>
            </a:r>
          </a:p>
          <a:p>
            <a:r>
              <a:rPr lang="en-US" dirty="0"/>
              <a:t>This point is called the instantaneous Centre of Zero Velocity (ICZV).</a:t>
            </a:r>
          </a:p>
          <a:p>
            <a:r>
              <a:rPr lang="en-US" dirty="0"/>
              <a:t>The ICZV can sometimes be a useful shortcut to solve kinematics problems.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1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ICZV is used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Since the rigid body appears to be rotating about the ICZV, and the velocity is zero there, we can use simpler </a:t>
                </a:r>
                <a:r>
                  <a:rPr lang="en-US" b="1" dirty="0"/>
                  <a:t>fixed rotation</a:t>
                </a:r>
                <a:r>
                  <a:rPr lang="en-US" dirty="0"/>
                  <a:t> equations, with the “pin” at the ICZV. </a:t>
                </a:r>
              </a:p>
              <a:p>
                <a:endParaRPr lang="en-US" dirty="0"/>
              </a:p>
              <a:p>
                <a:r>
                  <a:rPr lang="en-US" dirty="0"/>
                  <a:t>This can simplify our equations from: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CA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acc>
                      <m:r>
                        <a:rPr lang="en-CA" b="1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CA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CA" b="1" i="1" dirty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CA" b="1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b="1" i="1" dirty="0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CA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acc>
                      <m:r>
                        <a:rPr lang="en-CA" b="1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CA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CA" b="1" i="1" dirty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CA" b="1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b="1" i="1" dirty="0" smtClean="0">
                              <a:latin typeface="Cambria Math" panose="02040503050406030204" pitchFamily="18" charset="0"/>
                            </a:rPr>
                            <m:t>𝑰𝑪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Sometimes 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CA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CA" b="1" i="1" dirty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CA" b="1" i="1" dirty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CA" b="1" i="1" dirty="0">
                            <a:latin typeface="Cambria Math" panose="02040503050406030204" pitchFamily="18" charset="0"/>
                          </a:rPr>
                          <m:t>𝑰𝑪</m:t>
                        </m:r>
                      </m:sub>
                    </m:sSub>
                  </m:oMath>
                </a14:m>
                <a:r>
                  <a:rPr lang="en-US" dirty="0"/>
                  <a:t> takes more time than solving the longer equation, so you need to decide which will be more efficient.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  <a:blipFill>
                <a:blip r:embed="rId2"/>
                <a:stretch>
                  <a:fillRect l="-1389" t="-2933" r="-772" b="-2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8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46DD-B304-F645-8E4D-CF818791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ICZV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00B39-0F37-3942-A5FB-EB8DA1A3D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358"/>
            <a:ext cx="3581400" cy="53450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ICZV is found graphically.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Find the direction of two velocities on the same body.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Draw lines perpendicular to the velocities.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The point where the lines intersect is the ICZV.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8C352-39DF-294E-B318-98E3833F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EB0F8E1-A902-D847-AB13-9C109D277F2B}"/>
              </a:ext>
            </a:extLst>
          </p:cNvPr>
          <p:cNvGrpSpPr/>
          <p:nvPr/>
        </p:nvGrpSpPr>
        <p:grpSpPr>
          <a:xfrm>
            <a:off x="3886200" y="4889619"/>
            <a:ext cx="2086226" cy="1466731"/>
            <a:chOff x="5715689" y="1097461"/>
            <a:chExt cx="2086226" cy="1466731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8A45D15-7EA1-6442-BF51-F54E276BB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637" y="2393917"/>
              <a:ext cx="1222763" cy="78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DF86B0F-61FC-314C-9F35-093BE927A7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824" y="1258587"/>
              <a:ext cx="0" cy="1135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9C25950-3542-8C46-BBC1-5D1F813D4F3A}"/>
                    </a:ext>
                  </a:extLst>
                </p:cNvPr>
                <p:cNvSpPr txBox="1"/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9C25950-3542-8C46-BBC1-5D1F813D4F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2366765-C759-374C-A388-5F9C66FC62D7}"/>
                    </a:ext>
                  </a:extLst>
                </p:cNvPr>
                <p:cNvSpPr txBox="1"/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2366765-C759-374C-A388-5F9C66FC62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F8510F8-E8AE-1644-91BF-0AEED618B7F3}"/>
              </a:ext>
            </a:extLst>
          </p:cNvPr>
          <p:cNvSpPr txBox="1"/>
          <p:nvPr/>
        </p:nvSpPr>
        <p:spPr>
          <a:xfrm>
            <a:off x="4075381" y="616253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1449C6A-B489-9641-A236-EA93FF3B17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06344" y="5572357"/>
            <a:ext cx="731312" cy="66402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5604AD7-C274-1746-92BC-CD4FFF39D74C}"/>
              </a:ext>
            </a:extLst>
          </p:cNvPr>
          <p:cNvSpPr txBox="1"/>
          <p:nvPr/>
        </p:nvSpPr>
        <p:spPr>
          <a:xfrm>
            <a:off x="289456" y="6583362"/>
            <a:ext cx="3437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CC BY binocular by </a:t>
            </a:r>
            <a:r>
              <a:rPr lang="en-US" sz="800" dirty="0" err="1"/>
              <a:t>iconcheese</a:t>
            </a:r>
            <a:r>
              <a:rPr lang="en-US" sz="800" dirty="0"/>
              <a:t> from the Noun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E18A550-B794-6846-990E-B617F7E0EBB6}"/>
              </a:ext>
            </a:extLst>
          </p:cNvPr>
          <p:cNvGrpSpPr/>
          <p:nvPr/>
        </p:nvGrpSpPr>
        <p:grpSpPr>
          <a:xfrm>
            <a:off x="5692933" y="2991768"/>
            <a:ext cx="2580866" cy="1289161"/>
            <a:chOff x="5692933" y="2991768"/>
            <a:chExt cx="2580866" cy="1289161"/>
          </a:xfrm>
        </p:grpSpPr>
        <p:sp>
          <p:nvSpPr>
            <p:cNvPr id="45" name="Rounded Rectangle 6">
              <a:extLst>
                <a:ext uri="{FF2B5EF4-FFF2-40B4-BE49-F238E27FC236}">
                  <a16:creationId xmlns:a16="http://schemas.microsoft.com/office/drawing/2014/main" id="{74482D0E-EBE4-984B-B62B-A36607DC98FD}"/>
                </a:ext>
              </a:extLst>
            </p:cNvPr>
            <p:cNvSpPr/>
            <p:nvPr/>
          </p:nvSpPr>
          <p:spPr>
            <a:xfrm rot="19798097">
              <a:off x="5692933" y="3422318"/>
              <a:ext cx="2580866" cy="430769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7">
              <a:extLst>
                <a:ext uri="{FF2B5EF4-FFF2-40B4-BE49-F238E27FC236}">
                  <a16:creationId xmlns:a16="http://schemas.microsoft.com/office/drawing/2014/main" id="{D94566A9-811D-C443-972F-C0D5FFE38C94}"/>
                </a:ext>
              </a:extLst>
            </p:cNvPr>
            <p:cNvSpPr/>
            <p:nvPr/>
          </p:nvSpPr>
          <p:spPr>
            <a:xfrm>
              <a:off x="5943445" y="4098049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7">
              <a:extLst>
                <a:ext uri="{FF2B5EF4-FFF2-40B4-BE49-F238E27FC236}">
                  <a16:creationId xmlns:a16="http://schemas.microsoft.com/office/drawing/2014/main" id="{4500F771-4C6C-AF4D-A63C-807ED725DFDB}"/>
                </a:ext>
              </a:extLst>
            </p:cNvPr>
            <p:cNvSpPr/>
            <p:nvPr/>
          </p:nvSpPr>
          <p:spPr>
            <a:xfrm>
              <a:off x="7838089" y="2991768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2F554D5-067F-9D4D-9DC8-A11592A0A453}"/>
              </a:ext>
            </a:extLst>
          </p:cNvPr>
          <p:cNvSpPr txBox="1"/>
          <p:nvPr/>
        </p:nvSpPr>
        <p:spPr>
          <a:xfrm>
            <a:off x="5848096" y="441931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4D7E6F-67D2-244A-8CB8-5C8F9C3F34C0}"/>
              </a:ext>
            </a:extLst>
          </p:cNvPr>
          <p:cNvSpPr txBox="1"/>
          <p:nvPr/>
        </p:nvSpPr>
        <p:spPr>
          <a:xfrm>
            <a:off x="8132170" y="3014553"/>
            <a:ext cx="32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52FA40B-2AAD-AD4D-BFB0-D28C02527788}"/>
              </a:ext>
            </a:extLst>
          </p:cNvPr>
          <p:cNvGrpSpPr/>
          <p:nvPr/>
        </p:nvGrpSpPr>
        <p:grpSpPr>
          <a:xfrm rot="20969747">
            <a:off x="4943247" y="2737974"/>
            <a:ext cx="2580866" cy="1289161"/>
            <a:chOff x="5692933" y="2991768"/>
            <a:chExt cx="2580866" cy="1289161"/>
          </a:xfrm>
        </p:grpSpPr>
        <p:sp>
          <p:nvSpPr>
            <p:cNvPr id="53" name="Rounded Rectangle 6">
              <a:extLst>
                <a:ext uri="{FF2B5EF4-FFF2-40B4-BE49-F238E27FC236}">
                  <a16:creationId xmlns:a16="http://schemas.microsoft.com/office/drawing/2014/main" id="{1A086BA5-CF06-7A46-9CCF-ACE6C39A7F74}"/>
                </a:ext>
              </a:extLst>
            </p:cNvPr>
            <p:cNvSpPr/>
            <p:nvPr/>
          </p:nvSpPr>
          <p:spPr>
            <a:xfrm rot="19798097">
              <a:off x="5692933" y="3422318"/>
              <a:ext cx="2580866" cy="43076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7">
              <a:extLst>
                <a:ext uri="{FF2B5EF4-FFF2-40B4-BE49-F238E27FC236}">
                  <a16:creationId xmlns:a16="http://schemas.microsoft.com/office/drawing/2014/main" id="{B06A080B-C9A7-644E-B8BD-8D59278E17D9}"/>
                </a:ext>
              </a:extLst>
            </p:cNvPr>
            <p:cNvSpPr/>
            <p:nvPr/>
          </p:nvSpPr>
          <p:spPr>
            <a:xfrm>
              <a:off x="5943445" y="4098049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7">
              <a:extLst>
                <a:ext uri="{FF2B5EF4-FFF2-40B4-BE49-F238E27FC236}">
                  <a16:creationId xmlns:a16="http://schemas.microsoft.com/office/drawing/2014/main" id="{AACD5C69-DA36-824F-A2CA-B5EEB6B37CFE}"/>
                </a:ext>
              </a:extLst>
            </p:cNvPr>
            <p:cNvSpPr/>
            <p:nvPr/>
          </p:nvSpPr>
          <p:spPr>
            <a:xfrm>
              <a:off x="7838089" y="2991768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C648664-727B-294B-B9E9-50AD04FE8736}"/>
              </a:ext>
            </a:extLst>
          </p:cNvPr>
          <p:cNvGrpSpPr/>
          <p:nvPr/>
        </p:nvGrpSpPr>
        <p:grpSpPr>
          <a:xfrm rot="20037382">
            <a:off x="3801283" y="2920626"/>
            <a:ext cx="2580866" cy="1289161"/>
            <a:chOff x="5692933" y="2991768"/>
            <a:chExt cx="2580866" cy="1289161"/>
          </a:xfrm>
        </p:grpSpPr>
        <p:sp>
          <p:nvSpPr>
            <p:cNvPr id="57" name="Rounded Rectangle 6">
              <a:extLst>
                <a:ext uri="{FF2B5EF4-FFF2-40B4-BE49-F238E27FC236}">
                  <a16:creationId xmlns:a16="http://schemas.microsoft.com/office/drawing/2014/main" id="{4C5CAF4E-B63F-D342-99EA-795EC3C9EBDD}"/>
                </a:ext>
              </a:extLst>
            </p:cNvPr>
            <p:cNvSpPr/>
            <p:nvPr/>
          </p:nvSpPr>
          <p:spPr>
            <a:xfrm rot="19798097">
              <a:off x="5692933" y="3422318"/>
              <a:ext cx="2580866" cy="43076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7">
              <a:extLst>
                <a:ext uri="{FF2B5EF4-FFF2-40B4-BE49-F238E27FC236}">
                  <a16:creationId xmlns:a16="http://schemas.microsoft.com/office/drawing/2014/main" id="{53241983-E434-B947-B5C6-FC5D4822B35F}"/>
                </a:ext>
              </a:extLst>
            </p:cNvPr>
            <p:cNvSpPr/>
            <p:nvPr/>
          </p:nvSpPr>
          <p:spPr>
            <a:xfrm>
              <a:off x="5943445" y="4098049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7">
              <a:extLst>
                <a:ext uri="{FF2B5EF4-FFF2-40B4-BE49-F238E27FC236}">
                  <a16:creationId xmlns:a16="http://schemas.microsoft.com/office/drawing/2014/main" id="{0B1ECA18-D843-094B-BED5-36BA15B28F5A}"/>
                </a:ext>
              </a:extLst>
            </p:cNvPr>
            <p:cNvSpPr/>
            <p:nvPr/>
          </p:nvSpPr>
          <p:spPr>
            <a:xfrm>
              <a:off x="7838089" y="2991768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2A3447-F65B-0A4F-B036-4BBFC20EF28E}"/>
              </a:ext>
            </a:extLst>
          </p:cNvPr>
          <p:cNvCxnSpPr>
            <a:cxnSpLocks/>
          </p:cNvCxnSpPr>
          <p:nvPr/>
        </p:nvCxnSpPr>
        <p:spPr>
          <a:xfrm flipH="1" flipV="1">
            <a:off x="5186327" y="3840877"/>
            <a:ext cx="757118" cy="306572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F880752-8C60-F344-BD2E-5A2E069FAE9E}"/>
                  </a:ext>
                </a:extLst>
              </p:cNvPr>
              <p:cNvSpPr txBox="1"/>
              <p:nvPr/>
            </p:nvSpPr>
            <p:spPr>
              <a:xfrm>
                <a:off x="7254006" y="2232435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F880752-8C60-F344-BD2E-5A2E069FA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006" y="2232435"/>
                <a:ext cx="4869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C775F66-A01E-9045-81C9-CC2D9E39FAA8}"/>
                  </a:ext>
                </a:extLst>
              </p:cNvPr>
              <p:cNvSpPr txBox="1"/>
              <p:nvPr/>
            </p:nvSpPr>
            <p:spPr>
              <a:xfrm>
                <a:off x="5480407" y="3642349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C775F66-A01E-9045-81C9-CC2D9E39F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407" y="3642349"/>
                <a:ext cx="48692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27B0E436-F2E5-BF48-83E5-3ED47726C3EA}"/>
              </a:ext>
            </a:extLst>
          </p:cNvPr>
          <p:cNvSpPr/>
          <p:nvPr/>
        </p:nvSpPr>
        <p:spPr>
          <a:xfrm>
            <a:off x="6017502" y="4019375"/>
            <a:ext cx="1210792" cy="1759718"/>
          </a:xfrm>
          <a:prstGeom prst="arc">
            <a:avLst>
              <a:gd name="adj1" fmla="val 1723258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A15D3E94-0203-A344-9D56-6D88C6BDCCDD}"/>
              </a:ext>
            </a:extLst>
          </p:cNvPr>
          <p:cNvSpPr/>
          <p:nvPr/>
        </p:nvSpPr>
        <p:spPr>
          <a:xfrm>
            <a:off x="6434920" y="3795032"/>
            <a:ext cx="1210792" cy="1759718"/>
          </a:xfrm>
          <a:prstGeom prst="arc">
            <a:avLst>
              <a:gd name="adj1" fmla="val 1723258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0D5F5D0B-5E16-0146-84E7-6D969E96F708}"/>
              </a:ext>
            </a:extLst>
          </p:cNvPr>
          <p:cNvSpPr/>
          <p:nvPr/>
        </p:nvSpPr>
        <p:spPr>
          <a:xfrm>
            <a:off x="6815066" y="3609126"/>
            <a:ext cx="1210792" cy="1759718"/>
          </a:xfrm>
          <a:prstGeom prst="arc">
            <a:avLst>
              <a:gd name="adj1" fmla="val 1723258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9736CFB-517C-0B4F-AD4D-A1A9B56388AF}"/>
              </a:ext>
            </a:extLst>
          </p:cNvPr>
          <p:cNvCxnSpPr>
            <a:cxnSpLocks/>
          </p:cNvCxnSpPr>
          <p:nvPr/>
        </p:nvCxnSpPr>
        <p:spPr>
          <a:xfrm flipH="1" flipV="1">
            <a:off x="6778533" y="2087094"/>
            <a:ext cx="1168923" cy="1012286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9CC488-792F-F042-9D92-726168904001}"/>
              </a:ext>
            </a:extLst>
          </p:cNvPr>
          <p:cNvCxnSpPr>
            <a:cxnSpLocks/>
          </p:cNvCxnSpPr>
          <p:nvPr/>
        </p:nvCxnSpPr>
        <p:spPr>
          <a:xfrm flipH="1">
            <a:off x="5032838" y="4280929"/>
            <a:ext cx="941665" cy="23024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7D0EB9E-9B8D-A64B-B4D0-E0E2AC51EA69}"/>
              </a:ext>
            </a:extLst>
          </p:cNvPr>
          <p:cNvCxnSpPr>
            <a:cxnSpLocks/>
          </p:cNvCxnSpPr>
          <p:nvPr/>
        </p:nvCxnSpPr>
        <p:spPr>
          <a:xfrm flipH="1">
            <a:off x="4984078" y="3146305"/>
            <a:ext cx="2889536" cy="27776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A1C1F6C5-F4F2-364D-907D-D5141555209C}"/>
              </a:ext>
            </a:extLst>
          </p:cNvPr>
          <p:cNvSpPr>
            <a:spLocks noChangeAspect="1"/>
          </p:cNvSpPr>
          <p:nvPr/>
        </p:nvSpPr>
        <p:spPr>
          <a:xfrm rot="2512745">
            <a:off x="7549226" y="2940135"/>
            <a:ext cx="299442" cy="299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28A6816-9320-2F43-9CFF-587C211CD5D8}"/>
              </a:ext>
            </a:extLst>
          </p:cNvPr>
          <p:cNvSpPr>
            <a:spLocks noChangeAspect="1"/>
          </p:cNvSpPr>
          <p:nvPr/>
        </p:nvSpPr>
        <p:spPr>
          <a:xfrm rot="1383402">
            <a:off x="5673518" y="4113692"/>
            <a:ext cx="299442" cy="299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7">
            <a:extLst>
              <a:ext uri="{FF2B5EF4-FFF2-40B4-BE49-F238E27FC236}">
                <a16:creationId xmlns:a16="http://schemas.microsoft.com/office/drawing/2014/main" id="{D7648C27-D5DC-014B-A6FB-760400EA5337}"/>
              </a:ext>
            </a:extLst>
          </p:cNvPr>
          <p:cNvSpPr/>
          <p:nvPr/>
        </p:nvSpPr>
        <p:spPr>
          <a:xfrm>
            <a:off x="5429811" y="5330422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73B91C-2E71-FA4A-871F-E993BED81428}"/>
              </a:ext>
            </a:extLst>
          </p:cNvPr>
          <p:cNvSpPr txBox="1"/>
          <p:nvPr/>
        </p:nvSpPr>
        <p:spPr>
          <a:xfrm>
            <a:off x="5618959" y="5338601"/>
            <a:ext cx="74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ICZV</a:t>
            </a:r>
          </a:p>
        </p:txBody>
      </p:sp>
    </p:spTree>
    <p:extLst>
      <p:ext uri="{BB962C8B-B14F-4D97-AF65-F5344CB8AC3E}">
        <p14:creationId xmlns:p14="http://schemas.microsoft.com/office/powerpoint/2010/main" val="213460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Cautions about ICZV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ICZV is </a:t>
            </a:r>
            <a:r>
              <a:rPr lang="en-US" u="sng" dirty="0"/>
              <a:t>instantaneous</a:t>
            </a:r>
            <a:r>
              <a:rPr lang="en-US" dirty="0"/>
              <a:t>. It is only true for this instant, and will typically change location in the next instant.</a:t>
            </a:r>
          </a:p>
          <a:p>
            <a:r>
              <a:rPr lang="en-US" dirty="0"/>
              <a:t>ICZV is only true (zero) for </a:t>
            </a:r>
            <a:r>
              <a:rPr lang="en-US" u="sng" dirty="0"/>
              <a:t>velocity</a:t>
            </a:r>
            <a:r>
              <a:rPr lang="en-US" dirty="0"/>
              <a:t>. It is not a location where acceleration is zero. </a:t>
            </a:r>
          </a:p>
          <a:p>
            <a:r>
              <a:rPr lang="en-US" dirty="0"/>
              <a:t>ICZV </a:t>
            </a:r>
            <a:r>
              <a:rPr lang="en-US" u="sng" dirty="0"/>
              <a:t>can be off the body</a:t>
            </a:r>
            <a:r>
              <a:rPr lang="en-US" dirty="0"/>
              <a:t>. You can imagine there are invisible, massless bars that connect to the instantaneous “pin” for the body. </a:t>
            </a:r>
          </a:p>
          <a:p>
            <a:r>
              <a:rPr lang="en-US" dirty="0"/>
              <a:t>There can be cases where there is </a:t>
            </a:r>
            <a:r>
              <a:rPr lang="en-US" u="sng" dirty="0"/>
              <a:t>no ICZV</a:t>
            </a:r>
            <a:r>
              <a:rPr lang="en-US" dirty="0"/>
              <a:t> (e.g. object isn’t moving, or isn’t rotating). </a:t>
            </a:r>
          </a:p>
          <a:p>
            <a:r>
              <a:rPr lang="en-US" dirty="0"/>
              <a:t>If the two velocities are parallel, you need additional information beyond the directions of the velocities.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27FB-A68F-4D44-820D-C32C9A6C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parallel velocities = need 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B3103-24E1-3F4B-8FA8-22C8BAE28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Draw lines head-to-head and tail-to-tail</a:t>
            </a:r>
          </a:p>
          <a:p>
            <a:pPr marL="0" indent="0">
              <a:buNone/>
            </a:pPr>
            <a:r>
              <a:rPr lang="en-US" dirty="0"/>
              <a:t>There are </a:t>
            </a:r>
            <a:r>
              <a:rPr lang="en-US" u="sng" dirty="0"/>
              <a:t>three cases</a:t>
            </a:r>
            <a:r>
              <a:rPr lang="en-US" dirty="0"/>
              <a:t> for two parallel velocities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3E150-2ED7-174B-B02D-A3929173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D97EEB-5AF0-9F4C-9C3D-4A65717C96A6}"/>
              </a:ext>
            </a:extLst>
          </p:cNvPr>
          <p:cNvGrpSpPr/>
          <p:nvPr/>
        </p:nvGrpSpPr>
        <p:grpSpPr>
          <a:xfrm>
            <a:off x="978844" y="3532735"/>
            <a:ext cx="1636889" cy="2099733"/>
            <a:chOff x="812800" y="2686755"/>
            <a:chExt cx="1636889" cy="209973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6E46F3-5179-1A4A-87CE-FF80895FD987}"/>
                </a:ext>
              </a:extLst>
            </p:cNvPr>
            <p:cNvSpPr/>
            <p:nvPr/>
          </p:nvSpPr>
          <p:spPr>
            <a:xfrm>
              <a:off x="812800" y="2686755"/>
              <a:ext cx="1636889" cy="20997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7">
              <a:extLst>
                <a:ext uri="{FF2B5EF4-FFF2-40B4-BE49-F238E27FC236}">
                  <a16:creationId xmlns:a16="http://schemas.microsoft.com/office/drawing/2014/main" id="{E8072E43-8D8B-F040-AA36-EF082B36D47B}"/>
                </a:ext>
              </a:extLst>
            </p:cNvPr>
            <p:cNvSpPr/>
            <p:nvPr/>
          </p:nvSpPr>
          <p:spPr>
            <a:xfrm>
              <a:off x="1219299" y="3200964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7">
              <a:extLst>
                <a:ext uri="{FF2B5EF4-FFF2-40B4-BE49-F238E27FC236}">
                  <a16:creationId xmlns:a16="http://schemas.microsoft.com/office/drawing/2014/main" id="{D1F51A8E-C519-DE4F-8DF1-C56A5C2E8BCA}"/>
                </a:ext>
              </a:extLst>
            </p:cNvPr>
            <p:cNvSpPr/>
            <p:nvPr/>
          </p:nvSpPr>
          <p:spPr>
            <a:xfrm>
              <a:off x="1861538" y="4044264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56B6A4-BE72-6942-B242-6690DEF913CB}"/>
              </a:ext>
            </a:extLst>
          </p:cNvPr>
          <p:cNvCxnSpPr>
            <a:cxnSpLocks/>
          </p:cNvCxnSpPr>
          <p:nvPr/>
        </p:nvCxnSpPr>
        <p:spPr>
          <a:xfrm flipH="1">
            <a:off x="183076" y="4138384"/>
            <a:ext cx="1202267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8C72A2-EB0C-C64A-8024-859466739D8A}"/>
              </a:ext>
            </a:extLst>
          </p:cNvPr>
          <p:cNvCxnSpPr>
            <a:cxnSpLocks/>
          </p:cNvCxnSpPr>
          <p:nvPr/>
        </p:nvCxnSpPr>
        <p:spPr>
          <a:xfrm>
            <a:off x="2119022" y="4981684"/>
            <a:ext cx="701195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F4D659-A8C4-224D-9EF6-BE9DAF843ED1}"/>
                  </a:ext>
                </a:extLst>
              </p:cNvPr>
              <p:cNvSpPr txBox="1"/>
              <p:nvPr/>
            </p:nvSpPr>
            <p:spPr>
              <a:xfrm>
                <a:off x="2555149" y="5193564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F4D659-A8C4-224D-9EF6-BE9DAF843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149" y="5193564"/>
                <a:ext cx="48692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238047-8DD8-374F-A7EC-90D0C43791F0}"/>
                  </a:ext>
                </a:extLst>
              </p:cNvPr>
              <p:cNvSpPr txBox="1"/>
              <p:nvPr/>
            </p:nvSpPr>
            <p:spPr>
              <a:xfrm>
                <a:off x="309036" y="3769052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238047-8DD8-374F-A7EC-90D0C4379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36" y="3769052"/>
                <a:ext cx="48692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FB31EF-91A8-854D-A523-B508FE7354D8}"/>
              </a:ext>
            </a:extLst>
          </p:cNvPr>
          <p:cNvCxnSpPr>
            <a:cxnSpLocks/>
          </p:cNvCxnSpPr>
          <p:nvPr/>
        </p:nvCxnSpPr>
        <p:spPr>
          <a:xfrm>
            <a:off x="183076" y="4138384"/>
            <a:ext cx="2637141" cy="8433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25050DD-E3AA-014F-B456-A85257351B74}"/>
              </a:ext>
            </a:extLst>
          </p:cNvPr>
          <p:cNvCxnSpPr>
            <a:cxnSpLocks/>
          </p:cNvCxnSpPr>
          <p:nvPr/>
        </p:nvCxnSpPr>
        <p:spPr>
          <a:xfrm>
            <a:off x="1458183" y="4147134"/>
            <a:ext cx="590370" cy="72565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ounded Rectangle 7">
            <a:extLst>
              <a:ext uri="{FF2B5EF4-FFF2-40B4-BE49-F238E27FC236}">
                <a16:creationId xmlns:a16="http://schemas.microsoft.com/office/drawing/2014/main" id="{8A7476C6-066D-B74B-B7D8-41D64B1019A2}"/>
              </a:ext>
            </a:extLst>
          </p:cNvPr>
          <p:cNvSpPr/>
          <p:nvPr/>
        </p:nvSpPr>
        <p:spPr>
          <a:xfrm>
            <a:off x="1838434" y="4602310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DD5F27-9658-7840-ACC3-287CE057DED4}"/>
              </a:ext>
            </a:extLst>
          </p:cNvPr>
          <p:cNvSpPr txBox="1"/>
          <p:nvPr/>
        </p:nvSpPr>
        <p:spPr>
          <a:xfrm>
            <a:off x="1917218" y="4280965"/>
            <a:ext cx="74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ICZV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EC8B1B-F5D8-BA46-B17C-D97DEB37B3FB}"/>
              </a:ext>
            </a:extLst>
          </p:cNvPr>
          <p:cNvSpPr txBox="1"/>
          <p:nvPr/>
        </p:nvSpPr>
        <p:spPr>
          <a:xfrm>
            <a:off x="578524" y="2941419"/>
            <a:ext cx="243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Parallel, opposite sense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179CA2-C6D9-104F-8275-C5FB64FAAF9E}"/>
              </a:ext>
            </a:extLst>
          </p:cNvPr>
          <p:cNvSpPr txBox="1"/>
          <p:nvPr/>
        </p:nvSpPr>
        <p:spPr>
          <a:xfrm>
            <a:off x="5211581" y="2827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Parallel, same sense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D901694-1EB5-754B-BC39-D75F73855861}"/>
              </a:ext>
            </a:extLst>
          </p:cNvPr>
          <p:cNvGrpSpPr/>
          <p:nvPr/>
        </p:nvGrpSpPr>
        <p:grpSpPr>
          <a:xfrm>
            <a:off x="4015159" y="3552443"/>
            <a:ext cx="1636889" cy="2099733"/>
            <a:chOff x="812800" y="2686755"/>
            <a:chExt cx="1636889" cy="209973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A56B2E5-1DAE-F944-81D8-3722AF27C4BE}"/>
                </a:ext>
              </a:extLst>
            </p:cNvPr>
            <p:cNvSpPr/>
            <p:nvPr/>
          </p:nvSpPr>
          <p:spPr>
            <a:xfrm>
              <a:off x="812800" y="2686755"/>
              <a:ext cx="1636889" cy="20997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7">
              <a:extLst>
                <a:ext uri="{FF2B5EF4-FFF2-40B4-BE49-F238E27FC236}">
                  <a16:creationId xmlns:a16="http://schemas.microsoft.com/office/drawing/2014/main" id="{10146AC5-70D1-0444-9229-DBB2B085F147}"/>
                </a:ext>
              </a:extLst>
            </p:cNvPr>
            <p:cNvSpPr/>
            <p:nvPr/>
          </p:nvSpPr>
          <p:spPr>
            <a:xfrm>
              <a:off x="1219299" y="3200964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7">
              <a:extLst>
                <a:ext uri="{FF2B5EF4-FFF2-40B4-BE49-F238E27FC236}">
                  <a16:creationId xmlns:a16="http://schemas.microsoft.com/office/drawing/2014/main" id="{78B1CECF-973A-C248-8995-CB81FB9AE593}"/>
                </a:ext>
              </a:extLst>
            </p:cNvPr>
            <p:cNvSpPr/>
            <p:nvPr/>
          </p:nvSpPr>
          <p:spPr>
            <a:xfrm>
              <a:off x="1861538" y="4044264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3D4011-31A3-7B4D-B152-DC1E260DE3DA}"/>
              </a:ext>
            </a:extLst>
          </p:cNvPr>
          <p:cNvCxnSpPr>
            <a:cxnSpLocks/>
          </p:cNvCxnSpPr>
          <p:nvPr/>
        </p:nvCxnSpPr>
        <p:spPr>
          <a:xfrm>
            <a:off x="4571014" y="4154597"/>
            <a:ext cx="1202267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50BE17F-F017-6648-9B90-35DADC6DE7E0}"/>
              </a:ext>
            </a:extLst>
          </p:cNvPr>
          <p:cNvCxnSpPr>
            <a:cxnSpLocks/>
          </p:cNvCxnSpPr>
          <p:nvPr/>
        </p:nvCxnSpPr>
        <p:spPr>
          <a:xfrm>
            <a:off x="5155337" y="5001392"/>
            <a:ext cx="701195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AFBC9E9-E729-124F-852E-0420F0CEE96A}"/>
                  </a:ext>
                </a:extLst>
              </p:cNvPr>
              <p:cNvSpPr txBox="1"/>
              <p:nvPr/>
            </p:nvSpPr>
            <p:spPr>
              <a:xfrm>
                <a:off x="5118926" y="4601167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AFBC9E9-E729-124F-852E-0420F0CEE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926" y="4601167"/>
                <a:ext cx="486928" cy="369332"/>
              </a:xfrm>
              <a:prstGeom prst="rect">
                <a:avLst/>
              </a:prstGeom>
              <a:blipFill>
                <a:blip r:embed="rId4"/>
                <a:stretch>
                  <a:fillRect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44C883C-0DB5-FD44-84FC-AA08C315688F}"/>
                  </a:ext>
                </a:extLst>
              </p:cNvPr>
              <p:cNvSpPr txBox="1"/>
              <p:nvPr/>
            </p:nvSpPr>
            <p:spPr>
              <a:xfrm>
                <a:off x="4685219" y="3766617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44C883C-0DB5-FD44-84FC-AA08C3156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219" y="3766617"/>
                <a:ext cx="4869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05406EE-02EC-AF45-B061-819572E3050C}"/>
              </a:ext>
            </a:extLst>
          </p:cNvPr>
          <p:cNvCxnSpPr>
            <a:cxnSpLocks/>
          </p:cNvCxnSpPr>
          <p:nvPr/>
        </p:nvCxnSpPr>
        <p:spPr>
          <a:xfrm>
            <a:off x="5773281" y="4175545"/>
            <a:ext cx="249533" cy="221161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AC19FD3-8C24-1B4A-A5EB-F3A1DDCFE4AA}"/>
              </a:ext>
            </a:extLst>
          </p:cNvPr>
          <p:cNvCxnSpPr>
            <a:cxnSpLocks/>
          </p:cNvCxnSpPr>
          <p:nvPr/>
        </p:nvCxnSpPr>
        <p:spPr>
          <a:xfrm>
            <a:off x="4494498" y="4166842"/>
            <a:ext cx="1777850" cy="22080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7">
            <a:extLst>
              <a:ext uri="{FF2B5EF4-FFF2-40B4-BE49-F238E27FC236}">
                <a16:creationId xmlns:a16="http://schemas.microsoft.com/office/drawing/2014/main" id="{0D5411EB-6109-214F-9696-015BFC96F50A}"/>
              </a:ext>
            </a:extLst>
          </p:cNvPr>
          <p:cNvSpPr/>
          <p:nvPr/>
        </p:nvSpPr>
        <p:spPr>
          <a:xfrm>
            <a:off x="5888137" y="5925146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11FD48-75C6-E042-A96F-DB87D7B17303}"/>
              </a:ext>
            </a:extLst>
          </p:cNvPr>
          <p:cNvSpPr txBox="1"/>
          <p:nvPr/>
        </p:nvSpPr>
        <p:spPr>
          <a:xfrm>
            <a:off x="5085702" y="5879785"/>
            <a:ext cx="74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ICZV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3D73CC7-7FC5-6B42-8917-4B6286469AC5}"/>
              </a:ext>
            </a:extLst>
          </p:cNvPr>
          <p:cNvGrpSpPr/>
          <p:nvPr/>
        </p:nvGrpSpPr>
        <p:grpSpPr>
          <a:xfrm>
            <a:off x="6773033" y="3532735"/>
            <a:ext cx="1636889" cy="2099733"/>
            <a:chOff x="812800" y="2686755"/>
            <a:chExt cx="1636889" cy="209973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40F86FE-A0CD-B54D-9DC4-F7111BFA9530}"/>
                </a:ext>
              </a:extLst>
            </p:cNvPr>
            <p:cNvSpPr/>
            <p:nvPr/>
          </p:nvSpPr>
          <p:spPr>
            <a:xfrm>
              <a:off x="812800" y="2686755"/>
              <a:ext cx="1636889" cy="20997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7">
              <a:extLst>
                <a:ext uri="{FF2B5EF4-FFF2-40B4-BE49-F238E27FC236}">
                  <a16:creationId xmlns:a16="http://schemas.microsoft.com/office/drawing/2014/main" id="{25FC7F59-1910-BE4B-B968-097A81CADC22}"/>
                </a:ext>
              </a:extLst>
            </p:cNvPr>
            <p:cNvSpPr/>
            <p:nvPr/>
          </p:nvSpPr>
          <p:spPr>
            <a:xfrm>
              <a:off x="1219299" y="3200964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7">
              <a:extLst>
                <a:ext uri="{FF2B5EF4-FFF2-40B4-BE49-F238E27FC236}">
                  <a16:creationId xmlns:a16="http://schemas.microsoft.com/office/drawing/2014/main" id="{43AF1131-DF79-A14C-BC1A-717AB3AAD5A6}"/>
                </a:ext>
              </a:extLst>
            </p:cNvPr>
            <p:cNvSpPr/>
            <p:nvPr/>
          </p:nvSpPr>
          <p:spPr>
            <a:xfrm>
              <a:off x="1861538" y="4044264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8E47A5-40ED-7842-86A0-E9C2AA77A42D}"/>
              </a:ext>
            </a:extLst>
          </p:cNvPr>
          <p:cNvCxnSpPr>
            <a:cxnSpLocks/>
          </p:cNvCxnSpPr>
          <p:nvPr/>
        </p:nvCxnSpPr>
        <p:spPr>
          <a:xfrm>
            <a:off x="7913211" y="4981684"/>
            <a:ext cx="701195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C4DB890-300E-314B-839A-3C5CD73D0379}"/>
                  </a:ext>
                </a:extLst>
              </p:cNvPr>
              <p:cNvSpPr txBox="1"/>
              <p:nvPr/>
            </p:nvSpPr>
            <p:spPr>
              <a:xfrm>
                <a:off x="7876800" y="4581459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C4DB890-300E-314B-839A-3C5CD73D0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800" y="4581459"/>
                <a:ext cx="4869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13E8AFC-A59B-7B4F-B030-6BDCCECE10AF}"/>
                  </a:ext>
                </a:extLst>
              </p:cNvPr>
              <p:cNvSpPr txBox="1"/>
              <p:nvPr/>
            </p:nvSpPr>
            <p:spPr>
              <a:xfrm>
                <a:off x="7316016" y="3747181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13E8AFC-A59B-7B4F-B030-6BDCCECE1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016" y="3747181"/>
                <a:ext cx="486928" cy="369332"/>
              </a:xfrm>
              <a:prstGeom prst="rect">
                <a:avLst/>
              </a:prstGeom>
              <a:blipFill>
                <a:blip r:embed="rId7"/>
                <a:stretch>
                  <a:fillRect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A9A1A4D-2C51-1544-8F3C-1EA2187896C2}"/>
              </a:ext>
            </a:extLst>
          </p:cNvPr>
          <p:cNvCxnSpPr>
            <a:cxnSpLocks/>
          </p:cNvCxnSpPr>
          <p:nvPr/>
        </p:nvCxnSpPr>
        <p:spPr>
          <a:xfrm>
            <a:off x="7252372" y="4147134"/>
            <a:ext cx="1777850" cy="22080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8A10E62-1D94-2E4D-AA20-95C567B9C221}"/>
              </a:ext>
            </a:extLst>
          </p:cNvPr>
          <p:cNvSpPr txBox="1"/>
          <p:nvPr/>
        </p:nvSpPr>
        <p:spPr>
          <a:xfrm>
            <a:off x="6786813" y="5849601"/>
            <a:ext cx="2252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 ICZV</a:t>
            </a:r>
          </a:p>
          <a:p>
            <a:r>
              <a:rPr lang="en-US" sz="2400" dirty="0"/>
              <a:t>(ICZV at infinity)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5BAA93-E12F-2740-901D-E893AC502191}"/>
              </a:ext>
            </a:extLst>
          </p:cNvPr>
          <p:cNvSpPr txBox="1"/>
          <p:nvPr/>
        </p:nvSpPr>
        <p:spPr>
          <a:xfrm>
            <a:off x="3765147" y="3195569"/>
            <a:ext cx="217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magnitudes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CF9B4A-CF3B-FE46-AB87-22263DA6AF3B}"/>
              </a:ext>
            </a:extLst>
          </p:cNvPr>
          <p:cNvSpPr txBox="1"/>
          <p:nvPr/>
        </p:nvSpPr>
        <p:spPr>
          <a:xfrm>
            <a:off x="6662376" y="3188243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magnitudes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8AEA1A5-38DE-4E4E-BD18-D49DE1069BAB}"/>
              </a:ext>
            </a:extLst>
          </p:cNvPr>
          <p:cNvCxnSpPr>
            <a:cxnSpLocks/>
          </p:cNvCxnSpPr>
          <p:nvPr/>
        </p:nvCxnSpPr>
        <p:spPr>
          <a:xfrm>
            <a:off x="7228826" y="4135949"/>
            <a:ext cx="701195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420EAD5-789E-2F43-AFC1-4588001DD7E9}"/>
              </a:ext>
            </a:extLst>
          </p:cNvPr>
          <p:cNvCxnSpPr>
            <a:cxnSpLocks/>
          </p:cNvCxnSpPr>
          <p:nvPr/>
        </p:nvCxnSpPr>
        <p:spPr>
          <a:xfrm>
            <a:off x="7847169" y="4057115"/>
            <a:ext cx="1777850" cy="22080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FAFD04A-49F9-3A41-95C0-72ED4A1374D0}"/>
              </a:ext>
            </a:extLst>
          </p:cNvPr>
          <p:cNvSpPr txBox="1"/>
          <p:nvPr/>
        </p:nvSpPr>
        <p:spPr>
          <a:xfrm>
            <a:off x="1177961" y="37210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E3B6A44-5A87-4C46-822D-A8B8CB6F4ADC}"/>
              </a:ext>
            </a:extLst>
          </p:cNvPr>
          <p:cNvSpPr txBox="1"/>
          <p:nvPr/>
        </p:nvSpPr>
        <p:spPr>
          <a:xfrm>
            <a:off x="1766850" y="4979808"/>
            <a:ext cx="32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79D78B-EEA9-4F4A-ACD1-1738F28A5D6E}"/>
              </a:ext>
            </a:extLst>
          </p:cNvPr>
          <p:cNvSpPr txBox="1"/>
          <p:nvPr/>
        </p:nvSpPr>
        <p:spPr>
          <a:xfrm>
            <a:off x="4799095" y="4977679"/>
            <a:ext cx="32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9AF99F8-E79D-8E45-BC01-58AF843EB4D1}"/>
              </a:ext>
            </a:extLst>
          </p:cNvPr>
          <p:cNvSpPr txBox="1"/>
          <p:nvPr/>
        </p:nvSpPr>
        <p:spPr>
          <a:xfrm>
            <a:off x="7517408" y="4907782"/>
            <a:ext cx="32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AC4D1A5-7CC1-B549-8B42-A5ECC10A6696}"/>
              </a:ext>
            </a:extLst>
          </p:cNvPr>
          <p:cNvSpPr txBox="1"/>
          <p:nvPr/>
        </p:nvSpPr>
        <p:spPr>
          <a:xfrm>
            <a:off x="4253298" y="37313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0579227-5AFF-4A4A-A1BE-F80F61D43764}"/>
              </a:ext>
            </a:extLst>
          </p:cNvPr>
          <p:cNvSpPr txBox="1"/>
          <p:nvPr/>
        </p:nvSpPr>
        <p:spPr>
          <a:xfrm>
            <a:off x="6976188" y="3727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5407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04220-9F2A-B84B-8C0A-17280D7E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for ICZV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427C5-9C16-5640-AF42-81AA76B12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 which body an ICZV relates to (since it can lie on another body in the problem.</a:t>
            </a:r>
          </a:p>
          <a:p>
            <a:r>
              <a:rPr lang="en-US" dirty="0"/>
              <a:t>ICZV is especially useful if you know directions without magnitudes (e.g. a point is constrained to a path).</a:t>
            </a:r>
          </a:p>
          <a:p>
            <a:r>
              <a:rPr lang="en-US" dirty="0"/>
              <a:t>You can very quickly find the direction of velocity of any other point on the rigid body once you have the ICZV.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98FAB-9906-9244-883C-E2C8AFD8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7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F467-CCC2-41C4-8296-A47CFD7A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666B0-B8E1-401E-8E5A-83D0399DF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12191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 ladder is propped up against a wall as shown below. If the base of the ladder is sliding out at a speed of 2 m/s, what is the velocity of the COG of the ladder (at the mid-point)?</a:t>
            </a:r>
          </a:p>
        </p:txBody>
      </p:sp>
      <p:pic>
        <p:nvPicPr>
          <p:cNvPr id="1026" name="Picture 2" descr="Problem 3 Diagram">
            <a:extLst>
              <a:ext uri="{FF2B5EF4-FFF2-40B4-BE49-F238E27FC236}">
                <a16:creationId xmlns:a16="http://schemas.microsoft.com/office/drawing/2014/main" id="{9ADCE3F2-3378-4F52-9411-66A6A35A8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200400"/>
            <a:ext cx="38100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664368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EB1464-66D1-425A-BBB5-7A9312BBE9C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90d05cb5-950f-4f68-bc2c-e17794455b92"/>
    <ds:schemaRef ds:uri="http://purl.org/dc/elements/1.1/"/>
    <ds:schemaRef ds:uri="http://schemas.microsoft.com/office/2006/metadata/properties"/>
    <ds:schemaRef ds:uri="http://schemas.microsoft.com/office/infopath/2007/PartnerControls"/>
    <ds:schemaRef ds:uri="b4eab9fa-dbb0-4082-8491-8bd54207a26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3599</TotalTime>
  <Words>603</Words>
  <Application>Microsoft Macintosh PowerPoint</Application>
  <PresentationFormat>On-screen Show (4:3)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MA_Template</vt:lpstr>
      <vt:lpstr>Instantaneous Centre of Zero Velocity (ICZV)</vt:lpstr>
      <vt:lpstr>Instantaneous Centre of Zero Velocity</vt:lpstr>
      <vt:lpstr>How ICZV is used</vt:lpstr>
      <vt:lpstr>Finding ICZV</vt:lpstr>
      <vt:lpstr>Cautions about ICZV</vt:lpstr>
      <vt:lpstr>Two parallel velocities = need more information</vt:lpstr>
      <vt:lpstr>Suggestions for ICZV</vt:lpstr>
      <vt:lpstr>Thanks for Watching</vt:lpstr>
      <vt:lpstr>Worked Example</vt:lpstr>
      <vt:lpstr>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Agnes d'Entremont</cp:lastModifiedBy>
  <cp:revision>74</cp:revision>
  <dcterms:created xsi:type="dcterms:W3CDTF">2020-08-21T15:23:22Z</dcterms:created>
  <dcterms:modified xsi:type="dcterms:W3CDTF">2021-09-21T00:25:58Z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