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1"/>
  </p:notesMasterIdLst>
  <p:sldIdLst>
    <p:sldId id="256" r:id="rId5"/>
    <p:sldId id="301" r:id="rId6"/>
    <p:sldId id="302" r:id="rId7"/>
    <p:sldId id="303" r:id="rId8"/>
    <p:sldId id="305" r:id="rId9"/>
    <p:sldId id="304" r:id="rId10"/>
    <p:sldId id="306" r:id="rId11"/>
    <p:sldId id="257" r:id="rId12"/>
    <p:sldId id="261" r:id="rId13"/>
    <p:sldId id="265" r:id="rId14"/>
    <p:sldId id="287" r:id="rId15"/>
    <p:sldId id="288" r:id="rId16"/>
    <p:sldId id="300" r:id="rId17"/>
    <p:sldId id="266" r:id="rId18"/>
    <p:sldId id="268" r:id="rId19"/>
    <p:sldId id="270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5200"/>
    <a:srgbClr val="000000"/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11" autoAdjust="0"/>
    <p:restoredTop sz="54101" autoAdjust="0"/>
  </p:normalViewPr>
  <p:slideViewPr>
    <p:cSldViewPr snapToGrid="0">
      <p:cViewPr varScale="1">
        <p:scale>
          <a:sx n="127" d="100"/>
          <a:sy n="127" d="100"/>
        </p:scale>
        <p:origin x="140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9/20/21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111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B1ED1-A6A8-44D7-9A75-7C99E738122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34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0.png"/><Relationship Id="rId1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14.png"/><Relationship Id="rId16" Type="http://schemas.openxmlformats.org/officeDocument/2006/relationships/image" Target="../media/image21.png"/><Relationship Id="rId20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9" Type="http://schemas.openxmlformats.org/officeDocument/2006/relationships/image" Target="../media/image130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2.png"/><Relationship Id="rId12" Type="http://schemas.openxmlformats.org/officeDocument/2006/relationships/image" Target="../media/image24.png"/><Relationship Id="rId2" Type="http://schemas.openxmlformats.org/officeDocument/2006/relationships/image" Target="../media/image26.png"/><Relationship Id="rId16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png"/><Relationship Id="rId15" Type="http://schemas.openxmlformats.org/officeDocument/2006/relationships/image" Target="../media/image120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1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Rotating Frame Analysis (Vectors)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051175"/>
            <a:ext cx="7467600" cy="1752600"/>
          </a:xfrm>
        </p:spPr>
        <p:txBody>
          <a:bodyPr>
            <a:noAutofit/>
          </a:bodyPr>
          <a:lstStyle/>
          <a:p>
            <a:r>
              <a:rPr lang="en-US" sz="2400" dirty="0"/>
              <a:t>Dr. Agnes </a:t>
            </a:r>
            <a:r>
              <a:rPr lang="en-US" sz="2400" dirty="0" err="1"/>
              <a:t>d’Entremont</a:t>
            </a:r>
            <a:endParaRPr lang="en-US" sz="2400" dirty="0"/>
          </a:p>
          <a:p>
            <a:r>
              <a:rPr lang="en-US" sz="2400" dirty="0"/>
              <a:t>Associate Professor of Teaching</a:t>
            </a:r>
          </a:p>
          <a:p>
            <a:r>
              <a:rPr lang="en-US" sz="2400" dirty="0"/>
              <a:t>Mechanical Engineering, University of British Columbia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80ED1-FF6E-4AEA-8327-D5E5C19E7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Rotating Frames Analysis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3E3C7-5743-41B3-AD91-340BF58A1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98316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Start by creating a diagram of the body, with the key distances and angles labeled</a:t>
            </a:r>
          </a:p>
          <a:p>
            <a:pPr lvl="1"/>
            <a:r>
              <a:rPr lang="en-US" dirty="0"/>
              <a:t>Be sure to add a fixed coordinate system (x and y directions)</a:t>
            </a:r>
          </a:p>
          <a:p>
            <a:pPr lvl="1"/>
            <a:r>
              <a:rPr lang="en-US" dirty="0"/>
              <a:t>Identify any known angular and linear velocities and accelerations (magnitude and/or direction)</a:t>
            </a:r>
          </a:p>
          <a:p>
            <a:pPr lvl="1"/>
            <a:r>
              <a:rPr lang="en-US" dirty="0"/>
              <a:t>Define unknown vectors</a:t>
            </a:r>
          </a:p>
          <a:p>
            <a:r>
              <a:rPr lang="en-US" dirty="0"/>
              <a:t>Start stepping through from a point with known velocity/ acceleration toward the point you want to know about</a:t>
            </a:r>
          </a:p>
          <a:p>
            <a:pPr lvl="1"/>
            <a:r>
              <a:rPr lang="en-US" dirty="0"/>
              <a:t>Use a series of relative motion equations as needed, substituting into one equation</a:t>
            </a:r>
          </a:p>
          <a:p>
            <a:r>
              <a:rPr lang="en-US" dirty="0"/>
              <a:t>Use the equations you have generated, along with any current angles, distances, velocities, and accelerations to solve for the unknowns</a:t>
            </a:r>
          </a:p>
          <a:p>
            <a:pPr lvl="1"/>
            <a:r>
              <a:rPr lang="en-US" dirty="0"/>
              <a:t>Create two scalar equations (x and y directions) from your vector equation to solve for up to two unknowns</a:t>
            </a:r>
          </a:p>
        </p:txBody>
      </p:sp>
    </p:spTree>
    <p:extLst>
      <p:ext uri="{BB962C8B-B14F-4D97-AF65-F5344CB8AC3E}">
        <p14:creationId xmlns:p14="http://schemas.microsoft.com/office/powerpoint/2010/main" val="3492593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7098F-D66E-4F16-BAEB-52E1B1968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6AE3B7E4-B9BC-4E98-ABDF-DB0EAB1BEA06}"/>
              </a:ext>
            </a:extLst>
          </p:cNvPr>
          <p:cNvSpPr/>
          <p:nvPr/>
        </p:nvSpPr>
        <p:spPr>
          <a:xfrm>
            <a:off x="1365068" y="4699732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C5F224-F5AB-4DA6-9581-27D621A53F97}"/>
              </a:ext>
            </a:extLst>
          </p:cNvPr>
          <p:cNvSpPr/>
          <p:nvPr/>
        </p:nvSpPr>
        <p:spPr>
          <a:xfrm>
            <a:off x="2388325" y="4936497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6">
            <a:extLst>
              <a:ext uri="{FF2B5EF4-FFF2-40B4-BE49-F238E27FC236}">
                <a16:creationId xmlns:a16="http://schemas.microsoft.com/office/drawing/2014/main" id="{FB4195C6-4DDB-4ACA-A854-27BD8C3452FF}"/>
              </a:ext>
            </a:extLst>
          </p:cNvPr>
          <p:cNvSpPr/>
          <p:nvPr/>
        </p:nvSpPr>
        <p:spPr>
          <a:xfrm rot="1726745">
            <a:off x="5195573" y="5514823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9BA44042-83E8-43C6-AD84-C1DB455D992E}"/>
              </a:ext>
            </a:extLst>
          </p:cNvPr>
          <p:cNvSpPr/>
          <p:nvPr/>
        </p:nvSpPr>
        <p:spPr>
          <a:xfrm>
            <a:off x="2575560" y="5111756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DB01DD4F-54E9-46BC-9316-E7D77D4F78B1}"/>
              </a:ext>
            </a:extLst>
          </p:cNvPr>
          <p:cNvSpPr/>
          <p:nvPr/>
        </p:nvSpPr>
        <p:spPr>
          <a:xfrm>
            <a:off x="5449388" y="5094340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35AFF1-3404-47E4-B146-CFCB53847E5A}"/>
              </a:ext>
            </a:extLst>
          </p:cNvPr>
          <p:cNvCxnSpPr/>
          <p:nvPr/>
        </p:nvCxnSpPr>
        <p:spPr>
          <a:xfrm flipV="1">
            <a:off x="2667000" y="4158168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418610B-8E9F-4E5D-A6D3-F3367E56D351}"/>
              </a:ext>
            </a:extLst>
          </p:cNvPr>
          <p:cNvCxnSpPr/>
          <p:nvPr/>
        </p:nvCxnSpPr>
        <p:spPr>
          <a:xfrm flipV="1">
            <a:off x="5540828" y="4158168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27EA06-7266-4D9C-8713-5D62BB083E15}"/>
              </a:ext>
            </a:extLst>
          </p:cNvPr>
          <p:cNvCxnSpPr/>
          <p:nvPr/>
        </p:nvCxnSpPr>
        <p:spPr>
          <a:xfrm rot="16200000">
            <a:off x="4900095" y="5370194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7B33A4-FB96-4FBC-B505-CA67FADA1558}"/>
              </a:ext>
            </a:extLst>
          </p:cNvPr>
          <p:cNvCxnSpPr/>
          <p:nvPr/>
        </p:nvCxnSpPr>
        <p:spPr>
          <a:xfrm rot="16200000">
            <a:off x="6765025" y="6400669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5848AC6-F456-447A-A87B-E4C1117E702B}"/>
              </a:ext>
            </a:extLst>
          </p:cNvPr>
          <p:cNvCxnSpPr/>
          <p:nvPr/>
        </p:nvCxnSpPr>
        <p:spPr>
          <a:xfrm>
            <a:off x="5286282" y="5644498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F9C7AA-CDD3-444C-AA91-768E9F753BF8}"/>
              </a:ext>
            </a:extLst>
          </p:cNvPr>
          <p:cNvCxnSpPr/>
          <p:nvPr/>
        </p:nvCxnSpPr>
        <p:spPr>
          <a:xfrm>
            <a:off x="2667000" y="4577268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3D09C19-F0D3-40C8-8A3D-640C2DA9D583}"/>
              </a:ext>
            </a:extLst>
          </p:cNvPr>
          <p:cNvCxnSpPr/>
          <p:nvPr/>
        </p:nvCxnSpPr>
        <p:spPr>
          <a:xfrm>
            <a:off x="5693228" y="5185780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9ED9674-B1B9-438E-A4C4-9E8816403FA7}"/>
              </a:ext>
            </a:extLst>
          </p:cNvPr>
          <p:cNvCxnSpPr/>
          <p:nvPr/>
        </p:nvCxnSpPr>
        <p:spPr>
          <a:xfrm>
            <a:off x="5682170" y="5277220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rc 16">
            <a:extLst>
              <a:ext uri="{FF2B5EF4-FFF2-40B4-BE49-F238E27FC236}">
                <a16:creationId xmlns:a16="http://schemas.microsoft.com/office/drawing/2014/main" id="{504BF03F-AFD5-49F0-90B7-5028CDC9D86D}"/>
              </a:ext>
            </a:extLst>
          </p:cNvPr>
          <p:cNvSpPr/>
          <p:nvPr/>
        </p:nvSpPr>
        <p:spPr>
          <a:xfrm>
            <a:off x="4626428" y="4288796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8E9851A5-EA49-44FB-8AE1-024F3877D53E}"/>
              </a:ext>
            </a:extLst>
          </p:cNvPr>
          <p:cNvSpPr/>
          <p:nvPr/>
        </p:nvSpPr>
        <p:spPr>
          <a:xfrm flipH="1">
            <a:off x="2209800" y="4745996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36FC80-8A18-43FC-95DB-166BD329604F}"/>
              </a:ext>
            </a:extLst>
          </p:cNvPr>
          <p:cNvSpPr txBox="1"/>
          <p:nvPr/>
        </p:nvSpPr>
        <p:spPr>
          <a:xfrm>
            <a:off x="2248231" y="5693836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E7B2E4BE-53AA-41E5-915D-078174AD33D7}"/>
              </a:ext>
            </a:extLst>
          </p:cNvPr>
          <p:cNvSpPr/>
          <p:nvPr/>
        </p:nvSpPr>
        <p:spPr>
          <a:xfrm flipH="1">
            <a:off x="5083628" y="4730098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21D5C45-193B-4740-B3C3-EC893861DAFB}"/>
              </a:ext>
            </a:extLst>
          </p:cNvPr>
          <p:cNvSpPr txBox="1"/>
          <p:nvPr/>
        </p:nvSpPr>
        <p:spPr>
          <a:xfrm>
            <a:off x="4225201" y="5561767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A466192-DC8D-4D01-B65B-6BC5153E132B}"/>
              </a:ext>
            </a:extLst>
          </p:cNvPr>
          <p:cNvSpPr txBox="1"/>
          <p:nvPr/>
        </p:nvSpPr>
        <p:spPr>
          <a:xfrm>
            <a:off x="5817325" y="5986968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A80483-BD85-4D9F-8DAC-7C9B45148768}"/>
              </a:ext>
            </a:extLst>
          </p:cNvPr>
          <p:cNvSpPr txBox="1"/>
          <p:nvPr/>
        </p:nvSpPr>
        <p:spPr>
          <a:xfrm>
            <a:off x="3911007" y="4550836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C659D4-47D0-4F8A-ADB7-A5EF44AB1C08}"/>
              </a:ext>
            </a:extLst>
          </p:cNvPr>
          <p:cNvSpPr txBox="1"/>
          <p:nvPr/>
        </p:nvSpPr>
        <p:spPr>
          <a:xfrm>
            <a:off x="6470468" y="5224968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9D069B6-4853-450C-82D2-04280A790049}"/>
              </a:ext>
            </a:extLst>
          </p:cNvPr>
          <p:cNvSpPr txBox="1"/>
          <p:nvPr/>
        </p:nvSpPr>
        <p:spPr>
          <a:xfrm>
            <a:off x="2127068" y="5998636"/>
            <a:ext cx="101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.2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1EC32BD-0F70-4D2A-A72D-628A6842E0AA}"/>
              </a:ext>
            </a:extLst>
          </p:cNvPr>
          <p:cNvSpPr txBox="1"/>
          <p:nvPr/>
        </p:nvSpPr>
        <p:spPr>
          <a:xfrm>
            <a:off x="4119154" y="5835352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2090EEC-CAC2-4BEA-BBE6-9F8655751E58}"/>
              </a:ext>
            </a:extLst>
          </p:cNvPr>
          <p:cNvSpPr txBox="1"/>
          <p:nvPr/>
        </p:nvSpPr>
        <p:spPr>
          <a:xfrm>
            <a:off x="2333732" y="465055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67AAE3-7B8A-4A5B-BA0B-DBF78B4D1DB1}"/>
              </a:ext>
            </a:extLst>
          </p:cNvPr>
          <p:cNvSpPr txBox="1"/>
          <p:nvPr/>
        </p:nvSpPr>
        <p:spPr>
          <a:xfrm>
            <a:off x="5231129" y="455387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44D7311-1CF6-40BF-9558-2C4A824E8DAB}"/>
              </a:ext>
            </a:extLst>
          </p:cNvPr>
          <p:cNvSpPr txBox="1"/>
          <p:nvPr/>
        </p:nvSpPr>
        <p:spPr>
          <a:xfrm>
            <a:off x="7627638" y="621337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CAF8DAC-66F7-4BD8-9BF5-C1D044422021}"/>
              </a:ext>
            </a:extLst>
          </p:cNvPr>
          <p:cNvCxnSpPr>
            <a:cxnSpLocks/>
          </p:cNvCxnSpPr>
          <p:nvPr/>
        </p:nvCxnSpPr>
        <p:spPr>
          <a:xfrm>
            <a:off x="2677000" y="5207550"/>
            <a:ext cx="12340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BF9F416-FBB0-44CC-BEAB-E7E46BE6F87A}"/>
              </a:ext>
            </a:extLst>
          </p:cNvPr>
          <p:cNvSpPr txBox="1"/>
          <p:nvPr/>
        </p:nvSpPr>
        <p:spPr>
          <a:xfrm>
            <a:off x="2535779" y="3433729"/>
            <a:ext cx="549989" cy="37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782D369-2637-4B61-B75C-2002CB865A1B}"/>
              </a:ext>
            </a:extLst>
          </p:cNvPr>
          <p:cNvSpPr txBox="1"/>
          <p:nvPr/>
        </p:nvSpPr>
        <p:spPr>
          <a:xfrm>
            <a:off x="3931148" y="5023576"/>
            <a:ext cx="540831" cy="37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6953411-10D9-4708-915E-609CCF328820}"/>
              </a:ext>
            </a:extLst>
          </p:cNvPr>
          <p:cNvCxnSpPr>
            <a:cxnSpLocks/>
          </p:cNvCxnSpPr>
          <p:nvPr/>
        </p:nvCxnSpPr>
        <p:spPr>
          <a:xfrm flipV="1">
            <a:off x="2677000" y="3815268"/>
            <a:ext cx="0" cy="1402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1CA86919-02A6-4F76-859B-D569E6184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164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robotic arm shown below has a fixed orange base at A and fixed length members AB and BC. Motors at A and B allow for rotational motion at the joints. Based on the angular velocities and accelerations shown at each joint, determine the velocity and the acceleration of the end effector at C.</a:t>
            </a:r>
          </a:p>
        </p:txBody>
      </p:sp>
    </p:spTree>
    <p:extLst>
      <p:ext uri="{BB962C8B-B14F-4D97-AF65-F5344CB8AC3E}">
        <p14:creationId xmlns:p14="http://schemas.microsoft.com/office/powerpoint/2010/main" val="3207578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1D94D3CD-4B37-7D49-B5C5-C88123842727}"/>
              </a:ext>
            </a:extLst>
          </p:cNvPr>
          <p:cNvSpPr/>
          <p:nvPr/>
        </p:nvSpPr>
        <p:spPr>
          <a:xfrm>
            <a:off x="1515794" y="2760399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5F1B29B-4E95-624E-A078-2F30560FB343}"/>
              </a:ext>
            </a:extLst>
          </p:cNvPr>
          <p:cNvSpPr/>
          <p:nvPr/>
        </p:nvSpPr>
        <p:spPr>
          <a:xfrm>
            <a:off x="2539051" y="2997164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D730EC3-2251-F24B-82EA-803A0845CEFF}"/>
              </a:ext>
            </a:extLst>
          </p:cNvPr>
          <p:cNvSpPr/>
          <p:nvPr/>
        </p:nvSpPr>
        <p:spPr>
          <a:xfrm rot="1726745">
            <a:off x="5346299" y="3575490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A27092B-B475-094A-8469-594F62E8DA54}"/>
              </a:ext>
            </a:extLst>
          </p:cNvPr>
          <p:cNvSpPr/>
          <p:nvPr/>
        </p:nvSpPr>
        <p:spPr>
          <a:xfrm>
            <a:off x="2726286" y="3172423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A905851-988A-D54A-BE85-50E9ACF5A8A3}"/>
              </a:ext>
            </a:extLst>
          </p:cNvPr>
          <p:cNvSpPr/>
          <p:nvPr/>
        </p:nvSpPr>
        <p:spPr>
          <a:xfrm>
            <a:off x="5600114" y="3155007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F989E1C-E4D9-C946-9F91-EAC146019166}"/>
              </a:ext>
            </a:extLst>
          </p:cNvPr>
          <p:cNvCxnSpPr/>
          <p:nvPr/>
        </p:nvCxnSpPr>
        <p:spPr>
          <a:xfrm flipV="1">
            <a:off x="2817726" y="2218835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CCBD913-EC5A-2D45-9BA6-6D3CF120DAC4}"/>
              </a:ext>
            </a:extLst>
          </p:cNvPr>
          <p:cNvCxnSpPr/>
          <p:nvPr/>
        </p:nvCxnSpPr>
        <p:spPr>
          <a:xfrm flipV="1">
            <a:off x="5691554" y="2218835"/>
            <a:ext cx="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677C34-B337-504B-9A54-C54196B20C34}"/>
              </a:ext>
            </a:extLst>
          </p:cNvPr>
          <p:cNvCxnSpPr/>
          <p:nvPr/>
        </p:nvCxnSpPr>
        <p:spPr>
          <a:xfrm rot="16200000">
            <a:off x="5050821" y="3430861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0E66D92-C5BA-CC46-BAFD-1E4C65A20442}"/>
              </a:ext>
            </a:extLst>
          </p:cNvPr>
          <p:cNvCxnSpPr/>
          <p:nvPr/>
        </p:nvCxnSpPr>
        <p:spPr>
          <a:xfrm rot="16200000">
            <a:off x="6915751" y="4461336"/>
            <a:ext cx="772374" cy="447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ACF0DFE-C133-264B-9E53-282A8057E23C}"/>
              </a:ext>
            </a:extLst>
          </p:cNvPr>
          <p:cNvCxnSpPr/>
          <p:nvPr/>
        </p:nvCxnSpPr>
        <p:spPr>
          <a:xfrm>
            <a:off x="5437008" y="3705165"/>
            <a:ext cx="1833854" cy="990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DD19323-51BC-1146-ADAD-F6B83233E1F0}"/>
              </a:ext>
            </a:extLst>
          </p:cNvPr>
          <p:cNvCxnSpPr/>
          <p:nvPr/>
        </p:nvCxnSpPr>
        <p:spPr>
          <a:xfrm>
            <a:off x="2817726" y="2637935"/>
            <a:ext cx="287382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2A0521-E83F-1A4C-B7C2-9A272E312A5F}"/>
              </a:ext>
            </a:extLst>
          </p:cNvPr>
          <p:cNvCxnSpPr/>
          <p:nvPr/>
        </p:nvCxnSpPr>
        <p:spPr>
          <a:xfrm>
            <a:off x="5843954" y="3246447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C6A404D-D15A-8048-BC2E-2312DAA9A77C}"/>
              </a:ext>
            </a:extLst>
          </p:cNvPr>
          <p:cNvCxnSpPr/>
          <p:nvPr/>
        </p:nvCxnSpPr>
        <p:spPr>
          <a:xfrm>
            <a:off x="5832896" y="3337887"/>
            <a:ext cx="1016898" cy="5573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Arc 17">
            <a:extLst>
              <a:ext uri="{FF2B5EF4-FFF2-40B4-BE49-F238E27FC236}">
                <a16:creationId xmlns:a16="http://schemas.microsoft.com/office/drawing/2014/main" id="{0DF73A0C-289E-6A4E-8E00-718C9F4F611A}"/>
              </a:ext>
            </a:extLst>
          </p:cNvPr>
          <p:cNvSpPr/>
          <p:nvPr/>
        </p:nvSpPr>
        <p:spPr>
          <a:xfrm>
            <a:off x="4777154" y="2349463"/>
            <a:ext cx="1828800" cy="1828800"/>
          </a:xfrm>
          <a:prstGeom prst="arc">
            <a:avLst>
              <a:gd name="adj1" fmla="val 21563012"/>
              <a:gd name="adj2" fmla="val 167146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E71950CD-E835-8242-9EFF-DF2587299C99}"/>
              </a:ext>
            </a:extLst>
          </p:cNvPr>
          <p:cNvSpPr/>
          <p:nvPr/>
        </p:nvSpPr>
        <p:spPr>
          <a:xfrm flipH="1">
            <a:off x="2360526" y="2806663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91CE12-3B6E-9144-B2A4-4C0EBEA76EF6}"/>
              </a:ext>
            </a:extLst>
          </p:cNvPr>
          <p:cNvSpPr txBox="1"/>
          <p:nvPr/>
        </p:nvSpPr>
        <p:spPr>
          <a:xfrm>
            <a:off x="2398957" y="3754503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5 rad/s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A9CCDEE4-D3D8-B641-88C7-C0DC0B643C12}"/>
              </a:ext>
            </a:extLst>
          </p:cNvPr>
          <p:cNvSpPr/>
          <p:nvPr/>
        </p:nvSpPr>
        <p:spPr>
          <a:xfrm flipH="1">
            <a:off x="5234354" y="2790765"/>
            <a:ext cx="914400" cy="914400"/>
          </a:xfrm>
          <a:prstGeom prst="arc">
            <a:avLst>
              <a:gd name="adj1" fmla="val 19211789"/>
              <a:gd name="adj2" fmla="val 13869399"/>
            </a:avLst>
          </a:pr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70C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F839F4-017F-C747-A905-DD1BFED09219}"/>
              </a:ext>
            </a:extLst>
          </p:cNvPr>
          <p:cNvSpPr txBox="1"/>
          <p:nvPr/>
        </p:nvSpPr>
        <p:spPr>
          <a:xfrm>
            <a:off x="4375927" y="3622434"/>
            <a:ext cx="837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rad/s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248896-86FD-D44B-9E62-D489A24868F0}"/>
              </a:ext>
            </a:extLst>
          </p:cNvPr>
          <p:cNvSpPr txBox="1"/>
          <p:nvPr/>
        </p:nvSpPr>
        <p:spPr>
          <a:xfrm>
            <a:off x="5968051" y="4047635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 ft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6E288F-878F-9E4F-8C4D-920BA1C63680}"/>
              </a:ext>
            </a:extLst>
          </p:cNvPr>
          <p:cNvSpPr txBox="1"/>
          <p:nvPr/>
        </p:nvSpPr>
        <p:spPr>
          <a:xfrm>
            <a:off x="4061733" y="2611503"/>
            <a:ext cx="5020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 ft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C78A8F-5F2E-1947-8C4B-87A376985C95}"/>
              </a:ext>
            </a:extLst>
          </p:cNvPr>
          <p:cNvSpPr txBox="1"/>
          <p:nvPr/>
        </p:nvSpPr>
        <p:spPr>
          <a:xfrm>
            <a:off x="6621194" y="3285635"/>
            <a:ext cx="500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30</a:t>
            </a:r>
            <a:r>
              <a:rPr lang="en-US" baseline="30000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B4D276-7B15-1048-A8FE-95D84E6F6000}"/>
              </a:ext>
            </a:extLst>
          </p:cNvPr>
          <p:cNvSpPr txBox="1"/>
          <p:nvPr/>
        </p:nvSpPr>
        <p:spPr>
          <a:xfrm>
            <a:off x="2277794" y="4059303"/>
            <a:ext cx="101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.2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6184924-BC41-A149-BECD-FFE89BB53E80}"/>
              </a:ext>
            </a:extLst>
          </p:cNvPr>
          <p:cNvSpPr txBox="1"/>
          <p:nvPr/>
        </p:nvSpPr>
        <p:spPr>
          <a:xfrm>
            <a:off x="4269880" y="3896019"/>
            <a:ext cx="986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-2 rad/s</a:t>
            </a:r>
            <a:r>
              <a:rPr lang="en-US" baseline="30000" dirty="0">
                <a:solidFill>
                  <a:srgbClr val="0070C0"/>
                </a:solidFill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4D3D9F-9ABF-AD4C-BEF1-36802E0C40F9}"/>
              </a:ext>
            </a:extLst>
          </p:cNvPr>
          <p:cNvSpPr txBox="1"/>
          <p:nvPr/>
        </p:nvSpPr>
        <p:spPr>
          <a:xfrm>
            <a:off x="2484458" y="27112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BF35E6-49DF-8344-8DB9-D80F187C885B}"/>
              </a:ext>
            </a:extLst>
          </p:cNvPr>
          <p:cNvSpPr txBox="1"/>
          <p:nvPr/>
        </p:nvSpPr>
        <p:spPr>
          <a:xfrm>
            <a:off x="5381855" y="261454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E7EEC96-DD93-1740-B62B-74042BF9C579}"/>
              </a:ext>
            </a:extLst>
          </p:cNvPr>
          <p:cNvSpPr txBox="1"/>
          <p:nvPr/>
        </p:nvSpPr>
        <p:spPr>
          <a:xfrm>
            <a:off x="7778364" y="427404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F4E5C1B-7A76-B845-8DE5-6C50D08FAFE4}"/>
              </a:ext>
            </a:extLst>
          </p:cNvPr>
          <p:cNvCxnSpPr>
            <a:cxnSpLocks/>
          </p:cNvCxnSpPr>
          <p:nvPr/>
        </p:nvCxnSpPr>
        <p:spPr>
          <a:xfrm>
            <a:off x="2827726" y="3268217"/>
            <a:ext cx="1234007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0419D6C-BDBD-8040-8CC3-FE766057A721}"/>
              </a:ext>
            </a:extLst>
          </p:cNvPr>
          <p:cNvSpPr txBox="1"/>
          <p:nvPr/>
        </p:nvSpPr>
        <p:spPr>
          <a:xfrm>
            <a:off x="2686505" y="1494396"/>
            <a:ext cx="549989" cy="37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E22766-295B-3B4A-B917-E74894212D1E}"/>
              </a:ext>
            </a:extLst>
          </p:cNvPr>
          <p:cNvSpPr txBox="1"/>
          <p:nvPr/>
        </p:nvSpPr>
        <p:spPr>
          <a:xfrm>
            <a:off x="4081874" y="3084243"/>
            <a:ext cx="540831" cy="37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F9D6384-029C-D647-A689-E51E0EEEDA87}"/>
              </a:ext>
            </a:extLst>
          </p:cNvPr>
          <p:cNvCxnSpPr>
            <a:cxnSpLocks/>
          </p:cNvCxnSpPr>
          <p:nvPr/>
        </p:nvCxnSpPr>
        <p:spPr>
          <a:xfrm flipV="1">
            <a:off x="2827726" y="1875935"/>
            <a:ext cx="0" cy="14027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921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14467-45BE-463C-82C0-B80ACFC0B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5" name="Rounded Rectangle 5">
            <a:extLst>
              <a:ext uri="{FF2B5EF4-FFF2-40B4-BE49-F238E27FC236}">
                <a16:creationId xmlns:a16="http://schemas.microsoft.com/office/drawing/2014/main" id="{820F3930-2A4A-4746-B2B2-F5976285AFBD}"/>
              </a:ext>
            </a:extLst>
          </p:cNvPr>
          <p:cNvSpPr/>
          <p:nvPr/>
        </p:nvSpPr>
        <p:spPr>
          <a:xfrm>
            <a:off x="1018612" y="5610104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53319DD-FEF3-4BF2-932A-4A10D6074A28}"/>
              </a:ext>
            </a:extLst>
          </p:cNvPr>
          <p:cNvGrpSpPr/>
          <p:nvPr/>
        </p:nvGrpSpPr>
        <p:grpSpPr>
          <a:xfrm rot="21079525">
            <a:off x="1790926" y="3826942"/>
            <a:ext cx="3429000" cy="1877593"/>
            <a:chOff x="2344889" y="2271835"/>
            <a:chExt cx="3429000" cy="1877593"/>
          </a:xfrm>
        </p:grpSpPr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349F1EC3-35B4-4E9C-8799-8C35E6097AAE}"/>
                </a:ext>
              </a:extLst>
            </p:cNvPr>
            <p:cNvSpPr/>
            <p:nvPr/>
          </p:nvSpPr>
          <p:spPr>
            <a:xfrm rot="20500709">
              <a:off x="2344889" y="3616028"/>
              <a:ext cx="3429000" cy="533400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EAC25960-B44D-4F1F-AA5E-C36DE7FD25DD}"/>
                </a:ext>
              </a:extLst>
            </p:cNvPr>
            <p:cNvCxnSpPr/>
            <p:nvPr/>
          </p:nvCxnSpPr>
          <p:spPr>
            <a:xfrm rot="20500709" flipV="1">
              <a:off x="5202829" y="2271835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9BAB0BD-B4F3-4150-9929-5F9E4A690123}"/>
                </a:ext>
              </a:extLst>
            </p:cNvPr>
            <p:cNvCxnSpPr/>
            <p:nvPr/>
          </p:nvCxnSpPr>
          <p:spPr>
            <a:xfrm rot="20500709" flipV="1">
              <a:off x="2445252" y="3184965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D1AAFBF-FF3D-4093-8FB7-4A0B5FBA1E21}"/>
                </a:ext>
              </a:extLst>
            </p:cNvPr>
            <p:cNvCxnSpPr/>
            <p:nvPr/>
          </p:nvCxnSpPr>
          <p:spPr>
            <a:xfrm rot="20500709">
              <a:off x="2372412" y="3152373"/>
              <a:ext cx="2873828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AFECCD-3CE7-46BF-80A0-F2DA0F65CD24}"/>
                </a:ext>
              </a:extLst>
            </p:cNvPr>
            <p:cNvSpPr txBox="1"/>
            <p:nvPr/>
          </p:nvSpPr>
          <p:spPr>
            <a:xfrm rot="20500709">
              <a:off x="3567939" y="2970237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3 ft</a:t>
              </a:r>
            </a:p>
          </p:txBody>
        </p:sp>
      </p:grp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491B24ED-B541-410A-9712-FDAEC1E63F0A}"/>
              </a:ext>
            </a:extLst>
          </p:cNvPr>
          <p:cNvSpPr/>
          <p:nvPr/>
        </p:nvSpPr>
        <p:spPr>
          <a:xfrm>
            <a:off x="2229104" y="6022128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7F832E4-C654-4A00-8D2E-B65942726A77}"/>
              </a:ext>
            </a:extLst>
          </p:cNvPr>
          <p:cNvGrpSpPr/>
          <p:nvPr/>
        </p:nvGrpSpPr>
        <p:grpSpPr>
          <a:xfrm rot="2339124">
            <a:off x="4720648" y="4419248"/>
            <a:ext cx="2580866" cy="1338469"/>
            <a:chOff x="5977282" y="1234920"/>
            <a:chExt cx="2580866" cy="1338469"/>
          </a:xfrm>
        </p:grpSpPr>
        <p:sp>
          <p:nvSpPr>
            <p:cNvPr id="14" name="Rounded Rectangle 6">
              <a:extLst>
                <a:ext uri="{FF2B5EF4-FFF2-40B4-BE49-F238E27FC236}">
                  <a16:creationId xmlns:a16="http://schemas.microsoft.com/office/drawing/2014/main" id="{66EB7F49-8BCD-46C8-B937-1E2B3C5866E0}"/>
                </a:ext>
              </a:extLst>
            </p:cNvPr>
            <p:cNvSpPr/>
            <p:nvPr/>
          </p:nvSpPr>
          <p:spPr>
            <a:xfrm>
              <a:off x="5977282" y="2142620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EBB3BEB-BDE3-4398-8B02-201EF17035B2}"/>
                </a:ext>
              </a:extLst>
            </p:cNvPr>
            <p:cNvCxnSpPr/>
            <p:nvPr/>
          </p:nvCxnSpPr>
          <p:spPr>
            <a:xfrm flipV="1">
              <a:off x="8382000" y="1234920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8ED3666-DE09-44B4-B4D2-1A75A4058995}"/>
                </a:ext>
              </a:extLst>
            </p:cNvPr>
            <p:cNvCxnSpPr/>
            <p:nvPr/>
          </p:nvCxnSpPr>
          <p:spPr>
            <a:xfrm flipV="1">
              <a:off x="6169537" y="1234920"/>
              <a:ext cx="0" cy="838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F0702DC-972E-4FC0-898B-61D30D1C578E}"/>
                </a:ext>
              </a:extLst>
            </p:cNvPr>
            <p:cNvCxnSpPr>
              <a:cxnSpLocks/>
            </p:cNvCxnSpPr>
            <p:nvPr/>
          </p:nvCxnSpPr>
          <p:spPr>
            <a:xfrm>
              <a:off x="6169537" y="1654020"/>
              <a:ext cx="221246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2F8341B-AFE1-43F3-ACF3-420CFE4EA8CF}"/>
                </a:ext>
              </a:extLst>
            </p:cNvPr>
            <p:cNvSpPr txBox="1"/>
            <p:nvPr/>
          </p:nvSpPr>
          <p:spPr>
            <a:xfrm>
              <a:off x="7467504" y="1406321"/>
              <a:ext cx="50206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2 ft</a:t>
              </a:r>
            </a:p>
          </p:txBody>
        </p:sp>
      </p:grpSp>
      <p:sp>
        <p:nvSpPr>
          <p:cNvPr id="19" name="Rounded Rectangle 8">
            <a:extLst>
              <a:ext uri="{FF2B5EF4-FFF2-40B4-BE49-F238E27FC236}">
                <a16:creationId xmlns:a16="http://schemas.microsoft.com/office/drawing/2014/main" id="{F68A961F-E18F-4F9B-9B64-6AAA64194317}"/>
              </a:ext>
            </a:extLst>
          </p:cNvPr>
          <p:cNvSpPr/>
          <p:nvPr/>
        </p:nvSpPr>
        <p:spPr>
          <a:xfrm rot="20500709">
            <a:off x="4800850" y="4687498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4C5A86-7D56-46FD-97B1-5926272F5106}"/>
                  </a:ext>
                </a:extLst>
              </p:cNvPr>
              <p:cNvSpPr txBox="1"/>
              <p:nvPr/>
            </p:nvSpPr>
            <p:spPr>
              <a:xfrm>
                <a:off x="3615028" y="5772795"/>
                <a:ext cx="1987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94C5A86-7D56-46FD-97B1-5926272F5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028" y="5772795"/>
                <a:ext cx="198772" cy="307777"/>
              </a:xfrm>
              <a:prstGeom prst="rect">
                <a:avLst/>
              </a:prstGeom>
              <a:blipFill>
                <a:blip r:embed="rId2"/>
                <a:stretch>
                  <a:fillRect l="-30303" r="-30303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32BCF9-C00A-489C-8BE4-931199B905B1}"/>
                  </a:ext>
                </a:extLst>
              </p:cNvPr>
              <p:cNvSpPr txBox="1"/>
              <p:nvPr/>
            </p:nvSpPr>
            <p:spPr>
              <a:xfrm>
                <a:off x="5819738" y="4887457"/>
                <a:ext cx="2379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32BCF9-C00A-489C-8BE4-931199B90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738" y="4887457"/>
                <a:ext cx="237950" cy="307777"/>
              </a:xfrm>
              <a:prstGeom prst="rect">
                <a:avLst/>
              </a:prstGeom>
              <a:blipFill>
                <a:blip r:embed="rId3"/>
                <a:stretch>
                  <a:fillRect l="-35897" r="-38462" b="-3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CBE5250-90CF-4C5E-AFE7-07636A8103A7}"/>
              </a:ext>
            </a:extLst>
          </p:cNvPr>
          <p:cNvCxnSpPr/>
          <p:nvPr/>
        </p:nvCxnSpPr>
        <p:spPr>
          <a:xfrm>
            <a:off x="5051160" y="4778938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4D49F0-AFBB-4FC0-9831-1010B8D73723}"/>
              </a:ext>
            </a:extLst>
          </p:cNvPr>
          <p:cNvCxnSpPr/>
          <p:nvPr/>
        </p:nvCxnSpPr>
        <p:spPr>
          <a:xfrm>
            <a:off x="2606419" y="6112933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>
            <a:extLst>
              <a:ext uri="{FF2B5EF4-FFF2-40B4-BE49-F238E27FC236}">
                <a16:creationId xmlns:a16="http://schemas.microsoft.com/office/drawing/2014/main" id="{A1BBB3FF-747A-43DD-818F-16AEFAEA02F9}"/>
              </a:ext>
            </a:extLst>
          </p:cNvPr>
          <p:cNvSpPr/>
          <p:nvPr/>
        </p:nvSpPr>
        <p:spPr>
          <a:xfrm>
            <a:off x="1402420" y="5181600"/>
            <a:ext cx="1828800" cy="1828800"/>
          </a:xfrm>
          <a:prstGeom prst="arc">
            <a:avLst>
              <a:gd name="adj1" fmla="val 19897291"/>
              <a:gd name="adj2" fmla="val 1077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63772FC7-B5FB-49F3-84AB-278D3B4AAEE2}"/>
              </a:ext>
            </a:extLst>
          </p:cNvPr>
          <p:cNvSpPr/>
          <p:nvPr/>
        </p:nvSpPr>
        <p:spPr>
          <a:xfrm>
            <a:off x="3980473" y="3843884"/>
            <a:ext cx="1828800" cy="1828800"/>
          </a:xfrm>
          <a:prstGeom prst="arc">
            <a:avLst>
              <a:gd name="adj1" fmla="val 77867"/>
              <a:gd name="adj2" fmla="val 227034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D70DFE-77B3-4FC6-A9E8-D4AE0EF4059F}"/>
              </a:ext>
            </a:extLst>
          </p:cNvPr>
          <p:cNvSpPr txBox="1"/>
          <p:nvPr/>
        </p:nvSpPr>
        <p:spPr>
          <a:xfrm>
            <a:off x="2157962" y="63117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4990783-D5F8-498D-83C8-4E46FA8AD4C7}"/>
              </a:ext>
            </a:extLst>
          </p:cNvPr>
          <p:cNvSpPr txBox="1"/>
          <p:nvPr/>
        </p:nvSpPr>
        <p:spPr>
          <a:xfrm>
            <a:off x="4767298" y="41577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21D45D2-4297-4578-BFA2-3180FA43E7D3}"/>
              </a:ext>
            </a:extLst>
          </p:cNvPr>
          <p:cNvSpPr txBox="1"/>
          <p:nvPr/>
        </p:nvSpPr>
        <p:spPr>
          <a:xfrm>
            <a:off x="6409286" y="642052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2A33B45-38CB-4D9C-9E5E-175BD118E532}"/>
              </a:ext>
            </a:extLst>
          </p:cNvPr>
          <p:cNvCxnSpPr>
            <a:cxnSpLocks/>
          </p:cNvCxnSpPr>
          <p:nvPr/>
        </p:nvCxnSpPr>
        <p:spPr>
          <a:xfrm>
            <a:off x="2392337" y="6108402"/>
            <a:ext cx="20311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F476E31-7CBD-4D6C-9003-01C0FF7028E8}"/>
              </a:ext>
            </a:extLst>
          </p:cNvPr>
          <p:cNvSpPr txBox="1"/>
          <p:nvPr/>
        </p:nvSpPr>
        <p:spPr>
          <a:xfrm>
            <a:off x="2179704" y="3553963"/>
            <a:ext cx="549989" cy="37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F435B8-0D19-460A-AC13-9B1ABF927266}"/>
              </a:ext>
            </a:extLst>
          </p:cNvPr>
          <p:cNvSpPr txBox="1"/>
          <p:nvPr/>
        </p:nvSpPr>
        <p:spPr>
          <a:xfrm>
            <a:off x="4487034" y="5907765"/>
            <a:ext cx="540831" cy="37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258B4CB-5878-4DC8-91C9-319D75B5CF02}"/>
              </a:ext>
            </a:extLst>
          </p:cNvPr>
          <p:cNvCxnSpPr>
            <a:cxnSpLocks/>
          </p:cNvCxnSpPr>
          <p:nvPr/>
        </p:nvCxnSpPr>
        <p:spPr>
          <a:xfrm flipV="1">
            <a:off x="2330483" y="3953603"/>
            <a:ext cx="0" cy="212921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7C9AD6C-AD71-4CAF-BE07-6E8ABA87D1E3}"/>
              </a:ext>
            </a:extLst>
          </p:cNvPr>
          <p:cNvCxnSpPr>
            <a:cxnSpLocks/>
          </p:cNvCxnSpPr>
          <p:nvPr/>
        </p:nvCxnSpPr>
        <p:spPr>
          <a:xfrm flipH="1">
            <a:off x="6534829" y="6165252"/>
            <a:ext cx="101121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562BB6-6F92-41EB-AD92-2256E6357593}"/>
                  </a:ext>
                </a:extLst>
              </p:cNvPr>
              <p:cNvSpPr txBox="1"/>
              <p:nvPr/>
            </p:nvSpPr>
            <p:spPr>
              <a:xfrm>
                <a:off x="7523815" y="5827163"/>
                <a:ext cx="1239185" cy="618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𝑐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accent1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1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ft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s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E562BB6-6F92-41EB-AD92-2256E6357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3815" y="5827163"/>
                <a:ext cx="1239185" cy="618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0B4486D8-0850-4F63-9159-2D48BE991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16404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robotic arm from the previous problem is in the configuration shown below. Assume that theta is currently 30 degrees and that point C currently lies along the x axis. If we want the end effector at C to travel 1 ft/s in the negative x direction, what should the angular velocities be at joints A and B?</a:t>
            </a:r>
          </a:p>
        </p:txBody>
      </p:sp>
    </p:spTree>
    <p:extLst>
      <p:ext uri="{BB962C8B-B14F-4D97-AF65-F5344CB8AC3E}">
        <p14:creationId xmlns:p14="http://schemas.microsoft.com/office/powerpoint/2010/main" val="39939018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F467-CCC2-41C4-8296-A47CFD7A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66B0-B8E1-401E-8E5A-83D0399DF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077200" cy="1219199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 ladder is propped up against a wall as shown below. If the base of the ladder is sliding out at a speed of 2 m/s, what is the speed of the top of the ladder?</a:t>
            </a:r>
          </a:p>
        </p:txBody>
      </p:sp>
      <p:pic>
        <p:nvPicPr>
          <p:cNvPr id="1026" name="Picture 2" descr="Problem 3 Diagram">
            <a:extLst>
              <a:ext uri="{FF2B5EF4-FFF2-40B4-BE49-F238E27FC236}">
                <a16:creationId xmlns:a16="http://schemas.microsoft.com/office/drawing/2014/main" id="{9ADCE3F2-3378-4F52-9411-66A6A35A8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200400"/>
            <a:ext cx="3810000" cy="3552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06643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3F467-CCC2-41C4-8296-A47CFD7A7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666B0-B8E1-401E-8E5A-83D0399DF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523999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The crank-rocker mechanism as shown below consists of a crank with a  radius of .5 meters rotating about its fixed center at C at a constant rate of 2 rad/s clockwise. Rocker AB fixed at it's base at A and connects to point B along the edge of the crank. The pin at point B can slide along a frictionless slot in AB. In the current state, what is the angular velocity of rocker AB?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3C5FE8-8F94-4A55-A8CB-D35229C0C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2819400"/>
            <a:ext cx="4191000" cy="3897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89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Relative Motion Analysis: rigid/pinned versus sliding/separate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relative motion analysis using </a:t>
            </a:r>
            <a:r>
              <a:rPr lang="en-US" b="1" dirty="0"/>
              <a:t>translating coordinate frames </a:t>
            </a:r>
            <a:r>
              <a:rPr lang="en-US" dirty="0"/>
              <a:t>works for finding velocities and accelerations of points on rigid bodies that are rigidly connected or pinned together</a:t>
            </a:r>
          </a:p>
          <a:p>
            <a:r>
              <a:rPr lang="en-US" dirty="0"/>
              <a:t>If one body is </a:t>
            </a:r>
            <a:r>
              <a:rPr lang="en-US" b="1" dirty="0"/>
              <a:t>sliding</a:t>
            </a:r>
            <a:r>
              <a:rPr lang="en-US" dirty="0"/>
              <a:t> with respect to another body (e.g. a box sliding off a rotating ramp), or the two bodies are </a:t>
            </a:r>
            <a:r>
              <a:rPr lang="en-US" b="1" dirty="0"/>
              <a:t>entirely separate </a:t>
            </a:r>
            <a:r>
              <a:rPr lang="en-US" dirty="0"/>
              <a:t>(two airplanes travelling on separate arcs), then we need to use a </a:t>
            </a:r>
            <a:r>
              <a:rPr lang="en-US" b="1" dirty="0"/>
              <a:t>rotating coordinate frame</a:t>
            </a:r>
            <a:r>
              <a:rPr lang="en-US" dirty="0"/>
              <a:t> which rotates with one of the bodies.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274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Frames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most general relative motion equation</a:t>
            </a:r>
          </a:p>
          <a:p>
            <a:pPr lvl="1"/>
            <a:r>
              <a:rPr lang="en-US" dirty="0"/>
              <a:t>Fixed axis rotation and translating frames are special cases</a:t>
            </a:r>
          </a:p>
          <a:p>
            <a:pPr lvl="1"/>
            <a:r>
              <a:rPr lang="en-US" dirty="0"/>
              <a:t>Can always use the rotating frames equation</a:t>
            </a:r>
          </a:p>
          <a:p>
            <a:r>
              <a:rPr lang="en-US" dirty="0"/>
              <a:t>The most complex relative motion equation</a:t>
            </a:r>
          </a:p>
          <a:p>
            <a:pPr lvl="1"/>
            <a:r>
              <a:rPr lang="en-US" dirty="0"/>
              <a:t>We often use one of the special cases if we can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17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9FB3-B518-45C8-835E-35D7083A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Frames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9CD8C-10AA-4E1E-87D2-069206F65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291" y="1140219"/>
            <a:ext cx="4329091" cy="4060560"/>
          </a:xfrm>
        </p:spPr>
        <p:txBody>
          <a:bodyPr>
            <a:normAutofit/>
          </a:bodyPr>
          <a:lstStyle/>
          <a:p>
            <a:r>
              <a:rPr lang="en-US" sz="2400" dirty="0"/>
              <a:t>When considering </a:t>
            </a:r>
            <a:r>
              <a:rPr lang="en-US" sz="2400" b="1" dirty="0"/>
              <a:t>relative motion analysis</a:t>
            </a:r>
            <a:r>
              <a:rPr lang="en-US" sz="2400" dirty="0"/>
              <a:t> previously, we created a series of coordinate frames that translated (not rotated) with the body. </a:t>
            </a:r>
          </a:p>
          <a:p>
            <a:r>
              <a:rPr lang="en-US" sz="2400" dirty="0"/>
              <a:t>Now, </a:t>
            </a:r>
            <a:r>
              <a:rPr lang="en-US" sz="2400" b="1" dirty="0"/>
              <a:t>we need a frame that rotates with the body</a:t>
            </a:r>
            <a:r>
              <a:rPr lang="en-US" sz="2400" dirty="0"/>
              <a:t>. We will use x’ and y’ for this frame. </a:t>
            </a:r>
          </a:p>
        </p:txBody>
      </p:sp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F031B87C-2C0A-4ED7-BB93-4A7AC26269D0}"/>
              </a:ext>
            </a:extLst>
          </p:cNvPr>
          <p:cNvSpPr/>
          <p:nvPr/>
        </p:nvSpPr>
        <p:spPr>
          <a:xfrm>
            <a:off x="2458711" y="557643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9EF5166D-A43F-4624-95C1-13E220D4B19F}"/>
              </a:ext>
            </a:extLst>
          </p:cNvPr>
          <p:cNvSpPr/>
          <p:nvPr/>
        </p:nvSpPr>
        <p:spPr>
          <a:xfrm rot="19173579">
            <a:off x="3133109" y="4871144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841F5B09-0AD9-4D6B-BA99-7131E1634C88}"/>
              </a:ext>
            </a:extLst>
          </p:cNvPr>
          <p:cNvSpPr/>
          <p:nvPr/>
        </p:nvSpPr>
        <p:spPr>
          <a:xfrm>
            <a:off x="3669203" y="5988457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3951E49B-9239-41F8-9030-160F2A68DBC9}"/>
              </a:ext>
            </a:extLst>
          </p:cNvPr>
          <p:cNvSpPr/>
          <p:nvPr/>
        </p:nvSpPr>
        <p:spPr>
          <a:xfrm rot="20332757">
            <a:off x="5631438" y="3574550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833504AF-2F03-4B86-BBA3-326C50507EFB}"/>
              </a:ext>
            </a:extLst>
          </p:cNvPr>
          <p:cNvSpPr/>
          <p:nvPr/>
        </p:nvSpPr>
        <p:spPr>
          <a:xfrm rot="20500709">
            <a:off x="5903631" y="408332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EE0E54-D858-42A1-A267-0EB36137600F}"/>
                  </a:ext>
                </a:extLst>
              </p:cNvPr>
              <p:cNvSpPr txBox="1"/>
              <p:nvPr/>
            </p:nvSpPr>
            <p:spPr>
              <a:xfrm>
                <a:off x="4798045" y="5680249"/>
                <a:ext cx="1987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EE0E54-D858-42A1-A267-0EB36137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045" y="5680249"/>
                <a:ext cx="198772" cy="307777"/>
              </a:xfrm>
              <a:prstGeom prst="rect">
                <a:avLst/>
              </a:prstGeom>
              <a:blipFill>
                <a:blip r:embed="rId2"/>
                <a:stretch>
                  <a:fillRect l="-29412" r="-29412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9D37CF-1D8B-482E-8084-8E325C58BA83}"/>
                  </a:ext>
                </a:extLst>
              </p:cNvPr>
              <p:cNvSpPr txBox="1"/>
              <p:nvPr/>
            </p:nvSpPr>
            <p:spPr>
              <a:xfrm>
                <a:off x="7629034" y="3820392"/>
                <a:ext cx="2379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9D37CF-1D8B-482E-8084-8E325C58B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34" y="3820392"/>
                <a:ext cx="237950" cy="307777"/>
              </a:xfrm>
              <a:prstGeom prst="rect">
                <a:avLst/>
              </a:prstGeom>
              <a:blipFill>
                <a:blip r:embed="rId3"/>
                <a:stretch>
                  <a:fillRect l="-35000" r="-35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CCCCBB-5987-4DEA-A94A-03C57B137BAD}"/>
              </a:ext>
            </a:extLst>
          </p:cNvPr>
          <p:cNvCxnSpPr/>
          <p:nvPr/>
        </p:nvCxnSpPr>
        <p:spPr>
          <a:xfrm>
            <a:off x="4046518" y="6079262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8E0279CB-01E0-4671-B281-8878CC383247}"/>
              </a:ext>
            </a:extLst>
          </p:cNvPr>
          <p:cNvSpPr/>
          <p:nvPr/>
        </p:nvSpPr>
        <p:spPr>
          <a:xfrm>
            <a:off x="2441208" y="5147929"/>
            <a:ext cx="1828800" cy="1828800"/>
          </a:xfrm>
          <a:prstGeom prst="arc">
            <a:avLst>
              <a:gd name="adj1" fmla="val 19152948"/>
              <a:gd name="adj2" fmla="val 1077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992CA4-DE76-43BD-B1DE-348164DE5E89}"/>
              </a:ext>
            </a:extLst>
          </p:cNvPr>
          <p:cNvSpPr txBox="1"/>
          <p:nvPr/>
        </p:nvSpPr>
        <p:spPr>
          <a:xfrm>
            <a:off x="3598061" y="62780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EF1999-6A6D-4B98-9DFA-95A77EF09092}"/>
              </a:ext>
            </a:extLst>
          </p:cNvPr>
          <p:cNvSpPr txBox="1"/>
          <p:nvPr/>
        </p:nvSpPr>
        <p:spPr>
          <a:xfrm>
            <a:off x="6011086" y="4453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D45D84-BF29-450C-84C9-6541C4105A32}"/>
              </a:ext>
            </a:extLst>
          </p:cNvPr>
          <p:cNvSpPr txBox="1"/>
          <p:nvPr/>
        </p:nvSpPr>
        <p:spPr>
          <a:xfrm>
            <a:off x="8201579" y="30859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A8D646-4E29-4511-91C4-F64B3854BFC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722567" y="4203506"/>
            <a:ext cx="2185699" cy="19035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FB812D-2F44-40DD-9C0B-AE5D7BDA95D8}"/>
              </a:ext>
            </a:extLst>
          </p:cNvPr>
          <p:cNvCxnSpPr>
            <a:cxnSpLocks/>
          </p:cNvCxnSpPr>
          <p:nvPr/>
        </p:nvCxnSpPr>
        <p:spPr>
          <a:xfrm>
            <a:off x="6031255" y="4190206"/>
            <a:ext cx="2980656" cy="6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650AF630-CEB5-4189-8840-0C2792CE1FD3}"/>
              </a:ext>
            </a:extLst>
          </p:cNvPr>
          <p:cNvSpPr/>
          <p:nvPr/>
        </p:nvSpPr>
        <p:spPr>
          <a:xfrm>
            <a:off x="4094129" y="2057003"/>
            <a:ext cx="3449309" cy="4266406"/>
          </a:xfrm>
          <a:prstGeom prst="arc">
            <a:avLst>
              <a:gd name="adj1" fmla="val 20377700"/>
              <a:gd name="adj2" fmla="val 2159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B0D9012-F98E-834B-B444-8F50AB286300}"/>
              </a:ext>
            </a:extLst>
          </p:cNvPr>
          <p:cNvGrpSpPr/>
          <p:nvPr/>
        </p:nvGrpSpPr>
        <p:grpSpPr>
          <a:xfrm>
            <a:off x="260524" y="4933226"/>
            <a:ext cx="2086226" cy="1466731"/>
            <a:chOff x="5715689" y="1097461"/>
            <a:chExt cx="2086226" cy="146673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857E85A-E8C6-D64D-B7CE-91BE6CCB0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1FC2B6D-FE2F-CE41-9560-AF874FA92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EDC9C27-5E1F-EE49-A050-924D11F6B66D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EDC9C27-5E1F-EE49-A050-924D11F6B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BB42F1C-9B6E-EB41-8EC4-A982BD1E2A20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BB42F1C-9B6E-EB41-8EC4-A982BD1E2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C9F5E35-AD5E-1C41-A84A-753B5E2B7833}"/>
              </a:ext>
            </a:extLst>
          </p:cNvPr>
          <p:cNvSpPr txBox="1"/>
          <p:nvPr/>
        </p:nvSpPr>
        <p:spPr>
          <a:xfrm>
            <a:off x="446467" y="618051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26D8B02-9615-4D40-B5F9-9626DA204B11}"/>
              </a:ext>
            </a:extLst>
          </p:cNvPr>
          <p:cNvGrpSpPr/>
          <p:nvPr/>
        </p:nvGrpSpPr>
        <p:grpSpPr>
          <a:xfrm>
            <a:off x="3277999" y="4782937"/>
            <a:ext cx="2086226" cy="1466731"/>
            <a:chOff x="5715689" y="1097461"/>
            <a:chExt cx="2086226" cy="1466731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8DC7515-1217-5442-A183-875140A17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FA3EBE7-602E-F546-8672-010B124762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DF0D1B-212C-7C48-AA32-E0BD18F267C8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DF0D1B-212C-7C48-AA32-E0BD18F26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ED16E04-7004-B946-BEC4-E2D601138112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ED16E04-7004-B946-BEC4-E2D601138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6B724F2-75D7-F24B-936D-471ACE5AE246}"/>
              </a:ext>
            </a:extLst>
          </p:cNvPr>
          <p:cNvSpPr/>
          <p:nvPr/>
        </p:nvSpPr>
        <p:spPr>
          <a:xfrm rot="20351571">
            <a:off x="6789076" y="3378516"/>
            <a:ext cx="723481" cy="6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97345A-8C2A-49A2-A818-F75331A44834}"/>
              </a:ext>
            </a:extLst>
          </p:cNvPr>
          <p:cNvCxnSpPr>
            <a:cxnSpLocks/>
            <a:stCxn id="18" idx="3"/>
            <a:endCxn id="13" idx="3"/>
          </p:cNvCxnSpPr>
          <p:nvPr/>
        </p:nvCxnSpPr>
        <p:spPr>
          <a:xfrm flipV="1">
            <a:off x="6081876" y="3324948"/>
            <a:ext cx="2043741" cy="8210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E1C3A6-8F1F-DF40-A8FD-8155A96A20F1}"/>
              </a:ext>
            </a:extLst>
          </p:cNvPr>
          <p:cNvGrpSpPr/>
          <p:nvPr/>
        </p:nvGrpSpPr>
        <p:grpSpPr>
          <a:xfrm rot="20325541">
            <a:off x="5272336" y="2704378"/>
            <a:ext cx="2086226" cy="1466731"/>
            <a:chOff x="5715689" y="1097461"/>
            <a:chExt cx="2086226" cy="1466731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9FBF09B-2294-3440-B4AB-56C59D9CA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C8FD077-5105-F541-8A70-6D48D80F00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8AC6A69-9CA9-EF4F-8E31-2BA02C197BCA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8AC6A69-9CA9-EF4F-8E31-2BA02C197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0C68267-7AB8-D940-81E9-E4E232787AD3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0C68267-7AB8-D940-81E9-E4E232787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434F8B-E0B1-6348-B46C-58B51600BF59}"/>
              </a:ext>
            </a:extLst>
          </p:cNvPr>
          <p:cNvCxnSpPr>
            <a:cxnSpLocks/>
          </p:cNvCxnSpPr>
          <p:nvPr/>
        </p:nvCxnSpPr>
        <p:spPr>
          <a:xfrm flipV="1">
            <a:off x="6644473" y="3139975"/>
            <a:ext cx="814325" cy="31525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83F1AE-FE11-7542-ABBB-49EC9A30F4C3}"/>
                  </a:ext>
                </a:extLst>
              </p:cNvPr>
              <p:cNvSpPr txBox="1"/>
              <p:nvPr/>
            </p:nvSpPr>
            <p:spPr>
              <a:xfrm rot="20275201">
                <a:off x="6349810" y="2869601"/>
                <a:ext cx="97699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/>
                  <a:t>rel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83F1AE-FE11-7542-ABBB-49EC9A30F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75201">
                <a:off x="6349810" y="2869601"/>
                <a:ext cx="976999" cy="394210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3F0BEF4-13F0-A34F-8EFA-8A7C231B37E2}"/>
              </a:ext>
            </a:extLst>
          </p:cNvPr>
          <p:cNvSpPr txBox="1"/>
          <p:nvPr/>
        </p:nvSpPr>
        <p:spPr>
          <a:xfrm>
            <a:off x="7206525" y="39123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0C9B7-4CA1-384E-8CCE-3A6D2CFD2355}"/>
              </a:ext>
            </a:extLst>
          </p:cNvPr>
          <p:cNvSpPr txBox="1"/>
          <p:nvPr/>
        </p:nvSpPr>
        <p:spPr>
          <a:xfrm>
            <a:off x="5214374" y="1294684"/>
            <a:ext cx="3247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Collar C is sliding against BD.</a:t>
            </a:r>
          </a:p>
          <a:p>
            <a:endParaRPr lang="en-US" dirty="0"/>
          </a:p>
          <a:p>
            <a:r>
              <a:rPr lang="en-US" dirty="0"/>
              <a:t>The rotating frame is attached at B, rotating with BD. </a:t>
            </a:r>
          </a:p>
        </p:txBody>
      </p:sp>
    </p:spTree>
    <p:extLst>
      <p:ext uri="{BB962C8B-B14F-4D97-AF65-F5344CB8AC3E}">
        <p14:creationId xmlns:p14="http://schemas.microsoft.com/office/powerpoint/2010/main" val="1649590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C9FB3-B518-45C8-835E-35D7083A8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Rotating Frames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19CD8C-10AA-4E1E-87D2-069206F651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8291" y="1140219"/>
                <a:ext cx="4329091" cy="406056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400" dirty="0"/>
                  <a:t>The rotating frame is attached to an object that observes the sliding object. </a:t>
                </a:r>
              </a:p>
              <a:p>
                <a:r>
                  <a:rPr lang="en-US" sz="2400" dirty="0"/>
                  <a:t>We add another velocity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sz="240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CA" sz="240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CA" sz="240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CA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aseline="-25000" dirty="0" err="1"/>
                  <a:t>rel</a:t>
                </a:r>
                <a:r>
                  <a:rPr lang="en-US" sz="2400" dirty="0"/>
                  <a:t> describing the motion of the sliding object as viewed from the rotating frame.</a:t>
                </a:r>
              </a:p>
              <a:p>
                <a:r>
                  <a:rPr lang="en-US" sz="2400" dirty="0"/>
                  <a:t>Aligning the rotating frame with the sliding motion can simplify the equations.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19CD8C-10AA-4E1E-87D2-069206F65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291" y="1140219"/>
                <a:ext cx="4329091" cy="4060560"/>
              </a:xfrm>
              <a:blipFill>
                <a:blip r:embed="rId2"/>
                <a:stretch>
                  <a:fillRect l="-2047" t="-1558" r="-23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5">
            <a:extLst>
              <a:ext uri="{FF2B5EF4-FFF2-40B4-BE49-F238E27FC236}">
                <a16:creationId xmlns:a16="http://schemas.microsoft.com/office/drawing/2014/main" id="{F031B87C-2C0A-4ED7-BB93-4A7AC26269D0}"/>
              </a:ext>
            </a:extLst>
          </p:cNvPr>
          <p:cNvSpPr/>
          <p:nvPr/>
        </p:nvSpPr>
        <p:spPr>
          <a:xfrm>
            <a:off x="2458711" y="5576433"/>
            <a:ext cx="1828800" cy="1006929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9EF5166D-A43F-4624-95C1-13E220D4B19F}"/>
              </a:ext>
            </a:extLst>
          </p:cNvPr>
          <p:cNvSpPr/>
          <p:nvPr/>
        </p:nvSpPr>
        <p:spPr>
          <a:xfrm rot="19173579">
            <a:off x="3133109" y="4871144"/>
            <a:ext cx="3429000" cy="533400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7">
            <a:extLst>
              <a:ext uri="{FF2B5EF4-FFF2-40B4-BE49-F238E27FC236}">
                <a16:creationId xmlns:a16="http://schemas.microsoft.com/office/drawing/2014/main" id="{841F5B09-0AD9-4D6B-BA99-7131E1634C88}"/>
              </a:ext>
            </a:extLst>
          </p:cNvPr>
          <p:cNvSpPr/>
          <p:nvPr/>
        </p:nvSpPr>
        <p:spPr>
          <a:xfrm>
            <a:off x="3669203" y="5988457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6">
            <a:extLst>
              <a:ext uri="{FF2B5EF4-FFF2-40B4-BE49-F238E27FC236}">
                <a16:creationId xmlns:a16="http://schemas.microsoft.com/office/drawing/2014/main" id="{3951E49B-9239-41F8-9030-160F2A68DBC9}"/>
              </a:ext>
            </a:extLst>
          </p:cNvPr>
          <p:cNvSpPr/>
          <p:nvPr/>
        </p:nvSpPr>
        <p:spPr>
          <a:xfrm rot="20332757">
            <a:off x="5631438" y="3574550"/>
            <a:ext cx="2580866" cy="430769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8">
            <a:extLst>
              <a:ext uri="{FF2B5EF4-FFF2-40B4-BE49-F238E27FC236}">
                <a16:creationId xmlns:a16="http://schemas.microsoft.com/office/drawing/2014/main" id="{833504AF-2F03-4B86-BBA3-326C50507EFB}"/>
              </a:ext>
            </a:extLst>
          </p:cNvPr>
          <p:cNvSpPr/>
          <p:nvPr/>
        </p:nvSpPr>
        <p:spPr>
          <a:xfrm rot="20500709">
            <a:off x="5903631" y="4083322"/>
            <a:ext cx="182880" cy="182880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EE0E54-D858-42A1-A267-0EB36137600F}"/>
                  </a:ext>
                </a:extLst>
              </p:cNvPr>
              <p:cNvSpPr txBox="1"/>
              <p:nvPr/>
            </p:nvSpPr>
            <p:spPr>
              <a:xfrm>
                <a:off x="4798045" y="5680249"/>
                <a:ext cx="19877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4EE0E54-D858-42A1-A267-0EB3613760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045" y="5680249"/>
                <a:ext cx="198772" cy="307777"/>
              </a:xfrm>
              <a:prstGeom prst="rect">
                <a:avLst/>
              </a:prstGeom>
              <a:blipFill>
                <a:blip r:embed="rId3"/>
                <a:stretch>
                  <a:fillRect l="-29412" r="-29412"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9D37CF-1D8B-482E-8084-8E325C58BA83}"/>
                  </a:ext>
                </a:extLst>
              </p:cNvPr>
              <p:cNvSpPr txBox="1"/>
              <p:nvPr/>
            </p:nvSpPr>
            <p:spPr>
              <a:xfrm>
                <a:off x="7629034" y="3820392"/>
                <a:ext cx="237950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ϕ</m:t>
                      </m:r>
                    </m:oMath>
                  </m:oMathPara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49D37CF-1D8B-482E-8084-8E325C58B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034" y="3820392"/>
                <a:ext cx="237950" cy="307777"/>
              </a:xfrm>
              <a:prstGeom prst="rect">
                <a:avLst/>
              </a:prstGeom>
              <a:blipFill>
                <a:blip r:embed="rId4"/>
                <a:stretch>
                  <a:fillRect l="-35000" r="-35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ECCCCBB-5987-4DEA-A94A-03C57B137BAD}"/>
              </a:ext>
            </a:extLst>
          </p:cNvPr>
          <p:cNvCxnSpPr/>
          <p:nvPr/>
        </p:nvCxnSpPr>
        <p:spPr>
          <a:xfrm>
            <a:off x="4046518" y="6079262"/>
            <a:ext cx="12344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8E0279CB-01E0-4671-B281-8878CC383247}"/>
              </a:ext>
            </a:extLst>
          </p:cNvPr>
          <p:cNvSpPr/>
          <p:nvPr/>
        </p:nvSpPr>
        <p:spPr>
          <a:xfrm>
            <a:off x="2441208" y="5147929"/>
            <a:ext cx="1828800" cy="1828800"/>
          </a:xfrm>
          <a:prstGeom prst="arc">
            <a:avLst>
              <a:gd name="adj1" fmla="val 19152948"/>
              <a:gd name="adj2" fmla="val 1077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2992CA4-DE76-43BD-B1DE-348164DE5E89}"/>
              </a:ext>
            </a:extLst>
          </p:cNvPr>
          <p:cNvSpPr txBox="1"/>
          <p:nvPr/>
        </p:nvSpPr>
        <p:spPr>
          <a:xfrm>
            <a:off x="3598061" y="62780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EF1999-6A6D-4B98-9DFA-95A77EF09092}"/>
              </a:ext>
            </a:extLst>
          </p:cNvPr>
          <p:cNvSpPr txBox="1"/>
          <p:nvPr/>
        </p:nvSpPr>
        <p:spPr>
          <a:xfrm>
            <a:off x="6011086" y="445314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6D45D84-BF29-450C-84C9-6541C4105A32}"/>
              </a:ext>
            </a:extLst>
          </p:cNvPr>
          <p:cNvSpPr txBox="1"/>
          <p:nvPr/>
        </p:nvSpPr>
        <p:spPr>
          <a:xfrm>
            <a:off x="8201579" y="30859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6A8D646-4E29-4511-91C4-F64B3854BFC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3722567" y="4203506"/>
            <a:ext cx="2185699" cy="190357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EFB812D-2F44-40DD-9C0B-AE5D7BDA95D8}"/>
              </a:ext>
            </a:extLst>
          </p:cNvPr>
          <p:cNvCxnSpPr>
            <a:cxnSpLocks/>
          </p:cNvCxnSpPr>
          <p:nvPr/>
        </p:nvCxnSpPr>
        <p:spPr>
          <a:xfrm>
            <a:off x="6031255" y="4190206"/>
            <a:ext cx="2980656" cy="667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0" name="Arc 59">
            <a:extLst>
              <a:ext uri="{FF2B5EF4-FFF2-40B4-BE49-F238E27FC236}">
                <a16:creationId xmlns:a16="http://schemas.microsoft.com/office/drawing/2014/main" id="{650AF630-CEB5-4189-8840-0C2792CE1FD3}"/>
              </a:ext>
            </a:extLst>
          </p:cNvPr>
          <p:cNvSpPr/>
          <p:nvPr/>
        </p:nvSpPr>
        <p:spPr>
          <a:xfrm>
            <a:off x="4094129" y="2057003"/>
            <a:ext cx="3449309" cy="4266406"/>
          </a:xfrm>
          <a:prstGeom prst="arc">
            <a:avLst>
              <a:gd name="adj1" fmla="val 20377700"/>
              <a:gd name="adj2" fmla="val 21593198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B0D9012-F98E-834B-B444-8F50AB286300}"/>
              </a:ext>
            </a:extLst>
          </p:cNvPr>
          <p:cNvGrpSpPr/>
          <p:nvPr/>
        </p:nvGrpSpPr>
        <p:grpSpPr>
          <a:xfrm>
            <a:off x="260524" y="4933226"/>
            <a:ext cx="2086226" cy="1466731"/>
            <a:chOff x="5715689" y="1097461"/>
            <a:chExt cx="2086226" cy="1466731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857E85A-E8C6-D64D-B7CE-91BE6CCB0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1FC2B6D-FE2F-CE41-9560-AF874FA92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EDC9C27-5E1F-EE49-A050-924D11F6B66D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7EDC9C27-5E1F-EE49-A050-924D11F6B6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BB42F1C-9B6E-EB41-8EC4-A982BD1E2A20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BB42F1C-9B6E-EB41-8EC4-A982BD1E2A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3C9F5E35-AD5E-1C41-A84A-753B5E2B7833}"/>
              </a:ext>
            </a:extLst>
          </p:cNvPr>
          <p:cNvSpPr txBox="1"/>
          <p:nvPr/>
        </p:nvSpPr>
        <p:spPr>
          <a:xfrm>
            <a:off x="446467" y="618051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26D8B02-9615-4D40-B5F9-9626DA204B11}"/>
              </a:ext>
            </a:extLst>
          </p:cNvPr>
          <p:cNvGrpSpPr/>
          <p:nvPr/>
        </p:nvGrpSpPr>
        <p:grpSpPr>
          <a:xfrm>
            <a:off x="3277999" y="4782937"/>
            <a:ext cx="2086226" cy="1466731"/>
            <a:chOff x="5715689" y="1097461"/>
            <a:chExt cx="2086226" cy="1466731"/>
          </a:xfrm>
        </p:grpSpPr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8DC7515-1217-5442-A183-875140A179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FFA3EBE7-602E-F546-8672-010B124762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DF0D1B-212C-7C48-AA32-E0BD18F267C8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4DF0D1B-212C-7C48-AA32-E0BD18F26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ED16E04-7004-B946-BEC4-E2D601138112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ED16E04-7004-B946-BEC4-E2D6011381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96B724F2-75D7-F24B-936D-471ACE5AE246}"/>
              </a:ext>
            </a:extLst>
          </p:cNvPr>
          <p:cNvSpPr/>
          <p:nvPr/>
        </p:nvSpPr>
        <p:spPr>
          <a:xfrm rot="20351571">
            <a:off x="6789076" y="3378516"/>
            <a:ext cx="723481" cy="6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597345A-8C2A-49A2-A818-F75331A44834}"/>
              </a:ext>
            </a:extLst>
          </p:cNvPr>
          <p:cNvCxnSpPr>
            <a:cxnSpLocks/>
            <a:stCxn id="18" idx="3"/>
            <a:endCxn id="13" idx="3"/>
          </p:cNvCxnSpPr>
          <p:nvPr/>
        </p:nvCxnSpPr>
        <p:spPr>
          <a:xfrm flipV="1">
            <a:off x="6081876" y="3324948"/>
            <a:ext cx="2043741" cy="82107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Group 53">
            <a:extLst>
              <a:ext uri="{FF2B5EF4-FFF2-40B4-BE49-F238E27FC236}">
                <a16:creationId xmlns:a16="http://schemas.microsoft.com/office/drawing/2014/main" id="{76E1C3A6-8F1F-DF40-A8FD-8155A96A20F1}"/>
              </a:ext>
            </a:extLst>
          </p:cNvPr>
          <p:cNvGrpSpPr/>
          <p:nvPr/>
        </p:nvGrpSpPr>
        <p:grpSpPr>
          <a:xfrm rot="20325541">
            <a:off x="5272336" y="2704378"/>
            <a:ext cx="2086226" cy="1466731"/>
            <a:chOff x="5715689" y="1097461"/>
            <a:chExt cx="2086226" cy="1466731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99FBF09B-2294-3440-B4AB-56C59D9CA4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C8FD077-5105-F541-8A70-6D48D80F00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8AC6A69-9CA9-EF4F-8E31-2BA02C197BCA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8AC6A69-9CA9-EF4F-8E31-2BA02C197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0C68267-7AB8-D940-81E9-E4E232787AD3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70C68267-7AB8-D940-81E9-E4E232787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C434F8B-E0B1-6348-B46C-58B51600BF59}"/>
              </a:ext>
            </a:extLst>
          </p:cNvPr>
          <p:cNvCxnSpPr>
            <a:cxnSpLocks/>
          </p:cNvCxnSpPr>
          <p:nvPr/>
        </p:nvCxnSpPr>
        <p:spPr>
          <a:xfrm flipV="1">
            <a:off x="6644473" y="3139975"/>
            <a:ext cx="814325" cy="31525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83F1AE-FE11-7542-ABBB-49EC9A30F4C3}"/>
                  </a:ext>
                </a:extLst>
              </p:cNvPr>
              <p:cNvSpPr txBox="1"/>
              <p:nvPr/>
            </p:nvSpPr>
            <p:spPr>
              <a:xfrm rot="20275201">
                <a:off x="6349810" y="2869601"/>
                <a:ext cx="976999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/>
                  <a:t>rel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A83F1AE-FE11-7542-ABBB-49EC9A30F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75201">
                <a:off x="6349810" y="2869601"/>
                <a:ext cx="976999" cy="394210"/>
              </a:xfrm>
              <a:prstGeom prst="rect">
                <a:avLst/>
              </a:prstGeom>
              <a:blipFill>
                <a:blip r:embed="rId12"/>
                <a:stretch>
                  <a:fillRect b="-5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E3F0BEF4-13F0-A34F-8EFA-8A7C231B37E2}"/>
              </a:ext>
            </a:extLst>
          </p:cNvPr>
          <p:cNvSpPr txBox="1"/>
          <p:nvPr/>
        </p:nvSpPr>
        <p:spPr>
          <a:xfrm>
            <a:off x="7206525" y="391239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60C9B7-4CA1-384E-8CCE-3A6D2CFD2355}"/>
              </a:ext>
            </a:extLst>
          </p:cNvPr>
          <p:cNvSpPr txBox="1"/>
          <p:nvPr/>
        </p:nvSpPr>
        <p:spPr>
          <a:xfrm>
            <a:off x="5214374" y="1294684"/>
            <a:ext cx="32478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Collar C is sliding against BD.</a:t>
            </a:r>
          </a:p>
          <a:p>
            <a:endParaRPr lang="en-US" dirty="0"/>
          </a:p>
          <a:p>
            <a:r>
              <a:rPr lang="en-US" dirty="0"/>
              <a:t>The rotating frame is attached at B, rotating with BD.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27E1C5EB-A515-CD4C-A6DD-750D92AC43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05774" flipH="1">
            <a:off x="5750997" y="3488196"/>
            <a:ext cx="731312" cy="66402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1AF6AD-47F5-0A40-9596-BF716DF64A11}"/>
                  </a:ext>
                </a:extLst>
              </p:cNvPr>
              <p:cNvSpPr txBox="1"/>
              <p:nvPr/>
            </p:nvSpPr>
            <p:spPr>
              <a:xfrm>
                <a:off x="5834863" y="5193984"/>
                <a:ext cx="3048613" cy="12252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</m:e>
                        </m:acc>
                      </m:e>
                      <m:sub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CA" b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CA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baseline="-25000" dirty="0" err="1"/>
                  <a:t>rel</a:t>
                </a:r>
                <a:r>
                  <a:rPr lang="en-US" b="1" baseline="-25000" dirty="0"/>
                  <a:t> </a:t>
                </a:r>
                <a14:m>
                  <m:oMath xmlns:m="http://schemas.openxmlformats.org/officeDocument/2006/math">
                    <m:r>
                      <a:rPr lang="en-CA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𝐂</m:t>
                        </m:r>
                        <m:r>
                          <a:rPr lang="en-CA" b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1" i="1">
                            <a:latin typeface="Cambria Math" panose="02040503050406030204" pitchFamily="18" charset="0"/>
                          </a:rPr>
                          <m:t>𝑩</m:t>
                        </m:r>
                      </m:sub>
                    </m:sSub>
                    <m:r>
                      <a:rPr lang="en-CA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1" baseline="-25000" dirty="0"/>
                      <m:t>rel</m:t>
                    </m:r>
                    <m:r>
                      <m:rPr>
                        <m:nor/>
                      </m:rPr>
                      <a:rPr lang="en-CA" b="1" i="0" baseline="-25000" dirty="0" smtClean="0"/>
                      <m:t> </m:t>
                    </m:r>
                    <m:sSup>
                      <m:sSupPr>
                        <m:ctrlPr>
                          <a:rPr lang="en-CA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CA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1" i="1" smtClean="0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</m:acc>
                      </m:e>
                      <m:sup>
                        <m:r>
                          <a:rPr lang="en-CA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CA" b="1" dirty="0"/>
              </a:p>
              <a:p>
                <a:r>
                  <a:rPr lang="en-US" dirty="0"/>
                  <a:t>at all times because the rotating frame x-direction is aligned with BD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71AF6AD-47F5-0A40-9596-BF716DF64A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4863" y="5193984"/>
                <a:ext cx="3048613" cy="1225207"/>
              </a:xfrm>
              <a:prstGeom prst="rect">
                <a:avLst/>
              </a:prstGeom>
              <a:blipFill>
                <a:blip r:embed="rId14"/>
                <a:stretch>
                  <a:fillRect l="-1660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438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5C648664-727B-294B-B9E9-50AD04FE8736}"/>
              </a:ext>
            </a:extLst>
          </p:cNvPr>
          <p:cNvGrpSpPr/>
          <p:nvPr/>
        </p:nvGrpSpPr>
        <p:grpSpPr>
          <a:xfrm rot="20037382">
            <a:off x="4042443" y="2830191"/>
            <a:ext cx="2580866" cy="1289161"/>
            <a:chOff x="5692933" y="2991768"/>
            <a:chExt cx="2580866" cy="1289161"/>
          </a:xfrm>
        </p:grpSpPr>
        <p:sp>
          <p:nvSpPr>
            <p:cNvPr id="57" name="Rounded Rectangle 6">
              <a:extLst>
                <a:ext uri="{FF2B5EF4-FFF2-40B4-BE49-F238E27FC236}">
                  <a16:creationId xmlns:a16="http://schemas.microsoft.com/office/drawing/2014/main" id="{4C5CAF4E-B63F-D342-99EA-795EC3C9EBDD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7">
              <a:extLst>
                <a:ext uri="{FF2B5EF4-FFF2-40B4-BE49-F238E27FC236}">
                  <a16:creationId xmlns:a16="http://schemas.microsoft.com/office/drawing/2014/main" id="{53241983-E434-B947-B5C6-FC5D4822B35F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7">
              <a:extLst>
                <a:ext uri="{FF2B5EF4-FFF2-40B4-BE49-F238E27FC236}">
                  <a16:creationId xmlns:a16="http://schemas.microsoft.com/office/drawing/2014/main" id="{0B1ECA18-D843-094B-BED5-36BA15B28F5A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2FA40B-2AAD-AD4D-BFB0-D28C02527788}"/>
              </a:ext>
            </a:extLst>
          </p:cNvPr>
          <p:cNvGrpSpPr/>
          <p:nvPr/>
        </p:nvGrpSpPr>
        <p:grpSpPr>
          <a:xfrm rot="20969747">
            <a:off x="5184407" y="2647539"/>
            <a:ext cx="2580866" cy="1289161"/>
            <a:chOff x="5692933" y="2991768"/>
            <a:chExt cx="2580866" cy="1289161"/>
          </a:xfrm>
        </p:grpSpPr>
        <p:sp>
          <p:nvSpPr>
            <p:cNvPr id="53" name="Rounded Rectangle 6">
              <a:extLst>
                <a:ext uri="{FF2B5EF4-FFF2-40B4-BE49-F238E27FC236}">
                  <a16:creationId xmlns:a16="http://schemas.microsoft.com/office/drawing/2014/main" id="{1A086BA5-CF06-7A46-9CCF-ACE6C39A7F74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7">
              <a:extLst>
                <a:ext uri="{FF2B5EF4-FFF2-40B4-BE49-F238E27FC236}">
                  <a16:creationId xmlns:a16="http://schemas.microsoft.com/office/drawing/2014/main" id="{B06A080B-C9A7-644E-B8BD-8D59278E17D9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7">
              <a:extLst>
                <a:ext uri="{FF2B5EF4-FFF2-40B4-BE49-F238E27FC236}">
                  <a16:creationId xmlns:a16="http://schemas.microsoft.com/office/drawing/2014/main" id="{AACD5C69-DA36-824F-A2CA-B5EEB6B37CFE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4246DD-B304-F645-8E4D-CF818791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Meaning of Relative Motion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00B39-0F37-3942-A5FB-EB8DA1A3D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904" y="1240374"/>
                <a:ext cx="3370200" cy="5345004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The frame rotates with the same angular velocity and acceleration as the body it is attached to. </a:t>
                </a:r>
              </a:p>
              <a:p>
                <a:r>
                  <a:rPr lang="en-US" dirty="0"/>
                  <a:t>At an instant, we can describe the motion of C as a combination of the motion of the point on AB (imagine a sticker on AB) that the collar is passing over,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>
                            <a:latin typeface="Cambria Math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, and the motion of the collar sliding against AB, 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latin typeface="Cambria Math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Cambria Math"/>
                </a:endParaRPr>
              </a:p>
              <a:p>
                <a:pPr marL="0" indent="0" algn="ctr">
                  <a:buNone/>
                </a:pPr>
                <a:endParaRPr lang="en-US" dirty="0">
                  <a:latin typeface="Cambria Math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00B39-0F37-3942-A5FB-EB8DA1A3D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904" y="1240374"/>
                <a:ext cx="3370200" cy="5345004"/>
              </a:xfrm>
              <a:blipFill>
                <a:blip r:embed="rId2"/>
                <a:stretch>
                  <a:fillRect l="-1504" t="-1659" r="-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8C352-39DF-294E-B318-98E3833F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EB0F8E1-A902-D847-AB13-9C109D277F2B}"/>
              </a:ext>
            </a:extLst>
          </p:cNvPr>
          <p:cNvGrpSpPr/>
          <p:nvPr/>
        </p:nvGrpSpPr>
        <p:grpSpPr>
          <a:xfrm>
            <a:off x="3610380" y="5128899"/>
            <a:ext cx="2086226" cy="1466731"/>
            <a:chOff x="5715689" y="1097461"/>
            <a:chExt cx="2086226" cy="1466731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8A45D15-7EA1-6442-BF51-F54E276BB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DF86B0F-61FC-314C-9F35-093BE927A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9C25950-3542-8C46-BBC1-5D1F813D4F3A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9C25950-3542-8C46-BBC1-5D1F813D4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366765-C759-374C-A388-5F9C66FC62D7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366765-C759-374C-A388-5F9C66FC6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0F8510F8-E8AE-1644-91BF-0AEED618B7F3}"/>
              </a:ext>
            </a:extLst>
          </p:cNvPr>
          <p:cNvSpPr txBox="1"/>
          <p:nvPr/>
        </p:nvSpPr>
        <p:spPr>
          <a:xfrm>
            <a:off x="3753964" y="635214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604AD7-C274-1746-92BC-CD4FFF39D74C}"/>
              </a:ext>
            </a:extLst>
          </p:cNvPr>
          <p:cNvSpPr txBox="1"/>
          <p:nvPr/>
        </p:nvSpPr>
        <p:spPr>
          <a:xfrm>
            <a:off x="289456" y="6583362"/>
            <a:ext cx="343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CC BY binocular by </a:t>
            </a:r>
            <a:r>
              <a:rPr lang="en-US" sz="800" dirty="0" err="1"/>
              <a:t>iconcheese</a:t>
            </a:r>
            <a:r>
              <a:rPr lang="en-US" sz="800" dirty="0"/>
              <a:t> from the Noun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18A550-B794-6846-990E-B617F7E0EBB6}"/>
              </a:ext>
            </a:extLst>
          </p:cNvPr>
          <p:cNvGrpSpPr/>
          <p:nvPr/>
        </p:nvGrpSpPr>
        <p:grpSpPr>
          <a:xfrm>
            <a:off x="5934093" y="2901333"/>
            <a:ext cx="2580866" cy="1289161"/>
            <a:chOff x="5692933" y="2991768"/>
            <a:chExt cx="2580866" cy="1289161"/>
          </a:xfrm>
        </p:grpSpPr>
        <p:sp>
          <p:nvSpPr>
            <p:cNvPr id="45" name="Rounded Rectangle 6">
              <a:extLst>
                <a:ext uri="{FF2B5EF4-FFF2-40B4-BE49-F238E27FC236}">
                  <a16:creationId xmlns:a16="http://schemas.microsoft.com/office/drawing/2014/main" id="{74482D0E-EBE4-984B-B62B-A36607DC98FD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7">
              <a:extLst>
                <a:ext uri="{FF2B5EF4-FFF2-40B4-BE49-F238E27FC236}">
                  <a16:creationId xmlns:a16="http://schemas.microsoft.com/office/drawing/2014/main" id="{D94566A9-811D-C443-972F-C0D5FFE38C94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7">
              <a:extLst>
                <a:ext uri="{FF2B5EF4-FFF2-40B4-BE49-F238E27FC236}">
                  <a16:creationId xmlns:a16="http://schemas.microsoft.com/office/drawing/2014/main" id="{4500F771-4C6C-AF4D-A63C-807ED725DFDB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2F554D5-067F-9D4D-9DC8-A11592A0A453}"/>
              </a:ext>
            </a:extLst>
          </p:cNvPr>
          <p:cNvSpPr txBox="1"/>
          <p:nvPr/>
        </p:nvSpPr>
        <p:spPr>
          <a:xfrm>
            <a:off x="6255093" y="42692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4D7E6F-67D2-244A-8CB8-5C8F9C3F34C0}"/>
              </a:ext>
            </a:extLst>
          </p:cNvPr>
          <p:cNvSpPr txBox="1"/>
          <p:nvPr/>
        </p:nvSpPr>
        <p:spPr>
          <a:xfrm>
            <a:off x="8345697" y="2954798"/>
            <a:ext cx="3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4267468-7816-9645-9F4F-2E1B7E645656}"/>
              </a:ext>
            </a:extLst>
          </p:cNvPr>
          <p:cNvSpPr/>
          <p:nvPr/>
        </p:nvSpPr>
        <p:spPr>
          <a:xfrm>
            <a:off x="6258662" y="3928940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5429A19F-623E-CA4A-82F9-FBA39A7F1615}"/>
              </a:ext>
            </a:extLst>
          </p:cNvPr>
          <p:cNvSpPr/>
          <p:nvPr/>
        </p:nvSpPr>
        <p:spPr>
          <a:xfrm>
            <a:off x="6676080" y="3704597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696B53E6-F5C2-6E45-91AA-16E2104AAA73}"/>
              </a:ext>
            </a:extLst>
          </p:cNvPr>
          <p:cNvSpPr/>
          <p:nvPr/>
        </p:nvSpPr>
        <p:spPr>
          <a:xfrm>
            <a:off x="7056226" y="3518691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5920207D-FF9F-4B46-924F-1C88506D771D}"/>
              </a:ext>
            </a:extLst>
          </p:cNvPr>
          <p:cNvSpPr/>
          <p:nvPr/>
        </p:nvSpPr>
        <p:spPr>
          <a:xfrm>
            <a:off x="7681819" y="2407588"/>
            <a:ext cx="1149549" cy="1135330"/>
          </a:xfrm>
          <a:prstGeom prst="arc">
            <a:avLst>
              <a:gd name="adj1" fmla="val 16200000"/>
              <a:gd name="adj2" fmla="val 2199402"/>
            </a:avLst>
          </a:prstGeom>
          <a:ln w="285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3D38B5-0263-9241-B283-8F04E04CAFFF}"/>
                  </a:ext>
                </a:extLst>
              </p:cNvPr>
              <p:cNvSpPr txBox="1"/>
              <p:nvPr/>
            </p:nvSpPr>
            <p:spPr>
              <a:xfrm>
                <a:off x="8676677" y="2373072"/>
                <a:ext cx="40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3D38B5-0263-9241-B283-8F04E04CA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77" y="2373072"/>
                <a:ext cx="4093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392C03C-BF70-8A48-BC06-371EA479E5CA}"/>
                  </a:ext>
                </a:extLst>
              </p:cNvPr>
              <p:cNvSpPr txBox="1"/>
              <p:nvPr/>
            </p:nvSpPr>
            <p:spPr>
              <a:xfrm>
                <a:off x="5551543" y="4673019"/>
                <a:ext cx="3098598" cy="2138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relative subscripts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= viewed from translating frame</a:t>
                </a:r>
              </a:p>
              <a:p>
                <a:endParaRPr lang="en-US" dirty="0"/>
              </a:p>
              <a:p>
                <a:r>
                  <a:rPr lang="en-US" dirty="0"/>
                  <a:t>Bracket with “</a:t>
                </a:r>
                <a:r>
                  <a:rPr lang="en-US" dirty="0" err="1"/>
                  <a:t>rel</a:t>
                </a:r>
                <a:r>
                  <a:rPr lang="en-US" dirty="0"/>
                  <a:t>” (or “rot” or “</a:t>
                </a:r>
                <a:r>
                  <a:rPr lang="en-US" dirty="0" err="1"/>
                  <a:t>x’y’z</a:t>
                </a:r>
                <a:r>
                  <a:rPr lang="en-US" dirty="0"/>
                  <a:t>’”)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= viewed from rotating frame</a:t>
                </a: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E392C03C-BF70-8A48-BC06-371EA479E5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543" y="4673019"/>
                <a:ext cx="3098598" cy="2138406"/>
              </a:xfrm>
              <a:prstGeom prst="rect">
                <a:avLst/>
              </a:prstGeom>
              <a:blipFill>
                <a:blip r:embed="rId11"/>
                <a:stretch>
                  <a:fillRect l="-2041" t="-1775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D84E26D5-9888-214B-AEC3-58219E01FFDE}"/>
              </a:ext>
            </a:extLst>
          </p:cNvPr>
          <p:cNvSpPr/>
          <p:nvPr/>
        </p:nvSpPr>
        <p:spPr>
          <a:xfrm rot="19786751">
            <a:off x="6827461" y="3248423"/>
            <a:ext cx="723481" cy="6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80F61F-19CC-CE4E-95A3-0CBADA2352F8}"/>
              </a:ext>
            </a:extLst>
          </p:cNvPr>
          <p:cNvCxnSpPr>
            <a:cxnSpLocks/>
          </p:cNvCxnSpPr>
          <p:nvPr/>
        </p:nvCxnSpPr>
        <p:spPr>
          <a:xfrm rot="21035180" flipV="1">
            <a:off x="7224775" y="3664812"/>
            <a:ext cx="814325" cy="31525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40AABB-92D0-9C44-898B-5D31E973F92F}"/>
                  </a:ext>
                </a:extLst>
              </p:cNvPr>
              <p:cNvSpPr txBox="1"/>
              <p:nvPr/>
            </p:nvSpPr>
            <p:spPr>
              <a:xfrm rot="19710381">
                <a:off x="7518177" y="3643523"/>
                <a:ext cx="975460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/>
                  <a:t>rel</a:t>
                </a: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40AABB-92D0-9C44-898B-5D31E973F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10381">
                <a:off x="7518177" y="3643523"/>
                <a:ext cx="975460" cy="394210"/>
              </a:xfrm>
              <a:prstGeom prst="rect">
                <a:avLst/>
              </a:prstGeom>
              <a:blipFill>
                <a:blip r:embed="rId12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4E563539-E68D-DD41-AA65-196EA29467DD}"/>
              </a:ext>
            </a:extLst>
          </p:cNvPr>
          <p:cNvSpPr/>
          <p:nvPr/>
        </p:nvSpPr>
        <p:spPr>
          <a:xfrm rot="19149198">
            <a:off x="6439034" y="2680549"/>
            <a:ext cx="723481" cy="630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76A1AA1-7A2F-DF47-BA52-8FBD0A71C80F}"/>
              </a:ext>
            </a:extLst>
          </p:cNvPr>
          <p:cNvSpPr/>
          <p:nvPr/>
        </p:nvSpPr>
        <p:spPr>
          <a:xfrm rot="18216940">
            <a:off x="5357265" y="2551572"/>
            <a:ext cx="723481" cy="630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1954A1-8C14-174E-93DC-A658D73D9F0E}"/>
              </a:ext>
            </a:extLst>
          </p:cNvPr>
          <p:cNvGrpSpPr/>
          <p:nvPr/>
        </p:nvGrpSpPr>
        <p:grpSpPr>
          <a:xfrm rot="18271205">
            <a:off x="3544633" y="2844118"/>
            <a:ext cx="2086226" cy="1466731"/>
            <a:chOff x="3999391" y="3193527"/>
            <a:chExt cx="2086226" cy="146673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836F9CF-E58A-F148-A39A-415047AB44EA}"/>
                </a:ext>
              </a:extLst>
            </p:cNvPr>
            <p:cNvGrpSpPr/>
            <p:nvPr/>
          </p:nvGrpSpPr>
          <p:grpSpPr>
            <a:xfrm>
              <a:off x="3999391" y="3193527"/>
              <a:ext cx="2086226" cy="1466731"/>
              <a:chOff x="5715689" y="1097461"/>
              <a:chExt cx="2086226" cy="1466731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8358074-1780-A847-8993-5EA4A65B8B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8637" y="2393917"/>
                <a:ext cx="1222763" cy="789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143C02B-BD46-EA4B-B443-A46477311C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6824" y="1258587"/>
                <a:ext cx="0" cy="113533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C63461C-9146-B041-BA79-0BBCA07F4920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C63461C-9146-B041-BA79-0BBCA07F49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0FFE0293-CF4F-724C-9C19-65899E6A332C}"/>
                      </a:ext>
                    </a:extLst>
                  </p:cNvPr>
                  <p:cNvSpPr txBox="1"/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0FFE0293-CF4F-724C-9C19-65899E6A3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10A8462-8056-0F4B-B6A3-013125368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38740" y="3868918"/>
              <a:ext cx="731312" cy="66402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148040A-B69D-9C48-9988-C4B5D4C24973}"/>
              </a:ext>
            </a:extLst>
          </p:cNvPr>
          <p:cNvGrpSpPr/>
          <p:nvPr/>
        </p:nvGrpSpPr>
        <p:grpSpPr>
          <a:xfrm rot="19244621">
            <a:off x="4675222" y="2449247"/>
            <a:ext cx="2086226" cy="1466731"/>
            <a:chOff x="3999391" y="3193527"/>
            <a:chExt cx="2086226" cy="146673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6F99AFC-09A0-F644-BBF0-7D6C17A9AC09}"/>
                </a:ext>
              </a:extLst>
            </p:cNvPr>
            <p:cNvGrpSpPr/>
            <p:nvPr/>
          </p:nvGrpSpPr>
          <p:grpSpPr>
            <a:xfrm>
              <a:off x="3999391" y="3193527"/>
              <a:ext cx="2086226" cy="1466731"/>
              <a:chOff x="5715689" y="1097461"/>
              <a:chExt cx="2086226" cy="1466731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88136DD-CCB4-644D-B6CB-A3E2202084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8637" y="2393917"/>
                <a:ext cx="1222763" cy="789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49EC965-62A0-9B4D-8850-C482FA050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6824" y="1258587"/>
                <a:ext cx="0" cy="113533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2641E6B-8B99-234C-836A-512D5F8708DC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2641E6B-8B99-234C-836A-512D5F8708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BCDBAB5A-DD10-9749-B0A0-AE4927869399}"/>
                      </a:ext>
                    </a:extLst>
                  </p:cNvPr>
                  <p:cNvSpPr txBox="1"/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BCDBAB5A-DD10-9749-B0A0-AE49278693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21A5504-F30B-0E47-ACEE-309EA9008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38740" y="3868918"/>
              <a:ext cx="731312" cy="66402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8F84AE4-EFC9-644F-A52F-1297992F2DD1}"/>
              </a:ext>
            </a:extLst>
          </p:cNvPr>
          <p:cNvSpPr/>
          <p:nvPr/>
        </p:nvSpPr>
        <p:spPr>
          <a:xfrm>
            <a:off x="7055602" y="3452064"/>
            <a:ext cx="254751" cy="2477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AD0B43-ADF3-7D4D-BD34-BA5E46342383}"/>
              </a:ext>
            </a:extLst>
          </p:cNvPr>
          <p:cNvGrpSpPr/>
          <p:nvPr/>
        </p:nvGrpSpPr>
        <p:grpSpPr>
          <a:xfrm rot="19813470">
            <a:off x="5447626" y="2597850"/>
            <a:ext cx="2086226" cy="1466731"/>
            <a:chOff x="5561911" y="2901732"/>
            <a:chExt cx="2086226" cy="146673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DBDDD1D-0715-AB4D-B826-A8176511FCF5}"/>
                </a:ext>
              </a:extLst>
            </p:cNvPr>
            <p:cNvGrpSpPr/>
            <p:nvPr/>
          </p:nvGrpSpPr>
          <p:grpSpPr>
            <a:xfrm>
              <a:off x="5561911" y="2901732"/>
              <a:ext cx="2086226" cy="1466731"/>
              <a:chOff x="5715689" y="1097461"/>
              <a:chExt cx="2086226" cy="1466731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05010C-D5FD-924D-A580-6838D2769F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8637" y="2393917"/>
                <a:ext cx="1222763" cy="78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CEA27E7-A1F1-0F42-B7E6-AC2A511C33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6824" y="1258587"/>
                <a:ext cx="0" cy="113533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F20E9F9-4F2C-554C-BFC1-ED23632AE090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F20E9F9-4F2C-554C-BFC1-ED23632AE0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20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FD8E1D0-E484-284E-8499-46F8751B87D7}"/>
                      </a:ext>
                    </a:extLst>
                  </p:cNvPr>
                  <p:cNvSpPr txBox="1"/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FD8E1D0-E484-284E-8499-46F8751B87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1449C6A-B489-9641-A236-EA93FF3B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1260" y="3577123"/>
              <a:ext cx="731312" cy="664027"/>
            </a:xfrm>
            <a:prstGeom prst="rect">
              <a:avLst/>
            </a:prstGeom>
          </p:spPr>
        </p:pic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8A80806-8CDB-CA40-A307-EFA72783D709}"/>
              </a:ext>
            </a:extLst>
          </p:cNvPr>
          <p:cNvCxnSpPr>
            <a:cxnSpLocks/>
          </p:cNvCxnSpPr>
          <p:nvPr/>
        </p:nvCxnSpPr>
        <p:spPr>
          <a:xfrm flipH="1" flipV="1">
            <a:off x="6793224" y="2805479"/>
            <a:ext cx="391454" cy="785198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880752-8C60-F344-BD2E-5A2E069FAE9E}"/>
                  </a:ext>
                </a:extLst>
              </p:cNvPr>
              <p:cNvSpPr txBox="1"/>
              <p:nvPr/>
            </p:nvSpPr>
            <p:spPr>
              <a:xfrm>
                <a:off x="6303141" y="2345308"/>
                <a:ext cx="676083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880752-8C60-F344-BD2E-5A2E069FA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141" y="2345308"/>
                <a:ext cx="676083" cy="394210"/>
              </a:xfrm>
              <a:prstGeom prst="rect">
                <a:avLst/>
              </a:prstGeom>
              <a:blipFill>
                <a:blip r:embed="rId19"/>
                <a:stretch>
                  <a:fillRect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9216351-54C2-5445-909A-A92CFF8F81F3}"/>
              </a:ext>
            </a:extLst>
          </p:cNvPr>
          <p:cNvSpPr>
            <a:spLocks noChangeAspect="1"/>
          </p:cNvSpPr>
          <p:nvPr/>
        </p:nvSpPr>
        <p:spPr>
          <a:xfrm rot="3508944">
            <a:off x="6840076" y="3379797"/>
            <a:ext cx="299442" cy="299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310CB9-5C08-BB4C-96EE-2A999F55D2AE}"/>
              </a:ext>
            </a:extLst>
          </p:cNvPr>
          <p:cNvCxnSpPr>
            <a:cxnSpLocks/>
          </p:cNvCxnSpPr>
          <p:nvPr/>
        </p:nvCxnSpPr>
        <p:spPr>
          <a:xfrm flipH="1" flipV="1">
            <a:off x="5617674" y="3829417"/>
            <a:ext cx="757118" cy="306572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096681-A891-1E41-91F2-B4082BEA1BA4}"/>
                  </a:ext>
                </a:extLst>
              </p:cNvPr>
              <p:cNvSpPr txBox="1"/>
              <p:nvPr/>
            </p:nvSpPr>
            <p:spPr>
              <a:xfrm>
                <a:off x="5700533" y="4123216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096681-A891-1E41-91F2-B4082BEA1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533" y="4123216"/>
                <a:ext cx="486928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F86C1B48-C795-7B44-AA01-4590A5116C58}"/>
              </a:ext>
            </a:extLst>
          </p:cNvPr>
          <p:cNvSpPr/>
          <p:nvPr/>
        </p:nvSpPr>
        <p:spPr>
          <a:xfrm>
            <a:off x="3368306" y="3274697"/>
            <a:ext cx="254751" cy="2477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9711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5C648664-727B-294B-B9E9-50AD04FE8736}"/>
              </a:ext>
            </a:extLst>
          </p:cNvPr>
          <p:cNvGrpSpPr/>
          <p:nvPr/>
        </p:nvGrpSpPr>
        <p:grpSpPr>
          <a:xfrm rot="20037382">
            <a:off x="4042443" y="2830191"/>
            <a:ext cx="2580866" cy="1289161"/>
            <a:chOff x="5692933" y="2991768"/>
            <a:chExt cx="2580866" cy="1289161"/>
          </a:xfrm>
        </p:grpSpPr>
        <p:sp>
          <p:nvSpPr>
            <p:cNvPr id="57" name="Rounded Rectangle 6">
              <a:extLst>
                <a:ext uri="{FF2B5EF4-FFF2-40B4-BE49-F238E27FC236}">
                  <a16:creationId xmlns:a16="http://schemas.microsoft.com/office/drawing/2014/main" id="{4C5CAF4E-B63F-D342-99EA-795EC3C9EBDD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7">
              <a:extLst>
                <a:ext uri="{FF2B5EF4-FFF2-40B4-BE49-F238E27FC236}">
                  <a16:creationId xmlns:a16="http://schemas.microsoft.com/office/drawing/2014/main" id="{53241983-E434-B947-B5C6-FC5D4822B35F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ounded Rectangle 7">
              <a:extLst>
                <a:ext uri="{FF2B5EF4-FFF2-40B4-BE49-F238E27FC236}">
                  <a16:creationId xmlns:a16="http://schemas.microsoft.com/office/drawing/2014/main" id="{0B1ECA18-D843-094B-BED5-36BA15B28F5A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52FA40B-2AAD-AD4D-BFB0-D28C02527788}"/>
              </a:ext>
            </a:extLst>
          </p:cNvPr>
          <p:cNvGrpSpPr/>
          <p:nvPr/>
        </p:nvGrpSpPr>
        <p:grpSpPr>
          <a:xfrm rot="20969747">
            <a:off x="5184407" y="2647539"/>
            <a:ext cx="2580866" cy="1289161"/>
            <a:chOff x="5692933" y="2991768"/>
            <a:chExt cx="2580866" cy="1289161"/>
          </a:xfrm>
        </p:grpSpPr>
        <p:sp>
          <p:nvSpPr>
            <p:cNvPr id="53" name="Rounded Rectangle 6">
              <a:extLst>
                <a:ext uri="{FF2B5EF4-FFF2-40B4-BE49-F238E27FC236}">
                  <a16:creationId xmlns:a16="http://schemas.microsoft.com/office/drawing/2014/main" id="{1A086BA5-CF06-7A46-9CCF-ACE6C39A7F74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</a:srgbClr>
                </a:gs>
                <a:gs pos="100000">
                  <a:srgbClr val="FFFF00">
                    <a:tint val="23500"/>
                    <a:satMod val="160000"/>
                  </a:srgbClr>
                </a:gs>
              </a:gsLst>
              <a:lin ang="8100000" scaled="1"/>
              <a:tileRect/>
            </a:gra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7">
              <a:extLst>
                <a:ext uri="{FF2B5EF4-FFF2-40B4-BE49-F238E27FC236}">
                  <a16:creationId xmlns:a16="http://schemas.microsoft.com/office/drawing/2014/main" id="{B06A080B-C9A7-644E-B8BD-8D59278E17D9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ounded Rectangle 7">
              <a:extLst>
                <a:ext uri="{FF2B5EF4-FFF2-40B4-BE49-F238E27FC236}">
                  <a16:creationId xmlns:a16="http://schemas.microsoft.com/office/drawing/2014/main" id="{AACD5C69-DA36-824F-A2CA-B5EEB6B37CFE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rgbClr val="945200">
                  <a:alpha val="57647"/>
                </a:srgbClr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4246DD-B304-F645-8E4D-CF8187910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Meaning of Relative Motion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00B39-0F37-3942-A5FB-EB8DA1A3D8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904" y="1240374"/>
                <a:ext cx="3370200" cy="5345004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sz="2400" dirty="0"/>
                  <a:t>In the acceleration equation, we also need to add Coriolis acceleration. This accounts for the rotation of the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sz="2400" dirty="0"/>
                  <a:t> with the object/rotating frame. </a:t>
                </a:r>
              </a:p>
              <a:p>
                <a:r>
                  <a:rPr lang="en-US" sz="2400" dirty="0"/>
                  <a:t>A change in the vector direction is a change in velocity, which is an acceleration.</a:t>
                </a:r>
              </a:p>
              <a:p>
                <a:pPr marL="0" indent="0" algn="ctr">
                  <a:buNone/>
                </a:pPr>
                <a:endParaRPr lang="en-US" sz="2400" dirty="0">
                  <a:latin typeface="Cambria Math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sz="2400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sz="240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 sz="2400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sz="2400" b="0" i="1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CA" sz="2400" b="0" i="1" dirty="0" smtClean="0">
                              <a:latin typeface="Cambria Math" panose="02040503050406030204" pitchFamily="18" charset="0"/>
                            </a:rPr>
                            <m:t>𝐶𝑜𝑟𝑖𝑜𝑙𝑖𝑠</m:t>
                          </m:r>
                        </m:sub>
                      </m:sSub>
                      <m:r>
                        <a:rPr lang="en-CA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sz="24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sz="2400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CA" sz="24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00B39-0F37-3942-A5FB-EB8DA1A3D8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904" y="1240374"/>
                <a:ext cx="3370200" cy="5345004"/>
              </a:xfrm>
              <a:blipFill>
                <a:blip r:embed="rId2"/>
                <a:stretch>
                  <a:fillRect l="-1880" t="-1896" r="-3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8C352-39DF-294E-B318-98E3833F7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7</a:t>
            </a:fld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604AD7-C274-1746-92BC-CD4FFF39D74C}"/>
              </a:ext>
            </a:extLst>
          </p:cNvPr>
          <p:cNvSpPr txBox="1"/>
          <p:nvPr/>
        </p:nvSpPr>
        <p:spPr>
          <a:xfrm>
            <a:off x="289456" y="6583362"/>
            <a:ext cx="34377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CC BY binocular by </a:t>
            </a:r>
            <a:r>
              <a:rPr lang="en-US" sz="800" dirty="0" err="1"/>
              <a:t>iconcheese</a:t>
            </a:r>
            <a:r>
              <a:rPr lang="en-US" sz="800" dirty="0"/>
              <a:t> from the Noun Project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E18A550-B794-6846-990E-B617F7E0EBB6}"/>
              </a:ext>
            </a:extLst>
          </p:cNvPr>
          <p:cNvGrpSpPr/>
          <p:nvPr/>
        </p:nvGrpSpPr>
        <p:grpSpPr>
          <a:xfrm>
            <a:off x="5934093" y="2901333"/>
            <a:ext cx="2580866" cy="1289161"/>
            <a:chOff x="5692933" y="2991768"/>
            <a:chExt cx="2580866" cy="1289161"/>
          </a:xfrm>
        </p:grpSpPr>
        <p:sp>
          <p:nvSpPr>
            <p:cNvPr id="45" name="Rounded Rectangle 6">
              <a:extLst>
                <a:ext uri="{FF2B5EF4-FFF2-40B4-BE49-F238E27FC236}">
                  <a16:creationId xmlns:a16="http://schemas.microsoft.com/office/drawing/2014/main" id="{74482D0E-EBE4-984B-B62B-A36607DC98FD}"/>
                </a:ext>
              </a:extLst>
            </p:cNvPr>
            <p:cNvSpPr/>
            <p:nvPr/>
          </p:nvSpPr>
          <p:spPr>
            <a:xfrm rot="19798097">
              <a:off x="5692933" y="3422318"/>
              <a:ext cx="2580866" cy="430769"/>
            </a:xfrm>
            <a:prstGeom prst="roundRect">
              <a:avLst>
                <a:gd name="adj" fmla="val 50000"/>
              </a:avLst>
            </a:prstGeom>
            <a:solidFill>
              <a:srgbClr val="FFFF0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7">
              <a:extLst>
                <a:ext uri="{FF2B5EF4-FFF2-40B4-BE49-F238E27FC236}">
                  <a16:creationId xmlns:a16="http://schemas.microsoft.com/office/drawing/2014/main" id="{D94566A9-811D-C443-972F-C0D5FFE38C94}"/>
                </a:ext>
              </a:extLst>
            </p:cNvPr>
            <p:cNvSpPr/>
            <p:nvPr/>
          </p:nvSpPr>
          <p:spPr>
            <a:xfrm>
              <a:off x="5943445" y="4098049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ounded Rectangle 7">
              <a:extLst>
                <a:ext uri="{FF2B5EF4-FFF2-40B4-BE49-F238E27FC236}">
                  <a16:creationId xmlns:a16="http://schemas.microsoft.com/office/drawing/2014/main" id="{4500F771-4C6C-AF4D-A63C-807ED725DFDB}"/>
                </a:ext>
              </a:extLst>
            </p:cNvPr>
            <p:cNvSpPr/>
            <p:nvPr/>
          </p:nvSpPr>
          <p:spPr>
            <a:xfrm>
              <a:off x="7838089" y="2991768"/>
              <a:ext cx="182880" cy="182880"/>
            </a:xfrm>
            <a:prstGeom prst="roundRect">
              <a:avLst>
                <a:gd name="adj" fmla="val 5000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42F554D5-067F-9D4D-9DC8-A11592A0A453}"/>
              </a:ext>
            </a:extLst>
          </p:cNvPr>
          <p:cNvSpPr txBox="1"/>
          <p:nvPr/>
        </p:nvSpPr>
        <p:spPr>
          <a:xfrm>
            <a:off x="6255093" y="42692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A4D7E6F-67D2-244A-8CB8-5C8F9C3F34C0}"/>
              </a:ext>
            </a:extLst>
          </p:cNvPr>
          <p:cNvSpPr txBox="1"/>
          <p:nvPr/>
        </p:nvSpPr>
        <p:spPr>
          <a:xfrm>
            <a:off x="8345697" y="2954798"/>
            <a:ext cx="32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04267468-7816-9645-9F4F-2E1B7E645656}"/>
              </a:ext>
            </a:extLst>
          </p:cNvPr>
          <p:cNvSpPr/>
          <p:nvPr/>
        </p:nvSpPr>
        <p:spPr>
          <a:xfrm>
            <a:off x="6258662" y="3928940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5429A19F-623E-CA4A-82F9-FBA39A7F1615}"/>
              </a:ext>
            </a:extLst>
          </p:cNvPr>
          <p:cNvSpPr/>
          <p:nvPr/>
        </p:nvSpPr>
        <p:spPr>
          <a:xfrm>
            <a:off x="6676080" y="3704597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696B53E6-F5C2-6E45-91AA-16E2104AAA73}"/>
              </a:ext>
            </a:extLst>
          </p:cNvPr>
          <p:cNvSpPr/>
          <p:nvPr/>
        </p:nvSpPr>
        <p:spPr>
          <a:xfrm>
            <a:off x="7056226" y="3518691"/>
            <a:ext cx="1210792" cy="1759718"/>
          </a:xfrm>
          <a:prstGeom prst="arc">
            <a:avLst>
              <a:gd name="adj1" fmla="val 17232583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5920207D-FF9F-4B46-924F-1C88506D771D}"/>
              </a:ext>
            </a:extLst>
          </p:cNvPr>
          <p:cNvSpPr/>
          <p:nvPr/>
        </p:nvSpPr>
        <p:spPr>
          <a:xfrm>
            <a:off x="7681819" y="2407588"/>
            <a:ext cx="1149549" cy="1135330"/>
          </a:xfrm>
          <a:prstGeom prst="arc">
            <a:avLst>
              <a:gd name="adj1" fmla="val 16200000"/>
              <a:gd name="adj2" fmla="val 2199402"/>
            </a:avLst>
          </a:prstGeom>
          <a:ln w="28575"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3D38B5-0263-9241-B283-8F04E04CAFFF}"/>
                  </a:ext>
                </a:extLst>
              </p:cNvPr>
              <p:cNvSpPr txBox="1"/>
              <p:nvPr/>
            </p:nvSpPr>
            <p:spPr>
              <a:xfrm>
                <a:off x="8676677" y="2373072"/>
                <a:ext cx="4093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B3D38B5-0263-9241-B283-8F04E04CA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6677" y="2373072"/>
                <a:ext cx="4093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>
            <a:extLst>
              <a:ext uri="{FF2B5EF4-FFF2-40B4-BE49-F238E27FC236}">
                <a16:creationId xmlns:a16="http://schemas.microsoft.com/office/drawing/2014/main" id="{D84E26D5-9888-214B-AEC3-58219E01FFDE}"/>
              </a:ext>
            </a:extLst>
          </p:cNvPr>
          <p:cNvSpPr/>
          <p:nvPr/>
        </p:nvSpPr>
        <p:spPr>
          <a:xfrm rot="19786751">
            <a:off x="6827461" y="3248423"/>
            <a:ext cx="723481" cy="63021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680F61F-19CC-CE4E-95A3-0CBADA2352F8}"/>
              </a:ext>
            </a:extLst>
          </p:cNvPr>
          <p:cNvCxnSpPr>
            <a:cxnSpLocks/>
          </p:cNvCxnSpPr>
          <p:nvPr/>
        </p:nvCxnSpPr>
        <p:spPr>
          <a:xfrm rot="21035180" flipV="1">
            <a:off x="7224775" y="3664812"/>
            <a:ext cx="814325" cy="315259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40AABB-92D0-9C44-898B-5D31E973F92F}"/>
                  </a:ext>
                </a:extLst>
              </p:cNvPr>
              <p:cNvSpPr txBox="1"/>
              <p:nvPr/>
            </p:nvSpPr>
            <p:spPr>
              <a:xfrm rot="19710381">
                <a:off x="7518177" y="3643523"/>
                <a:ext cx="975460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aseline="-25000" dirty="0"/>
                  <a:t>rel</a:t>
                </a: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B40AABB-92D0-9C44-898B-5D31E973F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710381">
                <a:off x="7518177" y="3643523"/>
                <a:ext cx="975460" cy="394210"/>
              </a:xfrm>
              <a:prstGeom prst="rect">
                <a:avLst/>
              </a:prstGeom>
              <a:blipFill>
                <a:blip r:embed="rId4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>
            <a:extLst>
              <a:ext uri="{FF2B5EF4-FFF2-40B4-BE49-F238E27FC236}">
                <a16:creationId xmlns:a16="http://schemas.microsoft.com/office/drawing/2014/main" id="{4E563539-E68D-DD41-AA65-196EA29467DD}"/>
              </a:ext>
            </a:extLst>
          </p:cNvPr>
          <p:cNvSpPr/>
          <p:nvPr/>
        </p:nvSpPr>
        <p:spPr>
          <a:xfrm rot="19149198">
            <a:off x="6439034" y="2680549"/>
            <a:ext cx="723481" cy="630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76A1AA1-7A2F-DF47-BA52-8FBD0A71C80F}"/>
              </a:ext>
            </a:extLst>
          </p:cNvPr>
          <p:cNvSpPr/>
          <p:nvPr/>
        </p:nvSpPr>
        <p:spPr>
          <a:xfrm rot="18216940">
            <a:off x="5357265" y="2551572"/>
            <a:ext cx="723481" cy="63021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11954A1-8C14-174E-93DC-A658D73D9F0E}"/>
              </a:ext>
            </a:extLst>
          </p:cNvPr>
          <p:cNvGrpSpPr/>
          <p:nvPr/>
        </p:nvGrpSpPr>
        <p:grpSpPr>
          <a:xfrm rot="18271205">
            <a:off x="3544633" y="2844118"/>
            <a:ext cx="2086226" cy="1466731"/>
            <a:chOff x="3999391" y="3193527"/>
            <a:chExt cx="2086226" cy="1466731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836F9CF-E58A-F148-A39A-415047AB44EA}"/>
                </a:ext>
              </a:extLst>
            </p:cNvPr>
            <p:cNvGrpSpPr/>
            <p:nvPr/>
          </p:nvGrpSpPr>
          <p:grpSpPr>
            <a:xfrm>
              <a:off x="3999391" y="3193527"/>
              <a:ext cx="2086226" cy="1466731"/>
              <a:chOff x="5715689" y="1097461"/>
              <a:chExt cx="2086226" cy="1466731"/>
            </a:xfrm>
          </p:grpSpPr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F8358074-1780-A847-8993-5EA4A65B8B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8637" y="2393917"/>
                <a:ext cx="1222763" cy="789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D143C02B-BD46-EA4B-B443-A46477311C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6824" y="1258587"/>
                <a:ext cx="0" cy="113533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C63461C-9146-B041-BA79-0BBCA07F4920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3C63461C-9146-B041-BA79-0BBCA07F49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2000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0FFE0293-CF4F-724C-9C19-65899E6A332C}"/>
                      </a:ext>
                    </a:extLst>
                  </p:cNvPr>
                  <p:cNvSpPr txBox="1"/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0FFE0293-CF4F-724C-9C19-65899E6A332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4" name="Picture 73">
              <a:extLst>
                <a:ext uri="{FF2B5EF4-FFF2-40B4-BE49-F238E27FC236}">
                  <a16:creationId xmlns:a16="http://schemas.microsoft.com/office/drawing/2014/main" id="{E10A8462-8056-0F4B-B6A3-013125368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38740" y="3868918"/>
              <a:ext cx="731312" cy="664027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148040A-B69D-9C48-9988-C4B5D4C24973}"/>
              </a:ext>
            </a:extLst>
          </p:cNvPr>
          <p:cNvGrpSpPr/>
          <p:nvPr/>
        </p:nvGrpSpPr>
        <p:grpSpPr>
          <a:xfrm rot="19244621">
            <a:off x="4675222" y="2449247"/>
            <a:ext cx="2086226" cy="1466731"/>
            <a:chOff x="3999391" y="3193527"/>
            <a:chExt cx="2086226" cy="1466731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C6F99AFC-09A0-F644-BBF0-7D6C17A9AC09}"/>
                </a:ext>
              </a:extLst>
            </p:cNvPr>
            <p:cNvGrpSpPr/>
            <p:nvPr/>
          </p:nvGrpSpPr>
          <p:grpSpPr>
            <a:xfrm>
              <a:off x="3999391" y="3193527"/>
              <a:ext cx="2086226" cy="1466731"/>
              <a:chOff x="5715689" y="1097461"/>
              <a:chExt cx="2086226" cy="1466731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id="{388136DD-CCB4-644D-B6CB-A3E2202084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8637" y="2393917"/>
                <a:ext cx="1222763" cy="7898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449EC965-62A0-9B4D-8850-C482FA0505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6824" y="1258587"/>
                <a:ext cx="0" cy="1135330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2641E6B-8B99-234C-836A-512D5F8708DC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52641E6B-8B99-234C-836A-512D5F8708D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BCDBAB5A-DD10-9749-B0A0-AE4927869399}"/>
                      </a:ext>
                    </a:extLst>
                  </p:cNvPr>
                  <p:cNvSpPr txBox="1"/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BCDBAB5A-DD10-9749-B0A0-AE49278693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721A5504-F30B-0E47-ACEE-309EA9008B4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338740" y="3868918"/>
              <a:ext cx="731312" cy="664027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7" name="Oval 6">
            <a:extLst>
              <a:ext uri="{FF2B5EF4-FFF2-40B4-BE49-F238E27FC236}">
                <a16:creationId xmlns:a16="http://schemas.microsoft.com/office/drawing/2014/main" id="{78F84AE4-EFC9-644F-A52F-1297992F2DD1}"/>
              </a:ext>
            </a:extLst>
          </p:cNvPr>
          <p:cNvSpPr/>
          <p:nvPr/>
        </p:nvSpPr>
        <p:spPr>
          <a:xfrm>
            <a:off x="7055602" y="3452064"/>
            <a:ext cx="254751" cy="24771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AD0B43-ADF3-7D4D-BD34-BA5E46342383}"/>
              </a:ext>
            </a:extLst>
          </p:cNvPr>
          <p:cNvGrpSpPr/>
          <p:nvPr/>
        </p:nvGrpSpPr>
        <p:grpSpPr>
          <a:xfrm rot="19813470">
            <a:off x="5447626" y="2597850"/>
            <a:ext cx="2086226" cy="1466731"/>
            <a:chOff x="5561911" y="2901732"/>
            <a:chExt cx="2086226" cy="1466731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DBDDD1D-0715-AB4D-B826-A8176511FCF5}"/>
                </a:ext>
              </a:extLst>
            </p:cNvPr>
            <p:cNvGrpSpPr/>
            <p:nvPr/>
          </p:nvGrpSpPr>
          <p:grpSpPr>
            <a:xfrm>
              <a:off x="5561911" y="2901732"/>
              <a:ext cx="2086226" cy="1466731"/>
              <a:chOff x="5715689" y="1097461"/>
              <a:chExt cx="2086226" cy="1466731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505010C-D5FD-924D-A580-6838D2769F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68637" y="2393917"/>
                <a:ext cx="1222763" cy="78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CEA27E7-A1F1-0F42-B7E6-AC2A511C33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186824" y="1258587"/>
                <a:ext cx="0" cy="113533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F20E9F9-4F2C-554C-BFC1-ED23632AE090}"/>
                      </a:ext>
                    </a:extLst>
                  </p:cNvPr>
                  <p:cNvSpPr txBox="1"/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FF20E9F9-4F2C-554C-BFC1-ED23632AE0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15689" y="1097461"/>
                    <a:ext cx="549989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208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FD8E1D0-E484-284E-8499-46F8751B87D7}"/>
                      </a:ext>
                    </a:extLst>
                  </p:cNvPr>
                  <p:cNvSpPr txBox="1"/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FD8E1D0-E484-284E-8499-46F8751B87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1084" y="2194860"/>
                    <a:ext cx="54083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01449C6A-B489-9641-A236-EA93FF3B1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901260" y="3577123"/>
              <a:ext cx="731312" cy="664027"/>
            </a:xfrm>
            <a:prstGeom prst="rect">
              <a:avLst/>
            </a:prstGeom>
          </p:spPr>
        </p:pic>
      </p:grp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8A80806-8CDB-CA40-A307-EFA72783D709}"/>
              </a:ext>
            </a:extLst>
          </p:cNvPr>
          <p:cNvCxnSpPr>
            <a:cxnSpLocks/>
          </p:cNvCxnSpPr>
          <p:nvPr/>
        </p:nvCxnSpPr>
        <p:spPr>
          <a:xfrm flipH="1" flipV="1">
            <a:off x="6793224" y="2805479"/>
            <a:ext cx="391454" cy="785198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880752-8C60-F344-BD2E-5A2E069FAE9E}"/>
                  </a:ext>
                </a:extLst>
              </p:cNvPr>
              <p:cNvSpPr txBox="1"/>
              <p:nvPr/>
            </p:nvSpPr>
            <p:spPr>
              <a:xfrm>
                <a:off x="6303141" y="2345308"/>
                <a:ext cx="676083" cy="3942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F880752-8C60-F344-BD2E-5A2E069FA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141" y="2345308"/>
                <a:ext cx="676083" cy="394210"/>
              </a:xfrm>
              <a:prstGeom prst="rect">
                <a:avLst/>
              </a:prstGeom>
              <a:blipFill>
                <a:blip r:embed="rId12"/>
                <a:stretch>
                  <a:fillRect t="-3125"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9216351-54C2-5445-909A-A92CFF8F81F3}"/>
              </a:ext>
            </a:extLst>
          </p:cNvPr>
          <p:cNvSpPr>
            <a:spLocks noChangeAspect="1"/>
          </p:cNvSpPr>
          <p:nvPr/>
        </p:nvSpPr>
        <p:spPr>
          <a:xfrm rot="3508944">
            <a:off x="6840076" y="3379797"/>
            <a:ext cx="299442" cy="2994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4A310CB9-5C08-BB4C-96EE-2A999F55D2AE}"/>
              </a:ext>
            </a:extLst>
          </p:cNvPr>
          <p:cNvCxnSpPr>
            <a:cxnSpLocks/>
          </p:cNvCxnSpPr>
          <p:nvPr/>
        </p:nvCxnSpPr>
        <p:spPr>
          <a:xfrm flipH="1" flipV="1">
            <a:off x="5617674" y="3829417"/>
            <a:ext cx="757118" cy="306572"/>
          </a:xfrm>
          <a:prstGeom prst="straightConnector1">
            <a:avLst/>
          </a:prstGeom>
          <a:ln w="381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096681-A891-1E41-91F2-B4082BEA1BA4}"/>
                  </a:ext>
                </a:extLst>
              </p:cNvPr>
              <p:cNvSpPr txBox="1"/>
              <p:nvPr/>
            </p:nvSpPr>
            <p:spPr>
              <a:xfrm>
                <a:off x="5700533" y="4123216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mtClean="0">
                              <a:latin typeface="Cambria Math"/>
                            </a:rPr>
                            <m:t>A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096681-A891-1E41-91F2-B4082BEA1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0533" y="4123216"/>
                <a:ext cx="4869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3CC8803-48AF-674F-A1A7-3300877A95D0}"/>
                  </a:ext>
                </a:extLst>
              </p:cNvPr>
              <p:cNvSpPr txBox="1"/>
              <p:nvPr/>
            </p:nvSpPr>
            <p:spPr>
              <a:xfrm>
                <a:off x="5551543" y="4673019"/>
                <a:ext cx="3098598" cy="21384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relative subscripts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CA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</a:p>
              <a:p>
                <a:r>
                  <a:rPr lang="en-US" dirty="0"/>
                  <a:t>= viewed from translating frame</a:t>
                </a:r>
              </a:p>
              <a:p>
                <a:endParaRPr lang="en-US" dirty="0"/>
              </a:p>
              <a:p>
                <a:r>
                  <a:rPr lang="en-US" dirty="0"/>
                  <a:t>Bracket with “</a:t>
                </a:r>
                <a:r>
                  <a:rPr lang="en-US" dirty="0" err="1"/>
                  <a:t>rel</a:t>
                </a:r>
                <a:r>
                  <a:rPr lang="en-US" dirty="0"/>
                  <a:t>” (or “rot” or “</a:t>
                </a:r>
                <a:r>
                  <a:rPr lang="en-US" dirty="0" err="1"/>
                  <a:t>x’y’z</a:t>
                </a:r>
                <a:r>
                  <a:rPr lang="en-US" dirty="0"/>
                  <a:t>’) (e.g.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= viewed from rotating frame</a:t>
                </a:r>
              </a:p>
            </p:txBody>
          </p:sp>
        </mc:Choice>
        <mc:Fallback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A3CC8803-48AF-674F-A1A7-3300877A95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1543" y="4673019"/>
                <a:ext cx="3098598" cy="2138406"/>
              </a:xfrm>
              <a:prstGeom prst="rect">
                <a:avLst/>
              </a:prstGeom>
              <a:blipFill>
                <a:blip r:embed="rId14"/>
                <a:stretch>
                  <a:fillRect l="-2041" t="-1775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>
            <a:extLst>
              <a:ext uri="{FF2B5EF4-FFF2-40B4-BE49-F238E27FC236}">
                <a16:creationId xmlns:a16="http://schemas.microsoft.com/office/drawing/2014/main" id="{7D31CE53-E9A4-D149-A2B0-48D511235F2E}"/>
              </a:ext>
            </a:extLst>
          </p:cNvPr>
          <p:cNvGrpSpPr/>
          <p:nvPr/>
        </p:nvGrpSpPr>
        <p:grpSpPr>
          <a:xfrm>
            <a:off x="3610380" y="5128899"/>
            <a:ext cx="2086226" cy="1466731"/>
            <a:chOff x="5715689" y="1097461"/>
            <a:chExt cx="2086226" cy="1466731"/>
          </a:xfrm>
        </p:grpSpPr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548037FA-5A29-914E-A236-2EFAA79904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8637" y="2393917"/>
              <a:ext cx="1222763" cy="789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1FFA717-74A5-A648-9194-546D92713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86824" y="1258587"/>
              <a:ext cx="0" cy="11353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A8588D2C-8BB1-474B-B116-A4214A446489}"/>
                    </a:ext>
                  </a:extLst>
                </p:cNvPr>
                <p:cNvSpPr txBox="1"/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9C25950-3542-8C46-BBC1-5D1F813D4F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5689" y="1097461"/>
                  <a:ext cx="549989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E767F75B-40E6-C641-B99F-FCEAF3A93D8D}"/>
                    </a:ext>
                  </a:extLst>
                </p:cNvPr>
                <p:cNvSpPr txBox="1"/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B2366765-C759-374C-A388-5F9C66FC6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1084" y="2194860"/>
                  <a:ext cx="540831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FD732CBC-09EF-B44F-A649-7A386FF388AE}"/>
              </a:ext>
            </a:extLst>
          </p:cNvPr>
          <p:cNvSpPr txBox="1"/>
          <p:nvPr/>
        </p:nvSpPr>
        <p:spPr>
          <a:xfrm>
            <a:off x="3753964" y="635214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</a:p>
        </p:txBody>
      </p:sp>
    </p:spTree>
    <p:extLst>
      <p:ext uri="{BB962C8B-B14F-4D97-AF65-F5344CB8AC3E}">
        <p14:creationId xmlns:p14="http://schemas.microsoft.com/office/powerpoint/2010/main" val="3259604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rotating frame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Velocity: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lang="en-US">
                              <a:latin typeface="Cambria Math"/>
                            </a:rPr>
                            <m:t>/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b="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b="0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b="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/>
                            </a:rPr>
                            <m:t>A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Acceleration: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 dirty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𝐶𝑜𝑟𝑖𝑜𝑙𝑖𝑠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  <m:sup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CA"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</m:acc>
                        </m:e>
                        <m:sub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acc>
                                <m:accPr>
                                  <m:chr m:val="̇"/>
                                  <m:ctrlPr>
                                    <a:rPr lang="en-CA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CA" b="0" i="0" smtClean="0"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</m:acc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  <m:sup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CA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CA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CA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i="1" dirty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CA" b="0" i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</m:acc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𝐴𝐵</m:t>
                          </m:r>
                        </m:sub>
                      </m:sSub>
                      <m:r>
                        <a:rPr lang="en-CA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  <m:r>
                        <a:rPr lang="en-CA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CA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CA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en-CA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CA" i="1">
                              <a:latin typeface="Cambria Math" panose="02040503050406030204" pitchFamily="18" charset="0"/>
                            </a:rPr>
                            <m:t>𝑟𝑒𝑙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Sometimes we use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CA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CA" b="0" i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acc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̇"/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CA">
                                <a:latin typeface="Cambria Math" panose="02040503050406030204" pitchFamily="18" charset="0"/>
                              </a:rPr>
                              <m:t>Ω</m:t>
                            </m:r>
                          </m:e>
                        </m:acc>
                      </m:e>
                    </m:acc>
                  </m:oMath>
                </a14:m>
                <a:r>
                  <a:rPr lang="en-US" dirty="0"/>
                  <a:t> to remind us that these have to be </a:t>
                </a:r>
                <a:r>
                  <a:rPr lang="en-US" b="1" dirty="0"/>
                  <a:t>the angular velocity and angular acceleration of the rotating frame</a:t>
                </a:r>
                <a:r>
                  <a:rPr lang="en-US" dirty="0"/>
                  <a:t>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2241" b="-1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15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Dealing with Multiple Coordinate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Because our frame now rotates, we must convert all of the expressions in the equation to *one* frame (either x-y or x’-y’) to combine</a:t>
                </a:r>
              </a:p>
              <a:p>
                <a:r>
                  <a:rPr lang="en-US" dirty="0"/>
                  <a:t>This often occurs when we select a rotating frame oriented to simplify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CA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CA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CA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CA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CA" i="1">
                            <a:latin typeface="Cambria Math" panose="02040503050406030204" pitchFamily="18" charset="0"/>
                          </a:rPr>
                          <m:t>𝑟𝑒𝑙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There may be cases where you want to convert your velocity to one frame, and acceleration to another – this can work, as long as everything in any one expression is in the same coordinate system.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98" t="-2801" r="-2623" b="-3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46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3613</TotalTime>
  <Words>1313</Words>
  <Application>Microsoft Macintosh PowerPoint</Application>
  <PresentationFormat>On-screen Show (4:3)</PresentationFormat>
  <Paragraphs>184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MA_Template</vt:lpstr>
      <vt:lpstr>Rotating Frame Analysis (Vectors)</vt:lpstr>
      <vt:lpstr>Relative Motion Analysis: rigid/pinned versus sliding/separate</vt:lpstr>
      <vt:lpstr>Rotating Frames</vt:lpstr>
      <vt:lpstr>Rotating Frames</vt:lpstr>
      <vt:lpstr>Rotating Frames</vt:lpstr>
      <vt:lpstr>Meaning of Relative Motion Equations</vt:lpstr>
      <vt:lpstr>Meaning of Relative Motion Equations</vt:lpstr>
      <vt:lpstr>Final rotating frame equations</vt:lpstr>
      <vt:lpstr>Dealing with Multiple Coordinate Systems</vt:lpstr>
      <vt:lpstr>Rotating Frames Analysis Process</vt:lpstr>
      <vt:lpstr>Thanks for Watching</vt:lpstr>
      <vt:lpstr>Worked Example</vt:lpstr>
      <vt:lpstr>PowerPoint Presentation</vt:lpstr>
      <vt:lpstr>Worked Example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Agnes d'Entremont</cp:lastModifiedBy>
  <cp:revision>76</cp:revision>
  <dcterms:created xsi:type="dcterms:W3CDTF">2020-08-21T15:23:22Z</dcterms:created>
  <dcterms:modified xsi:type="dcterms:W3CDTF">2021-09-21T00:40:59Z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