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7"/>
  </p:notesMasterIdLst>
  <p:sldIdLst>
    <p:sldId id="256" r:id="rId5"/>
    <p:sldId id="257" r:id="rId6"/>
    <p:sldId id="258" r:id="rId7"/>
    <p:sldId id="289" r:id="rId8"/>
    <p:sldId id="259" r:id="rId9"/>
    <p:sldId id="290" r:id="rId10"/>
    <p:sldId id="291" r:id="rId11"/>
    <p:sldId id="294" r:id="rId12"/>
    <p:sldId id="295" r:id="rId13"/>
    <p:sldId id="298" r:id="rId14"/>
    <p:sldId id="299" r:id="rId15"/>
    <p:sldId id="261" r:id="rId16"/>
    <p:sldId id="265" r:id="rId17"/>
    <p:sldId id="287" r:id="rId18"/>
    <p:sldId id="296" r:id="rId19"/>
    <p:sldId id="288" r:id="rId20"/>
    <p:sldId id="300" r:id="rId21"/>
    <p:sldId id="302" r:id="rId22"/>
    <p:sldId id="266" r:id="rId23"/>
    <p:sldId id="301" r:id="rId24"/>
    <p:sldId id="268" r:id="rId25"/>
    <p:sldId id="270"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45200"/>
    <a:srgbClr val="000000"/>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11" autoAdjust="0"/>
    <p:restoredTop sz="54101" autoAdjust="0"/>
  </p:normalViewPr>
  <p:slideViewPr>
    <p:cSldViewPr snapToGrid="0">
      <p:cViewPr varScale="1">
        <p:scale>
          <a:sx n="127" d="100"/>
          <a:sy n="127" d="100"/>
        </p:scale>
        <p:origin x="192" y="1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9/17/21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98B1ED1-A6A8-44D7-9A75-7C99E7381227}" type="slidenum">
              <a:rPr lang="en-US" smtClean="0"/>
              <a:t>12</a:t>
            </a:fld>
            <a:endParaRPr lang="en-US"/>
          </a:p>
        </p:txBody>
      </p:sp>
    </p:spTree>
    <p:extLst>
      <p:ext uri="{BB962C8B-B14F-4D97-AF65-F5344CB8AC3E}">
        <p14:creationId xmlns:p14="http://schemas.microsoft.com/office/powerpoint/2010/main" val="1036111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B1ED1-A6A8-44D7-9A75-7C99E7381227}" type="slidenum">
              <a:rPr lang="en-US" smtClean="0"/>
              <a:t>22</a:t>
            </a:fld>
            <a:endParaRPr lang="en-US"/>
          </a:p>
        </p:txBody>
      </p:sp>
    </p:spTree>
    <p:extLst>
      <p:ext uri="{BB962C8B-B14F-4D97-AF65-F5344CB8AC3E}">
        <p14:creationId xmlns:p14="http://schemas.microsoft.com/office/powerpoint/2010/main" val="34393478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35.png"/><Relationship Id="rId5" Type="http://schemas.openxmlformats.org/officeDocument/2006/relationships/image" Target="../media/image34.png"/><Relationship Id="rId10" Type="http://schemas.openxmlformats.org/officeDocument/2006/relationships/image" Target="../media/image31.png"/><Relationship Id="rId4" Type="http://schemas.openxmlformats.org/officeDocument/2006/relationships/image" Target="../media/image13.png"/><Relationship Id="rId9" Type="http://schemas.openxmlformats.org/officeDocument/2006/relationships/image" Target="../media/image26.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36.png"/><Relationship Id="rId3" Type="http://schemas.openxmlformats.org/officeDocument/2006/relationships/image" Target="../media/image37.png"/><Relationship Id="rId7" Type="http://schemas.openxmlformats.org/officeDocument/2006/relationships/image" Target="../media/image39.pn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5.png"/><Relationship Id="rId9" Type="http://schemas.openxmlformats.org/officeDocument/2006/relationships/image" Target="../media/image40.png"/><Relationship Id="rId14" Type="http://schemas.openxmlformats.org/officeDocument/2006/relationships/image" Target="../media/image45.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25.png"/><Relationship Id="rId5" Type="http://schemas.openxmlformats.org/officeDocument/2006/relationships/image" Target="../media/image29.png"/><Relationship Id="rId10" Type="http://schemas.openxmlformats.org/officeDocument/2006/relationships/image" Target="../media/image24.png"/><Relationship Id="rId4" Type="http://schemas.openxmlformats.org/officeDocument/2006/relationships/image" Target="../media/image13.png"/><Relationship Id="rId9"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7.png"/><Relationship Id="rId7"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42.png"/><Relationship Id="rId5" Type="http://schemas.openxmlformats.org/officeDocument/2006/relationships/image" Target="../media/image38.png"/><Relationship Id="rId15" Type="http://schemas.openxmlformats.org/officeDocument/2006/relationships/image" Target="../media/image46.png"/><Relationship Id="rId10" Type="http://schemas.openxmlformats.org/officeDocument/2006/relationships/image" Target="../media/image41.png"/><Relationship Id="rId4" Type="http://schemas.openxmlformats.org/officeDocument/2006/relationships/image" Target="../media/image5.png"/><Relationship Id="rId9" Type="http://schemas.openxmlformats.org/officeDocument/2006/relationships/image" Target="../media/image40.png"/><Relationship Id="rId1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2.png"/><Relationship Id="rId12" Type="http://schemas.openxmlformats.org/officeDocument/2006/relationships/image" Target="../media/image25.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4.png"/><Relationship Id="rId5" Type="http://schemas.openxmlformats.org/officeDocument/2006/relationships/image" Target="../media/image20.png"/><Relationship Id="rId10" Type="http://schemas.openxmlformats.org/officeDocument/2006/relationships/image" Target="../media/image23.png"/><Relationship Id="rId4" Type="http://schemas.openxmlformats.org/officeDocument/2006/relationships/image" Target="../media/image14.png"/><Relationship Id="rId9" Type="http://schemas.openxmlformats.org/officeDocument/2006/relationships/image" Target="../media/image13.png"/><Relationship Id="rId14"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14.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Relative Motion Analysis (Vectors)</a:t>
            </a:r>
          </a:p>
        </p:txBody>
      </p:sp>
      <p:sp>
        <p:nvSpPr>
          <p:cNvPr id="3" name="Subtitle 2"/>
          <p:cNvSpPr>
            <a:spLocks noGrp="1"/>
          </p:cNvSpPr>
          <p:nvPr>
            <p:ph type="subTitle" idx="1"/>
          </p:nvPr>
        </p:nvSpPr>
        <p:spPr>
          <a:xfrm>
            <a:off x="990600" y="3051175"/>
            <a:ext cx="7467600" cy="1752600"/>
          </a:xfrm>
        </p:spPr>
        <p:txBody>
          <a:bodyPr>
            <a:noAutofit/>
          </a:bodyPr>
          <a:lstStyle/>
          <a:p>
            <a:r>
              <a:rPr lang="en-US" sz="2400" dirty="0"/>
              <a:t>Dr. Agnes </a:t>
            </a:r>
            <a:r>
              <a:rPr lang="en-US" sz="2400" dirty="0" err="1"/>
              <a:t>d’Entremont</a:t>
            </a:r>
            <a:endParaRPr lang="en-US" sz="2400" dirty="0"/>
          </a:p>
          <a:p>
            <a:r>
              <a:rPr lang="en-US" sz="2400" dirty="0"/>
              <a:t>Associate Professor of Teaching</a:t>
            </a:r>
          </a:p>
          <a:p>
            <a:r>
              <a:rPr lang="en-US" sz="2400" dirty="0"/>
              <a:t>Mechanical Engineering, University of British Columbia</a:t>
            </a:r>
          </a:p>
          <a:p>
            <a:r>
              <a:rPr lang="en-US" sz="2400" dirty="0"/>
              <a:t>(Original slides: Dr. Jacob Moore)</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a:bodyPr>
              <a:lstStyle/>
              <a:p>
                <a:r>
                  <a:rPr lang="en-US" dirty="0"/>
                  <a:t>We can also find the results graphically by adding vectors</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panose="02040503050406030204" pitchFamily="18" charset="0"/>
                            </a:rPr>
                            <m:t>B</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A</m:t>
                          </m:r>
                        </m:sub>
                      </m:sSub>
                      <m:r>
                        <a:rPr lang="en-US" sz="2800">
                          <a:latin typeface="Cambria Math"/>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𝑣</m:t>
                              </m:r>
                            </m:e>
                          </m:acc>
                        </m:e>
                        <m:sub>
                          <m:r>
                            <m:rPr>
                              <m:sty m:val="p"/>
                            </m:rPr>
                            <a:rPr lang="en-US" sz="2800">
                              <a:latin typeface="Cambria Math"/>
                            </a:rPr>
                            <m:t>B</m:t>
                          </m:r>
                          <m:r>
                            <a:rPr lang="en-US" sz="2800">
                              <a:latin typeface="Cambria Math"/>
                            </a:rPr>
                            <m:t>/</m:t>
                          </m:r>
                          <m:r>
                            <m:rPr>
                              <m:sty m:val="p"/>
                            </m:rPr>
                            <a:rPr lang="en-US" sz="2800">
                              <a:latin typeface="Cambria Math"/>
                            </a:rPr>
                            <m:t>A</m:t>
                          </m:r>
                        </m:sub>
                      </m:sSub>
                    </m:oMath>
                  </m:oMathPara>
                </a14:m>
                <a:endParaRPr lang="en-US" sz="2800" dirty="0">
                  <a:latin typeface="Cambria Math"/>
                </a:endParaRPr>
              </a:p>
              <a:p>
                <a:pPr marL="0" indent="0" algn="ctr">
                  <a:buNone/>
                </a:pPr>
                <a:endParaRPr lang="en-US" sz="28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panose="02040503050406030204" pitchFamily="18" charset="0"/>
                                </a:rPr>
                                <m:t>𝑎</m:t>
                              </m:r>
                            </m:e>
                          </m:acc>
                        </m:e>
                        <m:sub>
                          <m:r>
                            <m:rPr>
                              <m:sty m:val="p"/>
                            </m:rPr>
                            <a:rPr lang="en-US" sz="2800">
                              <a:latin typeface="Cambria Math"/>
                            </a:rPr>
                            <m:t>B</m:t>
                          </m:r>
                        </m:sub>
                      </m:sSub>
                      <m:r>
                        <a:rPr lang="en-US" sz="2800">
                          <a:latin typeface="Cambria Math"/>
                        </a:rPr>
                        <m:t>=</m:t>
                      </m:r>
                      <m:sSub>
                        <m:sSubPr>
                          <m:ctrlPr>
                            <a:rPr lang="en-CA" sz="2800" i="1" dirty="0">
                              <a:latin typeface="Cambria Math" panose="02040503050406030204" pitchFamily="18" charset="0"/>
                            </a:rPr>
                          </m:ctrlPr>
                        </m:sSubPr>
                        <m:e>
                          <m:acc>
                            <m:accPr>
                              <m:chr m:val="⃗"/>
                              <m:ctrlPr>
                                <a:rPr lang="en-CA" sz="2800" i="1">
                                  <a:latin typeface="Cambria Math" panose="02040503050406030204" pitchFamily="18" charset="0"/>
                                </a:rPr>
                              </m:ctrlPr>
                            </m:accPr>
                            <m:e>
                              <m:r>
                                <m:rPr>
                                  <m:sty m:val="p"/>
                                </m:rPr>
                                <a:rPr lang="en-CA" sz="2800">
                                  <a:latin typeface="Cambria Math" panose="02040503050406030204" pitchFamily="18" charset="0"/>
                                </a:rPr>
                                <m:t>a</m:t>
                              </m:r>
                            </m:e>
                          </m:acc>
                        </m:e>
                        <m:sub>
                          <m:r>
                            <a:rPr lang="en-CA" sz="2800" i="1" dirty="0">
                              <a:latin typeface="Cambria Math" panose="02040503050406030204" pitchFamily="18" charset="0"/>
                            </a:rPr>
                            <m:t>𝐴</m:t>
                          </m:r>
                        </m:sub>
                      </m:sSub>
                      <m:r>
                        <a:rPr lang="en-CA" sz="2800" i="1" dirty="0">
                          <a:latin typeface="Cambria Math" panose="02040503050406030204" pitchFamily="18" charset="0"/>
                        </a:rPr>
                        <m:t>+</m:t>
                      </m:r>
                      <m:sSub>
                        <m:sSubPr>
                          <m:ctrlPr>
                            <a:rPr lang="en-CA" sz="2800" i="1" dirty="0">
                              <a:latin typeface="Cambria Math" panose="02040503050406030204" pitchFamily="18" charset="0"/>
                            </a:rPr>
                          </m:ctrlPr>
                        </m:sSubPr>
                        <m:e>
                          <m:acc>
                            <m:accPr>
                              <m:chr m:val="⃗"/>
                              <m:ctrlPr>
                                <a:rPr lang="en-CA" sz="2800" i="1" dirty="0">
                                  <a:latin typeface="Cambria Math" panose="02040503050406030204" pitchFamily="18" charset="0"/>
                                </a:rPr>
                              </m:ctrlPr>
                            </m:accPr>
                            <m:e>
                              <m:r>
                                <a:rPr lang="en-CA" sz="2800" i="1" dirty="0">
                                  <a:latin typeface="Cambria Math" panose="02040503050406030204" pitchFamily="18" charset="0"/>
                                </a:rPr>
                                <m:t>𝑎</m:t>
                              </m:r>
                            </m:e>
                          </m:acc>
                        </m:e>
                        <m:sub>
                          <m:r>
                            <a:rPr lang="en-CA" sz="2800" i="1" dirty="0">
                              <a:latin typeface="Cambria Math" panose="02040503050406030204" pitchFamily="18" charset="0"/>
                            </a:rPr>
                            <m:t>𝐵</m:t>
                          </m:r>
                          <m:r>
                            <a:rPr lang="en-CA" sz="2800" i="1" dirty="0">
                              <a:latin typeface="Cambria Math" panose="02040503050406030204" pitchFamily="18" charset="0"/>
                            </a:rPr>
                            <m:t>/</m:t>
                          </m:r>
                          <m:r>
                            <a:rPr lang="en-CA" sz="2800" i="1" dirty="0">
                              <a:latin typeface="Cambria Math" panose="02040503050406030204" pitchFamily="18" charset="0"/>
                            </a:rPr>
                            <m:t>𝐴</m:t>
                          </m:r>
                        </m:sub>
                      </m:sSub>
                    </m:oMath>
                  </m:oMathPara>
                </a14:m>
                <a:endParaRPr lang="en-CA" sz="28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4240" t="-142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668908" y="2411515"/>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668908" y="2411515"/>
                <a:ext cx="685701" cy="394210"/>
              </a:xfrm>
              <a:prstGeom prst="rect">
                <a:avLst/>
              </a:prstGeom>
              <a:blipFill>
                <a:blip r:embed="rId5"/>
                <a:stretch>
                  <a:fillRect t="-3226" b="-9677"/>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5" name="Arc 4">
            <a:extLst>
              <a:ext uri="{FF2B5EF4-FFF2-40B4-BE49-F238E27FC236}">
                <a16:creationId xmlns:a16="http://schemas.microsoft.com/office/drawing/2014/main" id="{46CC2EA5-434A-A64A-BB66-99AFFA5915D2}"/>
              </a:ext>
            </a:extLst>
          </p:cNvPr>
          <p:cNvSpPr/>
          <p:nvPr/>
        </p:nvSpPr>
        <p:spPr>
          <a:xfrm>
            <a:off x="7829151" y="2256557"/>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9"/>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6799192" y="2087824"/>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10"/>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7008487" y="1873818"/>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7008487" y="1873818"/>
                <a:ext cx="486928" cy="369332"/>
              </a:xfrm>
              <a:prstGeom prst="rect">
                <a:avLst/>
              </a:prstGeom>
              <a:blipFill>
                <a:blip r:embed="rId11"/>
                <a:stretch>
                  <a:fillRect t="-3333"/>
                </a:stretch>
              </a:blipFill>
            </p:spPr>
            <p:txBody>
              <a:bodyPr/>
              <a:lstStyle/>
              <a:p>
                <a:r>
                  <a:rPr lang="en-US">
                    <a:noFill/>
                  </a:rPr>
                  <a:t> </a:t>
                </a:r>
              </a:p>
            </p:txBody>
          </p:sp>
        </mc:Fallback>
      </mc:AlternateContent>
      <p:cxnSp>
        <p:nvCxnSpPr>
          <p:cNvPr id="72" name="Straight Arrow Connector 71">
            <a:extLst>
              <a:ext uri="{FF2B5EF4-FFF2-40B4-BE49-F238E27FC236}">
                <a16:creationId xmlns:a16="http://schemas.microsoft.com/office/drawing/2014/main" id="{93E8236F-6864-0F4B-857A-18038F85C3DD}"/>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3C1BEF7D-B392-8349-AF8F-86D943CE6967}"/>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3" name="TextBox 72">
                <a:extLst>
                  <a:ext uri="{FF2B5EF4-FFF2-40B4-BE49-F238E27FC236}">
                    <a16:creationId xmlns:a16="http://schemas.microsoft.com/office/drawing/2014/main" id="{3C1BEF7D-B392-8349-AF8F-86D943CE6967}"/>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12"/>
                <a:stretch>
                  <a:fillRect/>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0D75016F-E809-024E-B234-6F0C9E87CA72}"/>
              </a:ext>
            </a:extLst>
          </p:cNvPr>
          <p:cNvSpPr/>
          <p:nvPr/>
        </p:nvSpPr>
        <p:spPr>
          <a:xfrm rot="2172573">
            <a:off x="6125787" y="1577428"/>
            <a:ext cx="2589350" cy="202184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518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C6C13-510D-744A-A0FF-4AB64C258228}"/>
              </a:ext>
            </a:extLst>
          </p:cNvPr>
          <p:cNvSpPr>
            <a:spLocks noGrp="1"/>
          </p:cNvSpPr>
          <p:nvPr>
            <p:ph type="title"/>
          </p:nvPr>
        </p:nvSpPr>
        <p:spPr/>
        <p:txBody>
          <a:bodyPr/>
          <a:lstStyle/>
          <a:p>
            <a:r>
              <a:rPr lang="en-US" dirty="0"/>
              <a:t>Relative Motion Analysis</a:t>
            </a:r>
          </a:p>
        </p:txBody>
      </p:sp>
      <p:sp>
        <p:nvSpPr>
          <p:cNvPr id="4" name="Slide Number Placeholder 3">
            <a:extLst>
              <a:ext uri="{FF2B5EF4-FFF2-40B4-BE49-F238E27FC236}">
                <a16:creationId xmlns:a16="http://schemas.microsoft.com/office/drawing/2014/main" id="{1EB95ADC-9F3B-D341-A6B6-2333C398AB7E}"/>
              </a:ext>
            </a:extLst>
          </p:cNvPr>
          <p:cNvSpPr>
            <a:spLocks noGrp="1"/>
          </p:cNvSpPr>
          <p:nvPr>
            <p:ph type="sldNum" sz="quarter" idx="12"/>
          </p:nvPr>
        </p:nvSpPr>
        <p:spPr/>
        <p:txBody>
          <a:bodyPr/>
          <a:lstStyle/>
          <a:p>
            <a:fld id="{929262FE-7F58-4A1E-8AF3-5A510A86DEBD}" type="slidenum">
              <a:rPr lang="en-US" smtClean="0"/>
              <a:t>11</a:t>
            </a:fld>
            <a:endParaRPr lang="en-US" dirty="0"/>
          </a:p>
        </p:txBody>
      </p:sp>
      <p:sp>
        <p:nvSpPr>
          <p:cNvPr id="5" name="Rounded Rectangle 5">
            <a:extLst>
              <a:ext uri="{FF2B5EF4-FFF2-40B4-BE49-F238E27FC236}">
                <a16:creationId xmlns:a16="http://schemas.microsoft.com/office/drawing/2014/main" id="{8867401B-9748-BF40-B19B-A25B71F8F354}"/>
              </a:ext>
            </a:extLst>
          </p:cNvPr>
          <p:cNvSpPr/>
          <p:nvPr/>
        </p:nvSpPr>
        <p:spPr>
          <a:xfrm>
            <a:off x="2444384" y="396402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2A3CF146-B72E-EF4A-8D47-EFB6A07F5331}"/>
              </a:ext>
            </a:extLst>
          </p:cNvPr>
          <p:cNvSpPr/>
          <p:nvPr/>
        </p:nvSpPr>
        <p:spPr>
          <a:xfrm rot="19173579">
            <a:off x="3118782" y="3258740"/>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B308DDCC-33D5-BA41-A050-22131CE90183}"/>
              </a:ext>
            </a:extLst>
          </p:cNvPr>
          <p:cNvSpPr/>
          <p:nvPr/>
        </p:nvSpPr>
        <p:spPr>
          <a:xfrm>
            <a:off x="3654876" y="437605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D59A80AF-6CC5-7349-B7C1-21867456B11A}"/>
              </a:ext>
            </a:extLst>
          </p:cNvPr>
          <p:cNvSpPr/>
          <p:nvPr/>
        </p:nvSpPr>
        <p:spPr>
          <a:xfrm rot="20332757">
            <a:off x="5617111" y="1962146"/>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E36DDB4-47FC-4547-89CA-C37CECCBF05F}"/>
              </a:ext>
            </a:extLst>
          </p:cNvPr>
          <p:cNvSpPr/>
          <p:nvPr/>
        </p:nvSpPr>
        <p:spPr>
          <a:xfrm rot="20500709">
            <a:off x="5889304" y="247091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93BF2E-E438-B548-A464-FC5A35E369E1}"/>
                  </a:ext>
                </a:extLst>
              </p:cNvPr>
              <p:cNvSpPr txBox="1"/>
              <p:nvPr/>
            </p:nvSpPr>
            <p:spPr>
              <a:xfrm>
                <a:off x="4783718" y="406784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0" name="TextBox 9">
                <a:extLst>
                  <a:ext uri="{FF2B5EF4-FFF2-40B4-BE49-F238E27FC236}">
                    <a16:creationId xmlns:a16="http://schemas.microsoft.com/office/drawing/2014/main" id="{E193BF2E-E438-B548-A464-FC5A35E369E1}"/>
                  </a:ext>
                </a:extLst>
              </p:cNvPr>
              <p:cNvSpPr txBox="1">
                <a:spLocks noRot="1" noChangeAspect="1" noMove="1" noResize="1" noEditPoints="1" noAdjustHandles="1" noChangeArrowheads="1" noChangeShapeType="1" noTextEdit="1"/>
              </p:cNvSpPr>
              <p:nvPr/>
            </p:nvSpPr>
            <p:spPr>
              <a:xfrm>
                <a:off x="4783718" y="4067845"/>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4D9387-D7EA-C540-882F-4696B23D8931}"/>
                  </a:ext>
                </a:extLst>
              </p:cNvPr>
              <p:cNvSpPr txBox="1"/>
              <p:nvPr/>
            </p:nvSpPr>
            <p:spPr>
              <a:xfrm>
                <a:off x="7614707" y="2207988"/>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11" name="TextBox 10">
                <a:extLst>
                  <a:ext uri="{FF2B5EF4-FFF2-40B4-BE49-F238E27FC236}">
                    <a16:creationId xmlns:a16="http://schemas.microsoft.com/office/drawing/2014/main" id="{244D9387-D7EA-C540-882F-4696B23D8931}"/>
                  </a:ext>
                </a:extLst>
              </p:cNvPr>
              <p:cNvSpPr txBox="1">
                <a:spLocks noRot="1" noChangeAspect="1" noMove="1" noResize="1" noEditPoints="1" noAdjustHandles="1" noChangeArrowheads="1" noChangeShapeType="1" noTextEdit="1"/>
              </p:cNvSpPr>
              <p:nvPr/>
            </p:nvSpPr>
            <p:spPr>
              <a:xfrm>
                <a:off x="7614707" y="2207988"/>
                <a:ext cx="237950" cy="307777"/>
              </a:xfrm>
              <a:prstGeom prst="rect">
                <a:avLst/>
              </a:prstGeom>
              <a:blipFill>
                <a:blip r:embed="rId3"/>
                <a:stretch>
                  <a:fillRect l="-35000" r="-30000" b="-2692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6682D94-0CA6-0641-8ACB-542639601D0E}"/>
              </a:ext>
            </a:extLst>
          </p:cNvPr>
          <p:cNvCxnSpPr/>
          <p:nvPr/>
        </p:nvCxnSpPr>
        <p:spPr>
          <a:xfrm>
            <a:off x="4032191" y="4466858"/>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33D92-AA26-2144-9977-29512B5DE840}"/>
              </a:ext>
            </a:extLst>
          </p:cNvPr>
          <p:cNvSpPr txBox="1"/>
          <p:nvPr/>
        </p:nvSpPr>
        <p:spPr>
          <a:xfrm>
            <a:off x="3583734" y="4665632"/>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2E40CBC6-8E3F-C84F-AE64-1B28865120D0}"/>
              </a:ext>
            </a:extLst>
          </p:cNvPr>
          <p:cNvSpPr txBox="1"/>
          <p:nvPr/>
        </p:nvSpPr>
        <p:spPr>
          <a:xfrm>
            <a:off x="5996759" y="2840742"/>
            <a:ext cx="309700" cy="369332"/>
          </a:xfrm>
          <a:prstGeom prst="rect">
            <a:avLst/>
          </a:prstGeom>
          <a:noFill/>
        </p:spPr>
        <p:txBody>
          <a:bodyPr wrap="none" rtlCol="0">
            <a:spAutoFit/>
          </a:bodyPr>
          <a:lstStyle/>
          <a:p>
            <a:r>
              <a:rPr lang="en-US" dirty="0"/>
              <a:t>B</a:t>
            </a:r>
          </a:p>
        </p:txBody>
      </p:sp>
      <p:sp>
        <p:nvSpPr>
          <p:cNvPr id="15" name="TextBox 14">
            <a:extLst>
              <a:ext uri="{FF2B5EF4-FFF2-40B4-BE49-F238E27FC236}">
                <a16:creationId xmlns:a16="http://schemas.microsoft.com/office/drawing/2014/main" id="{14C5086B-7388-C444-B64A-9B4CA107FA03}"/>
              </a:ext>
            </a:extLst>
          </p:cNvPr>
          <p:cNvSpPr txBox="1"/>
          <p:nvPr/>
        </p:nvSpPr>
        <p:spPr>
          <a:xfrm>
            <a:off x="8187252" y="1473498"/>
            <a:ext cx="308098" cy="369332"/>
          </a:xfrm>
          <a:prstGeom prst="rect">
            <a:avLst/>
          </a:prstGeom>
          <a:noFill/>
        </p:spPr>
        <p:txBody>
          <a:bodyPr wrap="none" rtlCol="0">
            <a:spAutoFit/>
          </a:bodyPr>
          <a:lstStyle/>
          <a:p>
            <a:r>
              <a:rPr lang="en-US" dirty="0"/>
              <a:t>C</a:t>
            </a:r>
          </a:p>
        </p:txBody>
      </p:sp>
      <p:cxnSp>
        <p:nvCxnSpPr>
          <p:cNvPr id="16" name="Straight Connector 15">
            <a:extLst>
              <a:ext uri="{FF2B5EF4-FFF2-40B4-BE49-F238E27FC236}">
                <a16:creationId xmlns:a16="http://schemas.microsoft.com/office/drawing/2014/main" id="{20E86D51-4E10-3D4F-BC3D-7F907B89ECE0}"/>
              </a:ext>
            </a:extLst>
          </p:cNvPr>
          <p:cNvCxnSpPr>
            <a:cxnSpLocks/>
            <a:endCxn id="9" idx="1"/>
          </p:cNvCxnSpPr>
          <p:nvPr/>
        </p:nvCxnSpPr>
        <p:spPr>
          <a:xfrm flipV="1">
            <a:off x="3708240" y="2591102"/>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83AD60C-2448-C044-8085-535495BC4E5C}"/>
              </a:ext>
            </a:extLst>
          </p:cNvPr>
          <p:cNvCxnSpPr>
            <a:cxnSpLocks/>
          </p:cNvCxnSpPr>
          <p:nvPr/>
        </p:nvCxnSpPr>
        <p:spPr>
          <a:xfrm>
            <a:off x="6016928" y="2577802"/>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B13BF667-CA52-A04D-B5E4-350E7102CF01}"/>
              </a:ext>
            </a:extLst>
          </p:cNvPr>
          <p:cNvCxnSpPr>
            <a:cxnSpLocks/>
            <a:stCxn id="9" idx="3"/>
            <a:endCxn id="8" idx="3"/>
          </p:cNvCxnSpPr>
          <p:nvPr/>
        </p:nvCxnSpPr>
        <p:spPr>
          <a:xfrm flipV="1">
            <a:off x="6067549" y="1712544"/>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9D863228-7484-9F45-8543-ADB50CE49EED}"/>
              </a:ext>
            </a:extLst>
          </p:cNvPr>
          <p:cNvGrpSpPr/>
          <p:nvPr/>
        </p:nvGrpSpPr>
        <p:grpSpPr>
          <a:xfrm>
            <a:off x="5510087" y="1272292"/>
            <a:ext cx="2086226" cy="1466731"/>
            <a:chOff x="5715689" y="1097461"/>
            <a:chExt cx="2086226" cy="1466731"/>
          </a:xfrm>
        </p:grpSpPr>
        <p:cxnSp>
          <p:nvCxnSpPr>
            <p:cNvPr id="20" name="Straight Arrow Connector 19">
              <a:extLst>
                <a:ext uri="{FF2B5EF4-FFF2-40B4-BE49-F238E27FC236}">
                  <a16:creationId xmlns:a16="http://schemas.microsoft.com/office/drawing/2014/main" id="{12595B5F-9471-9D40-9D14-DF0C726542A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4C65900-868A-404B-B9D0-8A6940772C3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8A7A915-822E-7D40-8C9F-18F3B3E0203E}"/>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A8A7A915-822E-7D40-8C9F-18F3B3E0203E}"/>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5F9E4C2-B625-5A4C-ADF9-B596128AB776}"/>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5F9E4C2-B625-5A4C-ADF9-B596128AB776}"/>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9A9A792C-A8AF-C542-8F8B-CE6DA43BC916}"/>
              </a:ext>
            </a:extLst>
          </p:cNvPr>
          <p:cNvGrpSpPr/>
          <p:nvPr/>
        </p:nvGrpSpPr>
        <p:grpSpPr>
          <a:xfrm>
            <a:off x="246197" y="3320822"/>
            <a:ext cx="2086226" cy="1466731"/>
            <a:chOff x="5715689" y="1097461"/>
            <a:chExt cx="2086226" cy="1466731"/>
          </a:xfrm>
        </p:grpSpPr>
        <p:cxnSp>
          <p:nvCxnSpPr>
            <p:cNvPr id="25" name="Straight Arrow Connector 24">
              <a:extLst>
                <a:ext uri="{FF2B5EF4-FFF2-40B4-BE49-F238E27FC236}">
                  <a16:creationId xmlns:a16="http://schemas.microsoft.com/office/drawing/2014/main" id="{8C5C8D00-DE7F-6043-B7F2-9F3032716520}"/>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E515817-AEAC-E942-B6F6-B0B4171A43A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52716D-B75D-CA49-B314-44CFAA8DFEA6}"/>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27" name="TextBox 26">
                  <a:extLst>
                    <a:ext uri="{FF2B5EF4-FFF2-40B4-BE49-F238E27FC236}">
                      <a16:creationId xmlns:a16="http://schemas.microsoft.com/office/drawing/2014/main" id="{C852716D-B75D-CA49-B314-44CFAA8DFEA6}"/>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AF0AEAE-5A3A-0343-A14F-00B663A7EF8A}"/>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28" name="TextBox 27">
                  <a:extLst>
                    <a:ext uri="{FF2B5EF4-FFF2-40B4-BE49-F238E27FC236}">
                      <a16:creationId xmlns:a16="http://schemas.microsoft.com/office/drawing/2014/main" id="{8AF0AEAE-5A3A-0343-A14F-00B663A7EF8A}"/>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FACD9AE6-5991-2248-BDEA-043A228CCFFF}"/>
              </a:ext>
            </a:extLst>
          </p:cNvPr>
          <p:cNvSpPr txBox="1"/>
          <p:nvPr/>
        </p:nvSpPr>
        <p:spPr>
          <a:xfrm>
            <a:off x="432140" y="4568107"/>
            <a:ext cx="336952" cy="369332"/>
          </a:xfrm>
          <a:prstGeom prst="rect">
            <a:avLst/>
          </a:prstGeom>
          <a:noFill/>
        </p:spPr>
        <p:txBody>
          <a:bodyPr wrap="none" rtlCol="0">
            <a:spAutoFit/>
          </a:bodyPr>
          <a:lstStyle/>
          <a:p>
            <a:r>
              <a:rPr lang="en-US" dirty="0"/>
              <a:t>O</a:t>
            </a:r>
          </a:p>
        </p:txBody>
      </p:sp>
      <p:grpSp>
        <p:nvGrpSpPr>
          <p:cNvPr id="30" name="Group 29">
            <a:extLst>
              <a:ext uri="{FF2B5EF4-FFF2-40B4-BE49-F238E27FC236}">
                <a16:creationId xmlns:a16="http://schemas.microsoft.com/office/drawing/2014/main" id="{05C4806D-AD55-234B-A257-1434FD55C6F2}"/>
              </a:ext>
            </a:extLst>
          </p:cNvPr>
          <p:cNvGrpSpPr/>
          <p:nvPr/>
        </p:nvGrpSpPr>
        <p:grpSpPr>
          <a:xfrm>
            <a:off x="3263672" y="3170533"/>
            <a:ext cx="2086226" cy="1466731"/>
            <a:chOff x="5715689" y="1097461"/>
            <a:chExt cx="2086226" cy="1466731"/>
          </a:xfrm>
        </p:grpSpPr>
        <p:cxnSp>
          <p:nvCxnSpPr>
            <p:cNvPr id="31" name="Straight Arrow Connector 30">
              <a:extLst>
                <a:ext uri="{FF2B5EF4-FFF2-40B4-BE49-F238E27FC236}">
                  <a16:creationId xmlns:a16="http://schemas.microsoft.com/office/drawing/2014/main" id="{E6AF24A4-54BC-AF46-A3D4-202011D79D99}"/>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75317F3-23A6-1B40-AB4F-E085B6907FDB}"/>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A74B76E-6511-1D46-B5C6-A8DE71FDC1B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5A74B76E-6511-1D46-B5C6-A8DE71FDC1B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C23F12-31BD-584E-9723-B8C6A50928CB}"/>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1DC23F12-31BD-584E-9723-B8C6A50928CB}"/>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35" name="Arc 34">
            <a:extLst>
              <a:ext uri="{FF2B5EF4-FFF2-40B4-BE49-F238E27FC236}">
                <a16:creationId xmlns:a16="http://schemas.microsoft.com/office/drawing/2014/main" id="{05F54B00-2404-D547-A6B8-18E7D75E3DC7}"/>
              </a:ext>
            </a:extLst>
          </p:cNvPr>
          <p:cNvSpPr/>
          <p:nvPr/>
        </p:nvSpPr>
        <p:spPr>
          <a:xfrm rot="20918629">
            <a:off x="4213145" y="2808908"/>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3A2AFAE-F08A-D846-B0A5-E72B54E70C78}"/>
                  </a:ext>
                </a:extLst>
              </p:cNvPr>
              <p:cNvSpPr txBox="1"/>
              <p:nvPr/>
            </p:nvSpPr>
            <p:spPr>
              <a:xfrm>
                <a:off x="4511116" y="2235482"/>
                <a:ext cx="1057021"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𝐴𝐵</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𝐴𝐵</m:t>
                            </m:r>
                          </m:sub>
                        </m:sSub>
                      </m:e>
                    </m:acc>
                  </m:oMath>
                </a14:m>
                <a:endParaRPr lang="en-US" dirty="0"/>
              </a:p>
            </p:txBody>
          </p:sp>
        </mc:Choice>
        <mc:Fallback xmlns="">
          <p:sp>
            <p:nvSpPr>
              <p:cNvPr id="36" name="TextBox 35">
                <a:extLst>
                  <a:ext uri="{FF2B5EF4-FFF2-40B4-BE49-F238E27FC236}">
                    <a16:creationId xmlns:a16="http://schemas.microsoft.com/office/drawing/2014/main" id="{83A2AFAE-F08A-D846-B0A5-E72B54E70C78}"/>
                  </a:ext>
                </a:extLst>
              </p:cNvPr>
              <p:cNvSpPr txBox="1">
                <a:spLocks noRot="1" noChangeAspect="1" noMove="1" noResize="1" noEditPoints="1" noAdjustHandles="1" noChangeArrowheads="1" noChangeShapeType="1" noTextEdit="1"/>
              </p:cNvSpPr>
              <p:nvPr/>
            </p:nvSpPr>
            <p:spPr>
              <a:xfrm>
                <a:off x="4511116" y="2235482"/>
                <a:ext cx="1057021" cy="369332"/>
              </a:xfrm>
              <a:prstGeom prst="rect">
                <a:avLst/>
              </a:prstGeom>
              <a:blipFill>
                <a:blip r:embed="rId10"/>
                <a:stretch>
                  <a:fillRect t="-10345" b="-27586"/>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8C1529E9-0AC5-414C-8DF9-71D3115FF286}"/>
              </a:ext>
            </a:extLst>
          </p:cNvPr>
          <p:cNvSpPr/>
          <p:nvPr/>
        </p:nvSpPr>
        <p:spPr>
          <a:xfrm rot="20918629">
            <a:off x="6847744" y="1501630"/>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54AFA57-A7C3-C348-B58B-F5AD16E8B7F1}"/>
                  </a:ext>
                </a:extLst>
              </p:cNvPr>
              <p:cNvSpPr txBox="1"/>
              <p:nvPr/>
            </p:nvSpPr>
            <p:spPr>
              <a:xfrm>
                <a:off x="7085514" y="1053911"/>
                <a:ext cx="1066510"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𝐵𝐶</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𝐵</m:t>
                            </m:r>
                            <m:r>
                              <a:rPr lang="en-CA" b="0" i="1" smtClean="0">
                                <a:latin typeface="Cambria Math" panose="02040503050406030204" pitchFamily="18" charset="0"/>
                              </a:rPr>
                              <m:t>𝐶</m:t>
                            </m:r>
                          </m:sub>
                        </m:sSub>
                      </m:e>
                    </m:acc>
                  </m:oMath>
                </a14:m>
                <a:endParaRPr lang="en-US" dirty="0"/>
              </a:p>
            </p:txBody>
          </p:sp>
        </mc:Choice>
        <mc:Fallback xmlns="">
          <p:sp>
            <p:nvSpPr>
              <p:cNvPr id="39" name="TextBox 38">
                <a:extLst>
                  <a:ext uri="{FF2B5EF4-FFF2-40B4-BE49-F238E27FC236}">
                    <a16:creationId xmlns:a16="http://schemas.microsoft.com/office/drawing/2014/main" id="{E54AFA57-A7C3-C348-B58B-F5AD16E8B7F1}"/>
                  </a:ext>
                </a:extLst>
              </p:cNvPr>
              <p:cNvSpPr txBox="1">
                <a:spLocks noRot="1" noChangeAspect="1" noMove="1" noResize="1" noEditPoints="1" noAdjustHandles="1" noChangeArrowheads="1" noChangeShapeType="1" noTextEdit="1"/>
              </p:cNvSpPr>
              <p:nvPr/>
            </p:nvSpPr>
            <p:spPr>
              <a:xfrm>
                <a:off x="7085514" y="1053911"/>
                <a:ext cx="1066510" cy="369332"/>
              </a:xfrm>
              <a:prstGeom prst="rect">
                <a:avLst/>
              </a:prstGeom>
              <a:blipFill>
                <a:blip r:embed="rId11"/>
                <a:stretch>
                  <a:fillRect t="-10345" b="-310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2E67D498-D2D4-734F-A3C1-E716E359BBC3}"/>
                  </a:ext>
                </a:extLst>
              </p:cNvPr>
              <p:cNvSpPr txBox="1"/>
              <p:nvPr/>
            </p:nvSpPr>
            <p:spPr>
              <a:xfrm>
                <a:off x="968874" y="5072008"/>
                <a:ext cx="8027231" cy="3942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𝑣</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𝜔</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𝜔</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i="1">
                              <a:latin typeface="Cambria Math" panose="02040503050406030204" pitchFamily="18" charset="0"/>
                            </a:rPr>
                            <m:t>/</m:t>
                          </m:r>
                          <m:r>
                            <a:rPr lang="en-CA" b="0" i="1" smtClean="0">
                              <a:latin typeface="Cambria Math" panose="02040503050406030204" pitchFamily="18" charset="0"/>
                            </a:rPr>
                            <m:t>𝐵</m:t>
                          </m:r>
                        </m:sub>
                      </m:sSub>
                    </m:oMath>
                  </m:oMathPara>
                </a14:m>
                <a:endParaRPr lang="en-US" dirty="0"/>
              </a:p>
            </p:txBody>
          </p:sp>
        </mc:Choice>
        <mc:Fallback>
          <p:sp>
            <p:nvSpPr>
              <p:cNvPr id="40" name="TextBox 39">
                <a:extLst>
                  <a:ext uri="{FF2B5EF4-FFF2-40B4-BE49-F238E27FC236}">
                    <a16:creationId xmlns:a16="http://schemas.microsoft.com/office/drawing/2014/main" id="{2E67D498-D2D4-734F-A3C1-E716E359BBC3}"/>
                  </a:ext>
                </a:extLst>
              </p:cNvPr>
              <p:cNvSpPr txBox="1">
                <a:spLocks noRot="1" noChangeAspect="1" noMove="1" noResize="1" noEditPoints="1" noAdjustHandles="1" noChangeArrowheads="1" noChangeShapeType="1" noTextEdit="1"/>
              </p:cNvSpPr>
              <p:nvPr/>
            </p:nvSpPr>
            <p:spPr>
              <a:xfrm>
                <a:off x="968874" y="5072008"/>
                <a:ext cx="8027231" cy="394210"/>
              </a:xfrm>
              <a:prstGeom prst="rect">
                <a:avLst/>
              </a:prstGeom>
              <a:blipFill>
                <a:blip r:embed="rId12"/>
                <a:stretch>
                  <a:fillRect t="-12500" b="-625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1" name="TextBox 40">
                <a:extLst>
                  <a:ext uri="{FF2B5EF4-FFF2-40B4-BE49-F238E27FC236}">
                    <a16:creationId xmlns:a16="http://schemas.microsoft.com/office/drawing/2014/main" id="{2438E489-842F-5D43-BBCF-327469FC055D}"/>
                  </a:ext>
                </a:extLst>
              </p:cNvPr>
              <p:cNvSpPr txBox="1"/>
              <p:nvPr/>
            </p:nvSpPr>
            <p:spPr>
              <a:xfrm>
                <a:off x="258751" y="5596087"/>
                <a:ext cx="8626498" cy="9837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𝐶</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𝑎</m:t>
                              </m:r>
                            </m:e>
                          </m:acc>
                        </m:e>
                        <m:sub>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𝛼</m:t>
                              </m:r>
                            </m:e>
                          </m:acc>
                        </m:e>
                        <m:sub>
                          <m:r>
                            <a:rPr lang="en-CA" b="0" i="1" smtClean="0">
                              <a:latin typeface="Cambria Math" panose="02040503050406030204" pitchFamily="18" charset="0"/>
                            </a:rPr>
                            <m:t>𝐴𝐵</m:t>
                          </m:r>
                        </m:sub>
                      </m:sSub>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acc>
                            <m:accPr>
                              <m:chr m:val="⃗"/>
                              <m:ctrlPr>
                                <a:rPr lang="en-CA" b="0" i="1" smtClean="0">
                                  <a:latin typeface="Cambria Math" panose="02040503050406030204" pitchFamily="18" charset="0"/>
                                </a:rPr>
                              </m:ctrlPr>
                            </m:accPr>
                            <m:e>
                              <m:r>
                                <a:rPr lang="en-CA" b="0" i="1" smtClean="0">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Sup>
                        <m:sSubSupPr>
                          <m:ctrlPr>
                            <a:rPr lang="en-CA" b="0" i="1" smtClean="0">
                              <a:latin typeface="Cambria Math" panose="02040503050406030204" pitchFamily="18" charset="0"/>
                            </a:rPr>
                          </m:ctrlPr>
                        </m:sSubSupPr>
                        <m:e>
                          <m:r>
                            <a:rPr lang="en-CA" b="0" i="1" smtClean="0">
                              <a:latin typeface="Cambria Math" panose="02040503050406030204" pitchFamily="18" charset="0"/>
                            </a:rPr>
                            <m:t>𝜔</m:t>
                          </m:r>
                        </m:e>
                        <m:sub>
                          <m:r>
                            <a:rPr lang="en-CA" b="0" i="1" smtClean="0">
                              <a:latin typeface="Cambria Math" panose="02040503050406030204" pitchFamily="18" charset="0"/>
                            </a:rPr>
                            <m:t>𝐴𝐵</m:t>
                          </m:r>
                        </m:sub>
                        <m:sup>
                          <m:r>
                            <a:rPr lang="en-CA" b="0" i="1" smtClean="0">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𝐵</m:t>
                          </m:r>
                          <m:r>
                            <a:rPr lang="en-CA" b="0" i="1" smtClean="0">
                              <a:latin typeface="Cambria Math" panose="02040503050406030204" pitchFamily="18" charset="0"/>
                            </a:rPr>
                            <m:t>/</m:t>
                          </m:r>
                          <m:r>
                            <a:rPr lang="en-CA" b="0" i="1" smtClean="0">
                              <a:latin typeface="Cambria Math" panose="02040503050406030204" pitchFamily="18" charset="0"/>
                            </a:rPr>
                            <m:t>𝐴</m:t>
                          </m:r>
                        </m:sub>
                      </m:sSub>
                      <m:r>
                        <a:rPr lang="en-CA" b="0" i="1" smtClean="0">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b="0" i="1" smtClean="0">
                                  <a:latin typeface="Cambria Math" panose="02040503050406030204" pitchFamily="18" charset="0"/>
                                </a:rPr>
                                <m:t>𝛼</m:t>
                              </m:r>
                            </m:e>
                          </m:acc>
                        </m:e>
                        <m:sub>
                          <m:r>
                            <a:rPr lang="en-CA" i="1">
                              <a:latin typeface="Cambria Math" panose="02040503050406030204" pitchFamily="18" charset="0"/>
                            </a:rPr>
                            <m:t>𝐵</m:t>
                          </m:r>
                          <m:r>
                            <a:rPr lang="en-CA" b="0" i="1" smtClean="0">
                              <a:latin typeface="Cambria Math" panose="02040503050406030204" pitchFamily="18" charset="0"/>
                            </a:rPr>
                            <m:t>𝐶</m:t>
                          </m:r>
                        </m:sub>
                      </m:sSub>
                      <m:r>
                        <a:rPr lang="en-CA" i="1">
                          <a:latin typeface="Cambria Math" panose="02040503050406030204" pitchFamily="18" charset="0"/>
                        </a:rPr>
                        <m:t>×</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b="0" i="1" smtClean="0">
                              <a:latin typeface="Cambria Math" panose="02040503050406030204" pitchFamily="18" charset="0"/>
                            </a:rPr>
                            <m:t>/</m:t>
                          </m:r>
                          <m:r>
                            <a:rPr lang="en-CA" b="0" i="1" smtClean="0">
                              <a:latin typeface="Cambria Math" panose="02040503050406030204" pitchFamily="18" charset="0"/>
                            </a:rPr>
                            <m:t>𝐵</m:t>
                          </m:r>
                        </m:sub>
                      </m:sSub>
                      <m:r>
                        <a:rPr lang="en-CA" i="1">
                          <a:latin typeface="Cambria Math" panose="02040503050406030204" pitchFamily="18" charset="0"/>
                        </a:rPr>
                        <m:t>−</m:t>
                      </m:r>
                      <m:sSubSup>
                        <m:sSubSupPr>
                          <m:ctrlPr>
                            <a:rPr lang="en-CA" b="0" i="1" smtClean="0">
                              <a:latin typeface="Cambria Math" panose="02040503050406030204" pitchFamily="18" charset="0"/>
                            </a:rPr>
                          </m:ctrlPr>
                        </m:sSubSupPr>
                        <m:e>
                          <m:r>
                            <a:rPr lang="en-CA" i="1">
                              <a:latin typeface="Cambria Math" panose="02040503050406030204" pitchFamily="18" charset="0"/>
                            </a:rPr>
                            <m:t>𝜔</m:t>
                          </m:r>
                        </m:e>
                        <m:sub>
                          <m:r>
                            <a:rPr lang="en-CA" b="0" i="1" smtClean="0">
                              <a:latin typeface="Cambria Math" panose="02040503050406030204" pitchFamily="18" charset="0"/>
                            </a:rPr>
                            <m:t>𝐵𝐶</m:t>
                          </m:r>
                        </m:sub>
                        <m:sup>
                          <m:r>
                            <a:rPr lang="en-CA" i="1">
                              <a:latin typeface="Cambria Math" panose="02040503050406030204" pitchFamily="18" charset="0"/>
                            </a:rPr>
                            <m:t>2</m:t>
                          </m:r>
                        </m:sup>
                      </m:sSubSup>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b="0" i="1" smtClean="0">
                              <a:latin typeface="Cambria Math" panose="02040503050406030204" pitchFamily="18" charset="0"/>
                            </a:rPr>
                            <m:t>𝐶</m:t>
                          </m:r>
                          <m:r>
                            <a:rPr lang="en-CA" b="0" i="1" smtClean="0">
                              <a:latin typeface="Cambria Math" panose="02040503050406030204" pitchFamily="18" charset="0"/>
                            </a:rPr>
                            <m:t>/</m:t>
                          </m:r>
                          <m:r>
                            <a:rPr lang="en-CA" b="0" i="1" smtClean="0">
                              <a:latin typeface="Cambria Math" panose="02040503050406030204" pitchFamily="18" charset="0"/>
                            </a:rPr>
                            <m:t>𝐵</m:t>
                          </m:r>
                        </m:sub>
                      </m:sSub>
                    </m:oMath>
                  </m:oMathPara>
                </a14:m>
                <a:endParaRPr lang="en-CA" b="0" dirty="0"/>
              </a:p>
              <a:p>
                <a:pPr/>
                <a:endParaRPr lang="en-CA" b="0" dirty="0"/>
              </a:p>
              <a:p>
                <a:pPr/>
                <a:r>
                  <a:rPr lang="en-US" dirty="0"/>
                  <a:t>Where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𝑣</m:t>
                            </m:r>
                          </m:e>
                        </m:acc>
                      </m:e>
                      <m:sub>
                        <m:r>
                          <a:rPr lang="en-CA" i="1">
                            <a:latin typeface="Cambria Math" panose="02040503050406030204" pitchFamily="18" charset="0"/>
                          </a:rPr>
                          <m:t>𝐴</m:t>
                        </m:r>
                      </m:sub>
                    </m:sSub>
                    <m:r>
                      <a:rPr lang="en-CA">
                        <a:latin typeface="Cambria Math" panose="02040503050406030204" pitchFamily="18" charset="0"/>
                      </a:rPr>
                      <m:t>=0</m:t>
                    </m:r>
                  </m:oMath>
                </a14:m>
                <a:r>
                  <a:rPr lang="en-US" dirty="0"/>
                  <a:t>,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𝑎</m:t>
                            </m:r>
                          </m:e>
                        </m:acc>
                      </m:e>
                      <m:sub>
                        <m:r>
                          <a:rPr lang="en-CA" i="1">
                            <a:latin typeface="Cambria Math" panose="02040503050406030204" pitchFamily="18" charset="0"/>
                          </a:rPr>
                          <m:t>𝐴</m:t>
                        </m:r>
                      </m:sub>
                    </m:sSub>
                    <m:r>
                      <a:rPr lang="en-CA" b="0" i="1" smtClean="0">
                        <a:latin typeface="Cambria Math" panose="02040503050406030204" pitchFamily="18" charset="0"/>
                      </a:rPr>
                      <m:t>=0, </m:t>
                    </m:r>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𝐵</m:t>
                        </m:r>
                        <m:r>
                          <a:rPr lang="en-CA" i="1">
                            <a:latin typeface="Cambria Math" panose="02040503050406030204" pitchFamily="18" charset="0"/>
                          </a:rPr>
                          <m:t>/</m:t>
                        </m:r>
                        <m:r>
                          <a:rPr lang="en-CA" i="1">
                            <a:latin typeface="Cambria Math" panose="02040503050406030204" pitchFamily="18" charset="0"/>
                          </a:rPr>
                          <m:t>𝐴</m:t>
                        </m:r>
                      </m:sub>
                    </m:sSub>
                    <m:r>
                      <a:rPr lang="en-CA" i="1">
                        <a:latin typeface="Cambria Math" panose="02040503050406030204" pitchFamily="18" charset="0"/>
                      </a:rPr>
                      <m:t>=2(</m:t>
                    </m:r>
                    <m:r>
                      <a:rPr lang="en-CA" i="1">
                        <a:latin typeface="Cambria Math" panose="02040503050406030204" pitchFamily="18" charset="0"/>
                      </a:rPr>
                      <m:t>𝑐𝑜𝑠</m:t>
                    </m:r>
                    <m:r>
                      <a:rPr lang="en-CA" i="1">
                        <a:latin typeface="Cambria Math" panose="02040503050406030204" pitchFamily="18" charset="0"/>
                      </a:rPr>
                      <m:t>𝜃</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r>
                      <a:rPr lang="en-CA" i="1">
                        <a:latin typeface="Cambria Math" panose="02040503050406030204" pitchFamily="18" charset="0"/>
                      </a:rPr>
                      <m:t>𝑠𝑖𝑛</m:t>
                    </m:r>
                    <m:r>
                      <a:rPr lang="en-CA" i="1">
                        <a:latin typeface="Cambria Math" panose="02040503050406030204" pitchFamily="18" charset="0"/>
                      </a:rPr>
                      <m:t>𝜃</m:t>
                    </m:r>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oMath>
                </a14:m>
                <a:r>
                  <a:rPr lang="en-US" dirty="0"/>
                  <a:t>m, and </a:t>
                </a:r>
                <a14:m>
                  <m:oMath xmlns:m="http://schemas.openxmlformats.org/officeDocument/2006/math">
                    <m:sSub>
                      <m:sSubPr>
                        <m:ctrlPr>
                          <a:rPr lang="en-CA" i="1">
                            <a:latin typeface="Cambria Math" panose="02040503050406030204" pitchFamily="18" charset="0"/>
                          </a:rPr>
                        </m:ctrlPr>
                      </m:sSubPr>
                      <m:e>
                        <m:acc>
                          <m:accPr>
                            <m:chr m:val="⃗"/>
                            <m:ctrlPr>
                              <a:rPr lang="en-CA" i="1">
                                <a:latin typeface="Cambria Math" panose="02040503050406030204" pitchFamily="18" charset="0"/>
                              </a:rPr>
                            </m:ctrlPr>
                          </m:accPr>
                          <m:e>
                            <m:r>
                              <a:rPr lang="en-CA" i="1">
                                <a:latin typeface="Cambria Math" panose="02040503050406030204" pitchFamily="18" charset="0"/>
                              </a:rPr>
                              <m:t>𝑟</m:t>
                            </m:r>
                          </m:e>
                        </m:acc>
                      </m:e>
                      <m:sub>
                        <m:r>
                          <a:rPr lang="en-CA" i="1">
                            <a:latin typeface="Cambria Math" panose="02040503050406030204" pitchFamily="18" charset="0"/>
                          </a:rPr>
                          <m:t>𝐶</m:t>
                        </m:r>
                        <m:r>
                          <a:rPr lang="en-CA" i="1">
                            <a:latin typeface="Cambria Math" panose="02040503050406030204" pitchFamily="18" charset="0"/>
                          </a:rPr>
                          <m:t>/</m:t>
                        </m:r>
                        <m:r>
                          <a:rPr lang="en-CA" i="1">
                            <a:latin typeface="Cambria Math" panose="02040503050406030204" pitchFamily="18" charset="0"/>
                          </a:rPr>
                          <m:t>𝐵</m:t>
                        </m:r>
                      </m:sub>
                    </m:sSub>
                    <m:r>
                      <a:rPr lang="en-CA" i="1">
                        <a:latin typeface="Cambria Math" panose="02040503050406030204" pitchFamily="18" charset="0"/>
                      </a:rPr>
                      <m:t>=1.5</m:t>
                    </m:r>
                    <m:r>
                      <a:rPr lang="en-CA" i="1">
                        <a:latin typeface="Cambria Math" panose="02040503050406030204" pitchFamily="18" charset="0"/>
                      </a:rPr>
                      <m:t>(</m:t>
                    </m:r>
                    <m:r>
                      <a:rPr lang="en-CA" i="1">
                        <a:latin typeface="Cambria Math" panose="02040503050406030204" pitchFamily="18" charset="0"/>
                      </a:rPr>
                      <m:t>𝑐𝑜𝑠</m:t>
                    </m:r>
                    <m:r>
                      <a:rPr lang="en-CA" i="1">
                        <a:latin typeface="Cambria Math" panose="02040503050406030204" pitchFamily="18" charset="0"/>
                      </a:rPr>
                      <m:t>𝜙</m:t>
                    </m:r>
                    <m:acc>
                      <m:accPr>
                        <m:chr m:val="̂"/>
                        <m:ctrlPr>
                          <a:rPr lang="en-CA" i="1">
                            <a:latin typeface="Cambria Math" panose="02040503050406030204" pitchFamily="18" charset="0"/>
                          </a:rPr>
                        </m:ctrlPr>
                      </m:accPr>
                      <m:e>
                        <m:r>
                          <a:rPr lang="en-CA" i="1">
                            <a:latin typeface="Cambria Math" panose="02040503050406030204" pitchFamily="18" charset="0"/>
                          </a:rPr>
                          <m:t>𝑖</m:t>
                        </m:r>
                      </m:e>
                    </m:acc>
                    <m:r>
                      <a:rPr lang="en-CA" i="1">
                        <a:latin typeface="Cambria Math" panose="02040503050406030204" pitchFamily="18" charset="0"/>
                      </a:rPr>
                      <m:t>+</m:t>
                    </m:r>
                    <m:r>
                      <a:rPr lang="en-CA" i="1">
                        <a:latin typeface="Cambria Math" panose="02040503050406030204" pitchFamily="18" charset="0"/>
                      </a:rPr>
                      <m:t>𝑠𝑖𝑛</m:t>
                    </m:r>
                    <m:r>
                      <a:rPr lang="en-CA" i="1">
                        <a:latin typeface="Cambria Math" panose="02040503050406030204" pitchFamily="18" charset="0"/>
                      </a:rPr>
                      <m:t>𝜙</m:t>
                    </m:r>
                    <m:acc>
                      <m:accPr>
                        <m:chr m:val="̂"/>
                        <m:ctrlPr>
                          <a:rPr lang="en-CA" i="1">
                            <a:latin typeface="Cambria Math" panose="02040503050406030204" pitchFamily="18" charset="0"/>
                          </a:rPr>
                        </m:ctrlPr>
                      </m:accPr>
                      <m:e>
                        <m:r>
                          <a:rPr lang="en-CA" i="1">
                            <a:latin typeface="Cambria Math" panose="02040503050406030204" pitchFamily="18" charset="0"/>
                          </a:rPr>
                          <m:t>𝑗</m:t>
                        </m:r>
                      </m:e>
                    </m:acc>
                    <m:r>
                      <a:rPr lang="en-CA" i="1">
                        <a:latin typeface="Cambria Math" panose="02040503050406030204" pitchFamily="18" charset="0"/>
                      </a:rPr>
                      <m:t>)</m:t>
                    </m:r>
                    <m:r>
                      <m:rPr>
                        <m:nor/>
                      </m:rPr>
                      <a:rPr lang="en-US" dirty="0"/>
                      <m:t>m</m:t>
                    </m:r>
                  </m:oMath>
                </a14:m>
                <a:endParaRPr lang="en-US" dirty="0"/>
              </a:p>
            </p:txBody>
          </p:sp>
        </mc:Choice>
        <mc:Fallback>
          <p:sp>
            <p:nvSpPr>
              <p:cNvPr id="41" name="TextBox 40">
                <a:extLst>
                  <a:ext uri="{FF2B5EF4-FFF2-40B4-BE49-F238E27FC236}">
                    <a16:creationId xmlns:a16="http://schemas.microsoft.com/office/drawing/2014/main" id="{2438E489-842F-5D43-BBCF-327469FC055D}"/>
                  </a:ext>
                </a:extLst>
              </p:cNvPr>
              <p:cNvSpPr txBox="1">
                <a:spLocks noRot="1" noChangeAspect="1" noMove="1" noResize="1" noEditPoints="1" noAdjustHandles="1" noChangeArrowheads="1" noChangeShapeType="1" noTextEdit="1"/>
              </p:cNvSpPr>
              <p:nvPr/>
            </p:nvSpPr>
            <p:spPr>
              <a:xfrm>
                <a:off x="258751" y="5596087"/>
                <a:ext cx="8626498" cy="983795"/>
              </a:xfrm>
              <a:prstGeom prst="rect">
                <a:avLst/>
              </a:prstGeom>
              <a:blipFill>
                <a:blip r:embed="rId13"/>
                <a:stretch>
                  <a:fillRect l="-588" t="-3846"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0242DA-B67C-914A-BFA5-0D68F9D2CAF4}"/>
                  </a:ext>
                </a:extLst>
              </p:cNvPr>
              <p:cNvSpPr txBox="1"/>
              <p:nvPr/>
            </p:nvSpPr>
            <p:spPr>
              <a:xfrm rot="19160532">
                <a:off x="3852995" y="3120350"/>
                <a:ext cx="10560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1</m:t>
                          </m:r>
                        </m:sub>
                      </m:sSub>
                      <m:r>
                        <a:rPr lang="en-CA" sz="2000" b="0" i="0" smtClean="0">
                          <a:solidFill>
                            <a:schemeClr val="accent1"/>
                          </a:solidFill>
                          <a:latin typeface="Cambria Math" panose="02040503050406030204" pitchFamily="18" charset="0"/>
                          <a:ea typeface="Cambria Math" panose="02040503050406030204" pitchFamily="18" charset="0"/>
                        </a:rPr>
                        <m:t>=2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2" name="TextBox 41">
                <a:extLst>
                  <a:ext uri="{FF2B5EF4-FFF2-40B4-BE49-F238E27FC236}">
                    <a16:creationId xmlns:a16="http://schemas.microsoft.com/office/drawing/2014/main" id="{D20242DA-B67C-914A-BFA5-0D68F9D2CAF4}"/>
                  </a:ext>
                </a:extLst>
              </p:cNvPr>
              <p:cNvSpPr txBox="1">
                <a:spLocks noRot="1" noChangeAspect="1" noMove="1" noResize="1" noEditPoints="1" noAdjustHandles="1" noChangeArrowheads="1" noChangeShapeType="1" noTextEdit="1"/>
              </p:cNvSpPr>
              <p:nvPr/>
            </p:nvSpPr>
            <p:spPr>
              <a:xfrm rot="19160532">
                <a:off x="3852995" y="3120350"/>
                <a:ext cx="1056058" cy="307777"/>
              </a:xfrm>
              <a:prstGeom prst="rect">
                <a:avLst/>
              </a:prstGeom>
              <a:blipFill>
                <a:blip r:embed="rId14"/>
                <a:stretch>
                  <a:fillRect l="-1250" r="-1250"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930D056-BAEF-0444-BC3E-914C649A9695}"/>
                  </a:ext>
                </a:extLst>
              </p:cNvPr>
              <p:cNvSpPr txBox="1"/>
              <p:nvPr/>
            </p:nvSpPr>
            <p:spPr>
              <a:xfrm rot="20408876">
                <a:off x="6065597" y="1642715"/>
                <a:ext cx="12575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2</m:t>
                          </m:r>
                        </m:sub>
                      </m:sSub>
                      <m:r>
                        <a:rPr lang="en-CA" sz="2000" b="0" i="0" smtClean="0">
                          <a:solidFill>
                            <a:schemeClr val="accent1"/>
                          </a:solidFill>
                          <a:latin typeface="Cambria Math" panose="02040503050406030204" pitchFamily="18" charset="0"/>
                          <a:ea typeface="Cambria Math" panose="02040503050406030204" pitchFamily="18" charset="0"/>
                        </a:rPr>
                        <m:t>=1.5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3" name="TextBox 42">
                <a:extLst>
                  <a:ext uri="{FF2B5EF4-FFF2-40B4-BE49-F238E27FC236}">
                    <a16:creationId xmlns:a16="http://schemas.microsoft.com/office/drawing/2014/main" id="{6930D056-BAEF-0444-BC3E-914C649A9695}"/>
                  </a:ext>
                </a:extLst>
              </p:cNvPr>
              <p:cNvSpPr txBox="1">
                <a:spLocks noRot="1" noChangeAspect="1" noMove="1" noResize="1" noEditPoints="1" noAdjustHandles="1" noChangeArrowheads="1" noChangeShapeType="1" noTextEdit="1"/>
              </p:cNvSpPr>
              <p:nvPr/>
            </p:nvSpPr>
            <p:spPr>
              <a:xfrm rot="20408876">
                <a:off x="6065597" y="1642715"/>
                <a:ext cx="1257588" cy="307777"/>
              </a:xfrm>
              <a:prstGeom prst="rect">
                <a:avLst/>
              </a:prstGeom>
              <a:blipFill>
                <a:blip r:embed="rId15"/>
                <a:stretch>
                  <a:fillRect l="-2941" r="-1961" b="-5172"/>
                </a:stretch>
              </a:blipFill>
            </p:spPr>
            <p:txBody>
              <a:bodyPr/>
              <a:lstStyle/>
              <a:p>
                <a:r>
                  <a:rPr lang="en-US">
                    <a:noFill/>
                  </a:rPr>
                  <a:t> </a:t>
                </a:r>
              </a:p>
            </p:txBody>
          </p:sp>
        </mc:Fallback>
      </mc:AlternateContent>
    </p:spTree>
    <p:extLst>
      <p:ext uri="{BB962C8B-B14F-4D97-AF65-F5344CB8AC3E}">
        <p14:creationId xmlns:p14="http://schemas.microsoft.com/office/powerpoint/2010/main" val="2519540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Dealing with Multiple Coordinate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Because our translating frames never rotate, we maintain the same direction for our x and y coordinates</a:t>
                </a:r>
              </a:p>
              <a:p>
                <a:r>
                  <a:rPr lang="en-US" dirty="0"/>
                  <a:t>That means we don’t have to convert between one coordinate system and the other, and can just add, say,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directly (vector addition of components)</a:t>
                </a:r>
              </a:p>
              <a:p>
                <a:r>
                  <a:rPr lang="en-US" dirty="0"/>
                  <a:t>(When we get to Rotating Frames Analysis, we will need to do some conversions)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852" t="-3081" r="-277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Tree>
    <p:extLst>
      <p:ext uri="{BB962C8B-B14F-4D97-AF65-F5344CB8AC3E}">
        <p14:creationId xmlns:p14="http://schemas.microsoft.com/office/powerpoint/2010/main" val="791463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80ED1-FF6E-4AEA-8327-D5E5C19E7F59}"/>
              </a:ext>
            </a:extLst>
          </p:cNvPr>
          <p:cNvSpPr>
            <a:spLocks noGrp="1"/>
          </p:cNvSpPr>
          <p:nvPr>
            <p:ph type="title"/>
          </p:nvPr>
        </p:nvSpPr>
        <p:spPr/>
        <p:txBody>
          <a:bodyPr/>
          <a:lstStyle/>
          <a:p>
            <a:r>
              <a:rPr lang="en-US" dirty="0"/>
              <a:t>Relative Motion Analysis Process</a:t>
            </a:r>
          </a:p>
        </p:txBody>
      </p:sp>
      <p:sp>
        <p:nvSpPr>
          <p:cNvPr id="3" name="Content Placeholder 2">
            <a:extLst>
              <a:ext uri="{FF2B5EF4-FFF2-40B4-BE49-F238E27FC236}">
                <a16:creationId xmlns:a16="http://schemas.microsoft.com/office/drawing/2014/main" id="{21A3E3C7-5743-41B3-AD91-340BF58A1800}"/>
              </a:ext>
            </a:extLst>
          </p:cNvPr>
          <p:cNvSpPr>
            <a:spLocks noGrp="1"/>
          </p:cNvSpPr>
          <p:nvPr>
            <p:ph idx="1"/>
          </p:nvPr>
        </p:nvSpPr>
        <p:spPr>
          <a:xfrm>
            <a:off x="457200" y="1417638"/>
            <a:ext cx="8229600" cy="4983162"/>
          </a:xfrm>
        </p:spPr>
        <p:txBody>
          <a:bodyPr>
            <a:normAutofit fontScale="77500" lnSpcReduction="20000"/>
          </a:bodyPr>
          <a:lstStyle/>
          <a:p>
            <a:r>
              <a:rPr lang="en-US" dirty="0"/>
              <a:t>Start by creating a diagram of the body, with the key distances and angles labeled</a:t>
            </a:r>
          </a:p>
          <a:p>
            <a:pPr lvl="1"/>
            <a:r>
              <a:rPr lang="en-US" dirty="0"/>
              <a:t>Be sure to add a fixed coordinate system (x and y directions)</a:t>
            </a:r>
          </a:p>
          <a:p>
            <a:pPr lvl="1"/>
            <a:r>
              <a:rPr lang="en-US" dirty="0"/>
              <a:t>Identify any known angular and linear velocities and accelerations (magnitude and/or direction)</a:t>
            </a:r>
          </a:p>
          <a:p>
            <a:pPr lvl="1"/>
            <a:r>
              <a:rPr lang="en-US" dirty="0"/>
              <a:t>Define unknown vectors</a:t>
            </a:r>
          </a:p>
          <a:p>
            <a:r>
              <a:rPr lang="en-US" dirty="0"/>
              <a:t>Start stepping through from a point with known velocity/ acceleration toward the point you want to know about</a:t>
            </a:r>
          </a:p>
          <a:p>
            <a:pPr lvl="1"/>
            <a:r>
              <a:rPr lang="en-US" dirty="0"/>
              <a:t>Use a series of relative motion equations as needed, substituting into one equation</a:t>
            </a:r>
          </a:p>
          <a:p>
            <a:r>
              <a:rPr lang="en-US" dirty="0"/>
              <a:t>Use the equations you have generated, along with any current angles, distances, velocities, and accelerations to solve for the unknowns</a:t>
            </a:r>
          </a:p>
          <a:p>
            <a:pPr lvl="1"/>
            <a:r>
              <a:rPr lang="en-US" dirty="0"/>
              <a:t>Create two scalar equations (x and y directions) from your vector equation to solve for up to two unknowns</a:t>
            </a:r>
          </a:p>
        </p:txBody>
      </p:sp>
    </p:spTree>
    <p:extLst>
      <p:ext uri="{BB962C8B-B14F-4D97-AF65-F5344CB8AC3E}">
        <p14:creationId xmlns:p14="http://schemas.microsoft.com/office/powerpoint/2010/main" val="3492593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If A is not translating (as seen by the viewer sitting on the translating coordinate system – the point they are on is stationary with respect to the viewer), it is acting like a pin to that viewer.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𝜔</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smtClean="0">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i="1">
                              <a:latin typeface="Cambria Math" panose="02040503050406030204" pitchFamily="18" charset="0"/>
                            </a:rPr>
                          </m:ctrlPr>
                        </m:accPr>
                        <m:e>
                          <m:r>
                            <a:rPr lang="en-CA" sz="3100" i="1">
                              <a:latin typeface="Cambria Math" panose="02040503050406030204" pitchFamily="18" charset="0"/>
                            </a:rPr>
                            <m:t>𝛼</m:t>
                          </m:r>
                        </m:e>
                      </m:acc>
                      <m:r>
                        <a:rPr lang="en-CA" sz="3100" i="1">
                          <a:latin typeface="Cambria Math" panose="02040503050406030204" pitchFamily="18" charset="0"/>
                        </a:rPr>
                        <m:t>×</m:t>
                      </m:r>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r>
                        <a:rPr lang="en-CA" sz="3100" i="1">
                          <a:latin typeface="Cambria Math" panose="02040503050406030204" pitchFamily="18" charset="0"/>
                        </a:rPr>
                        <m:t>−</m:t>
                      </m:r>
                      <m:sSup>
                        <m:sSupPr>
                          <m:ctrlPr>
                            <a:rPr lang="en-CA" sz="3100" i="1">
                              <a:latin typeface="Cambria Math" panose="02040503050406030204" pitchFamily="18" charset="0"/>
                            </a:rPr>
                          </m:ctrlPr>
                        </m:sSupPr>
                        <m:e>
                          <m:r>
                            <a:rPr lang="en-CA" sz="3100" i="1">
                              <a:latin typeface="Cambria Math" panose="02040503050406030204" pitchFamily="18" charset="0"/>
                            </a:rPr>
                            <m:t>𝜔</m:t>
                          </m:r>
                        </m:e>
                        <m:sup>
                          <m:r>
                            <a:rPr lang="en-CA" sz="3100" i="1">
                              <a:latin typeface="Cambria Math" panose="02040503050406030204" pitchFamily="18" charset="0"/>
                            </a:rPr>
                            <m:t>2</m:t>
                          </m:r>
                        </m:sup>
                      </m:sSup>
                      <m:sSub>
                        <m:sSubPr>
                          <m:ctrlPr>
                            <a:rPr lang="en-CA" sz="3100" i="1" dirty="0">
                              <a:latin typeface="Cambria Math" panose="02040503050406030204" pitchFamily="18" charset="0"/>
                            </a:rPr>
                          </m:ctrlPr>
                        </m:sSubPr>
                        <m:e>
                          <m:acc>
                            <m:accPr>
                              <m:chr m:val="⃗"/>
                              <m:ctrlPr>
                                <a:rPr lang="en-CA" sz="3100" i="1">
                                  <a:latin typeface="Cambria Math" panose="02040503050406030204" pitchFamily="18" charset="0"/>
                                </a:rPr>
                              </m:ctrlPr>
                            </m:accPr>
                            <m:e>
                              <m:r>
                                <a:rPr lang="en-CA" sz="3100" i="1">
                                  <a:latin typeface="Cambria Math" panose="02040503050406030204" pitchFamily="18" charset="0"/>
                                </a:rPr>
                                <m:t>𝑟</m:t>
                              </m:r>
                            </m:e>
                          </m:acc>
                        </m:e>
                        <m:sub>
                          <m:r>
                            <a:rPr lang="en-CA" sz="3100" i="1" dirty="0">
                              <a:latin typeface="Cambria Math" panose="02040503050406030204" pitchFamily="18" charset="0"/>
                            </a:rPr>
                            <m:t>𝐵</m:t>
                          </m:r>
                          <m:r>
                            <a:rPr lang="en-CA" sz="3100" i="1" dirty="0">
                              <a:latin typeface="Cambria Math" panose="02040503050406030204" pitchFamily="18" charset="0"/>
                            </a:rPr>
                            <m:t>/</m:t>
                          </m:r>
                          <m:r>
                            <a:rPr lang="en-CA" sz="3100" i="1" dirty="0">
                              <a:latin typeface="Cambria Math" panose="02040503050406030204" pitchFamily="18" charset="0"/>
                            </a:rPr>
                            <m:t>𝐴</m:t>
                          </m:r>
                        </m:sub>
                      </m:sSub>
                    </m:oMath>
                  </m:oMathPara>
                </a14:m>
                <a:endParaRPr lang="en-US" sz="3100"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247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15</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422373" y="4356314"/>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019042" y="3280564"/>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5"/>
                <a:stretch>
                  <a:fillRect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ounded Rectangle 7">
            <a:extLst>
              <a:ext uri="{FF2B5EF4-FFF2-40B4-BE49-F238E27FC236}">
                <a16:creationId xmlns:a16="http://schemas.microsoft.com/office/drawing/2014/main" id="{63D53B76-D33F-AE47-90CF-844DBE9BB39C}"/>
              </a:ext>
            </a:extLst>
          </p:cNvPr>
          <p:cNvSpPr/>
          <p:nvPr/>
        </p:nvSpPr>
        <p:spPr>
          <a:xfrm>
            <a:off x="5960616" y="4121081"/>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Arc 4">
            <a:extLst>
              <a:ext uri="{FF2B5EF4-FFF2-40B4-BE49-F238E27FC236}">
                <a16:creationId xmlns:a16="http://schemas.microsoft.com/office/drawing/2014/main" id="{46CC2EA5-434A-A64A-BB66-99AFFA5915D2}"/>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1F38331-39BD-C64D-A464-7C953C12A2D7}"/>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1" name="TextBox 60">
                <a:extLst>
                  <a:ext uri="{FF2B5EF4-FFF2-40B4-BE49-F238E27FC236}">
                    <a16:creationId xmlns:a16="http://schemas.microsoft.com/office/drawing/2014/main" id="{D1F38331-39BD-C64D-A464-7C953C12A2D7}"/>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6"/>
                <a:stretch>
                  <a:fillRect/>
                </a:stretch>
              </a:blipFill>
            </p:spPr>
            <p:txBody>
              <a:bodyPr/>
              <a:lstStyle/>
              <a:p>
                <a:r>
                  <a:rPr lang="en-US">
                    <a:noFill/>
                  </a:rPr>
                  <a:t> </a:t>
                </a:r>
              </a:p>
            </p:txBody>
          </p:sp>
        </mc:Fallback>
      </mc:AlternateContent>
      <p:pic>
        <p:nvPicPr>
          <p:cNvPr id="64" name="Picture 63">
            <a:extLst>
              <a:ext uri="{FF2B5EF4-FFF2-40B4-BE49-F238E27FC236}">
                <a16:creationId xmlns:a16="http://schemas.microsoft.com/office/drawing/2014/main" id="{CB764812-9414-7444-A976-81F52A6209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67" name="Rectangle 66">
            <a:extLst>
              <a:ext uri="{FF2B5EF4-FFF2-40B4-BE49-F238E27FC236}">
                <a16:creationId xmlns:a16="http://schemas.microsoft.com/office/drawing/2014/main" id="{75C31E05-FF3E-A348-AF0A-E2AB003C81A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514764F-0453-AC48-9689-E637816E53D8}"/>
              </a:ext>
            </a:extLst>
          </p:cNvPr>
          <p:cNvCxnSpPr>
            <a:cxnSpLocks/>
          </p:cNvCxnSpPr>
          <p:nvPr/>
        </p:nvCxnSpPr>
        <p:spPr>
          <a:xfrm flipH="1" flipV="1">
            <a:off x="5340332" y="39261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4C85265-80D4-8642-AC7B-EBBDE7BF0FC5}"/>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13B506F-5E8E-8547-BCBE-B6065D8DA144}"/>
                  </a:ext>
                </a:extLst>
              </p:cNvPr>
              <p:cNvSpPr txBox="1"/>
              <p:nvPr/>
            </p:nvSpPr>
            <p:spPr>
              <a:xfrm>
                <a:off x="6328138" y="1848611"/>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70" name="TextBox 69">
                <a:extLst>
                  <a:ext uri="{FF2B5EF4-FFF2-40B4-BE49-F238E27FC236}">
                    <a16:creationId xmlns:a16="http://schemas.microsoft.com/office/drawing/2014/main" id="{813B506F-5E8E-8547-BCBE-B6065D8DA144}"/>
                  </a:ext>
                </a:extLst>
              </p:cNvPr>
              <p:cNvSpPr txBox="1">
                <a:spLocks noRot="1" noChangeAspect="1" noMove="1" noResize="1" noEditPoints="1" noAdjustHandles="1" noChangeArrowheads="1" noChangeShapeType="1" noTextEdit="1"/>
              </p:cNvSpPr>
              <p:nvPr/>
            </p:nvSpPr>
            <p:spPr>
              <a:xfrm>
                <a:off x="6328138" y="1848611"/>
                <a:ext cx="486928" cy="369332"/>
              </a:xfrm>
              <a:prstGeom prst="rect">
                <a:avLst/>
              </a:prstGeom>
              <a:blipFill>
                <a:blip r:embed="rId8"/>
                <a:stretch>
                  <a:fillRect t="-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ED20963-E099-4D4B-86CC-B0FDA5B1DA2C}"/>
                  </a:ext>
                </a:extLst>
              </p:cNvPr>
              <p:cNvSpPr txBox="1"/>
              <p:nvPr/>
            </p:nvSpPr>
            <p:spPr>
              <a:xfrm>
                <a:off x="5444118" y="366298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71" name="TextBox 70">
                <a:extLst>
                  <a:ext uri="{FF2B5EF4-FFF2-40B4-BE49-F238E27FC236}">
                    <a16:creationId xmlns:a16="http://schemas.microsoft.com/office/drawing/2014/main" id="{5ED20963-E099-4D4B-86CC-B0FDA5B1DA2C}"/>
                  </a:ext>
                </a:extLst>
              </p:cNvPr>
              <p:cNvSpPr txBox="1">
                <a:spLocks noRot="1" noChangeAspect="1" noMove="1" noResize="1" noEditPoints="1" noAdjustHandles="1" noChangeArrowheads="1" noChangeShapeType="1" noTextEdit="1"/>
              </p:cNvSpPr>
              <p:nvPr/>
            </p:nvSpPr>
            <p:spPr>
              <a:xfrm>
                <a:off x="5444118" y="3662985"/>
                <a:ext cx="486928" cy="369332"/>
              </a:xfrm>
              <a:prstGeom prst="rect">
                <a:avLst/>
              </a:prstGeom>
              <a:blipFill>
                <a:blip r:embed="rId9"/>
                <a:stretch>
                  <a:fillRect/>
                </a:stretch>
              </a:blipFill>
            </p:spPr>
            <p:txBody>
              <a:bodyPr/>
              <a:lstStyle/>
              <a:p>
                <a:r>
                  <a:rPr lang="en-US">
                    <a:noFill/>
                  </a:rPr>
                  <a:t> </a:t>
                </a:r>
              </a:p>
            </p:txBody>
          </p:sp>
        </mc:Fallback>
      </mc:AlternateContent>
      <p:sp>
        <p:nvSpPr>
          <p:cNvPr id="72" name="Rectangle 71">
            <a:extLst>
              <a:ext uri="{FF2B5EF4-FFF2-40B4-BE49-F238E27FC236}">
                <a16:creationId xmlns:a16="http://schemas.microsoft.com/office/drawing/2014/main" id="{EDB9CA5A-8B29-844D-88FD-6F304A09947C}"/>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Snip Same Side Corner Rectangle 72">
            <a:extLst>
              <a:ext uri="{FF2B5EF4-FFF2-40B4-BE49-F238E27FC236}">
                <a16:creationId xmlns:a16="http://schemas.microsoft.com/office/drawing/2014/main" id="{F4516DD8-A3EB-DD4F-9268-EA8B3FDF35EC}"/>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ounded Rectangle 7">
            <a:extLst>
              <a:ext uri="{FF2B5EF4-FFF2-40B4-BE49-F238E27FC236}">
                <a16:creationId xmlns:a16="http://schemas.microsoft.com/office/drawing/2014/main" id="{2143D049-441A-FC4A-B6DF-C6449288D898}"/>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0"/>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1"/>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51801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98F-D66E-4F16-BAEB-52E1B1968E5A}"/>
              </a:ext>
            </a:extLst>
          </p:cNvPr>
          <p:cNvSpPr>
            <a:spLocks noGrp="1"/>
          </p:cNvSpPr>
          <p:nvPr>
            <p:ph type="title"/>
          </p:nvPr>
        </p:nvSpPr>
        <p:spPr>
          <a:xfrm>
            <a:off x="457200" y="274638"/>
            <a:ext cx="8229600" cy="1143000"/>
          </a:xfrm>
        </p:spPr>
        <p:txBody>
          <a:bodyPr>
            <a:normAutofit/>
          </a:bodyPr>
          <a:lstStyle/>
          <a:p>
            <a:r>
              <a:rPr lang="en-US" dirty="0"/>
              <a:t>Worked Example</a:t>
            </a:r>
          </a:p>
        </p:txBody>
      </p:sp>
      <p:sp>
        <p:nvSpPr>
          <p:cNvPr id="4" name="Rounded Rectangle 5">
            <a:extLst>
              <a:ext uri="{FF2B5EF4-FFF2-40B4-BE49-F238E27FC236}">
                <a16:creationId xmlns:a16="http://schemas.microsoft.com/office/drawing/2014/main" id="{6AE3B7E4-B9BC-4E98-ABDF-DB0EAB1BEA06}"/>
              </a:ext>
            </a:extLst>
          </p:cNvPr>
          <p:cNvSpPr/>
          <p:nvPr/>
        </p:nvSpPr>
        <p:spPr>
          <a:xfrm>
            <a:off x="1365068" y="469973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B3C5F224-F5AB-4DA6-9581-27D621A53F97}"/>
              </a:ext>
            </a:extLst>
          </p:cNvPr>
          <p:cNvSpPr/>
          <p:nvPr/>
        </p:nvSpPr>
        <p:spPr>
          <a:xfrm>
            <a:off x="2388325" y="4936497"/>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6">
            <a:extLst>
              <a:ext uri="{FF2B5EF4-FFF2-40B4-BE49-F238E27FC236}">
                <a16:creationId xmlns:a16="http://schemas.microsoft.com/office/drawing/2014/main" id="{FB4195C6-4DDB-4ACA-A854-27BD8C3452FF}"/>
              </a:ext>
            </a:extLst>
          </p:cNvPr>
          <p:cNvSpPr/>
          <p:nvPr/>
        </p:nvSpPr>
        <p:spPr>
          <a:xfrm rot="1726745">
            <a:off x="5195573" y="5514823"/>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9BA44042-83E8-43C6-AD84-C1DB455D992E}"/>
              </a:ext>
            </a:extLst>
          </p:cNvPr>
          <p:cNvSpPr/>
          <p:nvPr/>
        </p:nvSpPr>
        <p:spPr>
          <a:xfrm>
            <a:off x="2575560" y="51117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8">
            <a:extLst>
              <a:ext uri="{FF2B5EF4-FFF2-40B4-BE49-F238E27FC236}">
                <a16:creationId xmlns:a16="http://schemas.microsoft.com/office/drawing/2014/main" id="{DB01DD4F-54E9-46BC-9316-E7D77D4F78B1}"/>
              </a:ext>
            </a:extLst>
          </p:cNvPr>
          <p:cNvSpPr/>
          <p:nvPr/>
        </p:nvSpPr>
        <p:spPr>
          <a:xfrm>
            <a:off x="5449388" y="5094340"/>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A35AFF1-3404-47E4-B146-CFCB53847E5A}"/>
              </a:ext>
            </a:extLst>
          </p:cNvPr>
          <p:cNvCxnSpPr/>
          <p:nvPr/>
        </p:nvCxnSpPr>
        <p:spPr>
          <a:xfrm flipV="1">
            <a:off x="2667000"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418610B-8E9F-4E5D-A6D3-F3367E56D351}"/>
              </a:ext>
            </a:extLst>
          </p:cNvPr>
          <p:cNvCxnSpPr/>
          <p:nvPr/>
        </p:nvCxnSpPr>
        <p:spPr>
          <a:xfrm flipV="1">
            <a:off x="5540828" y="4158168"/>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127EA06-7266-4D9C-8713-5D62BB083E15}"/>
              </a:ext>
            </a:extLst>
          </p:cNvPr>
          <p:cNvCxnSpPr/>
          <p:nvPr/>
        </p:nvCxnSpPr>
        <p:spPr>
          <a:xfrm rot="16200000">
            <a:off x="4900095" y="5370194"/>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97B33A4-FB96-4FBC-B505-CA67FADA1558}"/>
              </a:ext>
            </a:extLst>
          </p:cNvPr>
          <p:cNvCxnSpPr/>
          <p:nvPr/>
        </p:nvCxnSpPr>
        <p:spPr>
          <a:xfrm rot="16200000">
            <a:off x="6765025" y="6400669"/>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5848AC6-F456-447A-A87B-E4C1117E702B}"/>
              </a:ext>
            </a:extLst>
          </p:cNvPr>
          <p:cNvCxnSpPr/>
          <p:nvPr/>
        </p:nvCxnSpPr>
        <p:spPr>
          <a:xfrm>
            <a:off x="5286282" y="5644498"/>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5F9C7AA-CDD3-444C-AA91-768E9F753BF8}"/>
              </a:ext>
            </a:extLst>
          </p:cNvPr>
          <p:cNvCxnSpPr/>
          <p:nvPr/>
        </p:nvCxnSpPr>
        <p:spPr>
          <a:xfrm>
            <a:off x="2667000" y="4577268"/>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3D09C19-F0D3-40C8-8A3D-640C2DA9D583}"/>
              </a:ext>
            </a:extLst>
          </p:cNvPr>
          <p:cNvCxnSpPr/>
          <p:nvPr/>
        </p:nvCxnSpPr>
        <p:spPr>
          <a:xfrm>
            <a:off x="5693228" y="5185780"/>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9ED9674-B1B9-438E-A4C4-9E8816403FA7}"/>
              </a:ext>
            </a:extLst>
          </p:cNvPr>
          <p:cNvCxnSpPr/>
          <p:nvPr/>
        </p:nvCxnSpPr>
        <p:spPr>
          <a:xfrm>
            <a:off x="5682170" y="5277220"/>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504BF03F-AFD5-49F0-90B7-5028CDC9D86D}"/>
              </a:ext>
            </a:extLst>
          </p:cNvPr>
          <p:cNvSpPr/>
          <p:nvPr/>
        </p:nvSpPr>
        <p:spPr>
          <a:xfrm>
            <a:off x="4626428" y="4288796"/>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Arc 17">
            <a:extLst>
              <a:ext uri="{FF2B5EF4-FFF2-40B4-BE49-F238E27FC236}">
                <a16:creationId xmlns:a16="http://schemas.microsoft.com/office/drawing/2014/main" id="{8E9851A5-EA49-44FB-8AE1-024F3877D53E}"/>
              </a:ext>
            </a:extLst>
          </p:cNvPr>
          <p:cNvSpPr/>
          <p:nvPr/>
        </p:nvSpPr>
        <p:spPr>
          <a:xfrm flipH="1">
            <a:off x="2209800" y="4745996"/>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19" name="TextBox 18">
            <a:extLst>
              <a:ext uri="{FF2B5EF4-FFF2-40B4-BE49-F238E27FC236}">
                <a16:creationId xmlns:a16="http://schemas.microsoft.com/office/drawing/2014/main" id="{8036FC80-8A18-43FC-95DB-166BD329604F}"/>
              </a:ext>
            </a:extLst>
          </p:cNvPr>
          <p:cNvSpPr txBox="1"/>
          <p:nvPr/>
        </p:nvSpPr>
        <p:spPr>
          <a:xfrm>
            <a:off x="2248231" y="5693836"/>
            <a:ext cx="837537" cy="369332"/>
          </a:xfrm>
          <a:prstGeom prst="rect">
            <a:avLst/>
          </a:prstGeom>
          <a:noFill/>
        </p:spPr>
        <p:txBody>
          <a:bodyPr wrap="none" rtlCol="0">
            <a:spAutoFit/>
          </a:bodyPr>
          <a:lstStyle/>
          <a:p>
            <a:r>
              <a:rPr lang="en-US" dirty="0">
                <a:solidFill>
                  <a:srgbClr val="0070C0"/>
                </a:solidFill>
              </a:rPr>
              <a:t>5 rad/s</a:t>
            </a:r>
          </a:p>
        </p:txBody>
      </p:sp>
      <p:sp>
        <p:nvSpPr>
          <p:cNvPr id="20" name="Arc 19">
            <a:extLst>
              <a:ext uri="{FF2B5EF4-FFF2-40B4-BE49-F238E27FC236}">
                <a16:creationId xmlns:a16="http://schemas.microsoft.com/office/drawing/2014/main" id="{E7B2E4BE-53AA-41E5-915D-078174AD33D7}"/>
              </a:ext>
            </a:extLst>
          </p:cNvPr>
          <p:cNvSpPr/>
          <p:nvPr/>
        </p:nvSpPr>
        <p:spPr>
          <a:xfrm flipH="1">
            <a:off x="5083628" y="4730098"/>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1" name="TextBox 20">
            <a:extLst>
              <a:ext uri="{FF2B5EF4-FFF2-40B4-BE49-F238E27FC236}">
                <a16:creationId xmlns:a16="http://schemas.microsoft.com/office/drawing/2014/main" id="{F21D5C45-193B-4740-B3C3-EC893861DAFB}"/>
              </a:ext>
            </a:extLst>
          </p:cNvPr>
          <p:cNvSpPr txBox="1"/>
          <p:nvPr/>
        </p:nvSpPr>
        <p:spPr>
          <a:xfrm>
            <a:off x="4225201" y="5561767"/>
            <a:ext cx="837537" cy="369332"/>
          </a:xfrm>
          <a:prstGeom prst="rect">
            <a:avLst/>
          </a:prstGeom>
          <a:noFill/>
        </p:spPr>
        <p:txBody>
          <a:bodyPr wrap="none" rtlCol="0">
            <a:spAutoFit/>
          </a:bodyPr>
          <a:lstStyle/>
          <a:p>
            <a:r>
              <a:rPr lang="en-US" dirty="0">
                <a:solidFill>
                  <a:srgbClr val="0070C0"/>
                </a:solidFill>
              </a:rPr>
              <a:t>3 rad/s</a:t>
            </a:r>
          </a:p>
        </p:txBody>
      </p:sp>
      <p:sp>
        <p:nvSpPr>
          <p:cNvPr id="22" name="TextBox 21">
            <a:extLst>
              <a:ext uri="{FF2B5EF4-FFF2-40B4-BE49-F238E27FC236}">
                <a16:creationId xmlns:a16="http://schemas.microsoft.com/office/drawing/2014/main" id="{CA466192-DC8D-4D01-B65B-6BC5153E132B}"/>
              </a:ext>
            </a:extLst>
          </p:cNvPr>
          <p:cNvSpPr txBox="1"/>
          <p:nvPr/>
        </p:nvSpPr>
        <p:spPr>
          <a:xfrm>
            <a:off x="5817325" y="5986968"/>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3" name="TextBox 22">
            <a:extLst>
              <a:ext uri="{FF2B5EF4-FFF2-40B4-BE49-F238E27FC236}">
                <a16:creationId xmlns:a16="http://schemas.microsoft.com/office/drawing/2014/main" id="{67A80483-BD85-4D9F-8DAC-7C9B45148768}"/>
              </a:ext>
            </a:extLst>
          </p:cNvPr>
          <p:cNvSpPr txBox="1"/>
          <p:nvPr/>
        </p:nvSpPr>
        <p:spPr>
          <a:xfrm>
            <a:off x="3911007" y="4550836"/>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4" name="TextBox 23">
            <a:extLst>
              <a:ext uri="{FF2B5EF4-FFF2-40B4-BE49-F238E27FC236}">
                <a16:creationId xmlns:a16="http://schemas.microsoft.com/office/drawing/2014/main" id="{8AC659D4-47D0-4F8A-ADB7-A5EF44AB1C08}"/>
              </a:ext>
            </a:extLst>
          </p:cNvPr>
          <p:cNvSpPr txBox="1"/>
          <p:nvPr/>
        </p:nvSpPr>
        <p:spPr>
          <a:xfrm>
            <a:off x="6470468" y="5224968"/>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5" name="TextBox 24">
            <a:extLst>
              <a:ext uri="{FF2B5EF4-FFF2-40B4-BE49-F238E27FC236}">
                <a16:creationId xmlns:a16="http://schemas.microsoft.com/office/drawing/2014/main" id="{A9D069B6-4853-450C-82D2-04280A790049}"/>
              </a:ext>
            </a:extLst>
          </p:cNvPr>
          <p:cNvSpPr txBox="1"/>
          <p:nvPr/>
        </p:nvSpPr>
        <p:spPr>
          <a:xfrm>
            <a:off x="2127068" y="5998636"/>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6" name="TextBox 25">
            <a:extLst>
              <a:ext uri="{FF2B5EF4-FFF2-40B4-BE49-F238E27FC236}">
                <a16:creationId xmlns:a16="http://schemas.microsoft.com/office/drawing/2014/main" id="{31EC32BD-0F70-4D2A-A72D-628A6842E0AA}"/>
              </a:ext>
            </a:extLst>
          </p:cNvPr>
          <p:cNvSpPr txBox="1"/>
          <p:nvPr/>
        </p:nvSpPr>
        <p:spPr>
          <a:xfrm>
            <a:off x="4119154" y="5835352"/>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52" name="TextBox 51">
            <a:extLst>
              <a:ext uri="{FF2B5EF4-FFF2-40B4-BE49-F238E27FC236}">
                <a16:creationId xmlns:a16="http://schemas.microsoft.com/office/drawing/2014/main" id="{C2090EEC-CAC2-4BEA-BBE6-9F8655751E58}"/>
              </a:ext>
            </a:extLst>
          </p:cNvPr>
          <p:cNvSpPr txBox="1"/>
          <p:nvPr/>
        </p:nvSpPr>
        <p:spPr>
          <a:xfrm>
            <a:off x="2333732" y="4650554"/>
            <a:ext cx="317716" cy="369332"/>
          </a:xfrm>
          <a:prstGeom prst="rect">
            <a:avLst/>
          </a:prstGeom>
          <a:noFill/>
        </p:spPr>
        <p:txBody>
          <a:bodyPr wrap="none" rtlCol="0">
            <a:spAutoFit/>
          </a:bodyPr>
          <a:lstStyle/>
          <a:p>
            <a:r>
              <a:rPr lang="en-US" dirty="0"/>
              <a:t>A</a:t>
            </a:r>
          </a:p>
        </p:txBody>
      </p:sp>
      <p:sp>
        <p:nvSpPr>
          <p:cNvPr id="53" name="TextBox 52">
            <a:extLst>
              <a:ext uri="{FF2B5EF4-FFF2-40B4-BE49-F238E27FC236}">
                <a16:creationId xmlns:a16="http://schemas.microsoft.com/office/drawing/2014/main" id="{8A67AAE3-7B8A-4A5B-BA0B-DBF78B4D1DB1}"/>
              </a:ext>
            </a:extLst>
          </p:cNvPr>
          <p:cNvSpPr txBox="1"/>
          <p:nvPr/>
        </p:nvSpPr>
        <p:spPr>
          <a:xfrm>
            <a:off x="5231129" y="4553873"/>
            <a:ext cx="309700" cy="369332"/>
          </a:xfrm>
          <a:prstGeom prst="rect">
            <a:avLst/>
          </a:prstGeom>
          <a:noFill/>
        </p:spPr>
        <p:txBody>
          <a:bodyPr wrap="none" rtlCol="0">
            <a:spAutoFit/>
          </a:bodyPr>
          <a:lstStyle/>
          <a:p>
            <a:r>
              <a:rPr lang="en-US" dirty="0"/>
              <a:t>B</a:t>
            </a:r>
          </a:p>
        </p:txBody>
      </p:sp>
      <p:sp>
        <p:nvSpPr>
          <p:cNvPr id="54" name="TextBox 53">
            <a:extLst>
              <a:ext uri="{FF2B5EF4-FFF2-40B4-BE49-F238E27FC236}">
                <a16:creationId xmlns:a16="http://schemas.microsoft.com/office/drawing/2014/main" id="{944D7311-1CF6-40BF-9558-2C4A824E8DAB}"/>
              </a:ext>
            </a:extLst>
          </p:cNvPr>
          <p:cNvSpPr txBox="1"/>
          <p:nvPr/>
        </p:nvSpPr>
        <p:spPr>
          <a:xfrm>
            <a:off x="7627638" y="6213374"/>
            <a:ext cx="308098" cy="369332"/>
          </a:xfrm>
          <a:prstGeom prst="rect">
            <a:avLst/>
          </a:prstGeom>
          <a:noFill/>
        </p:spPr>
        <p:txBody>
          <a:bodyPr wrap="none" rtlCol="0">
            <a:spAutoFit/>
          </a:bodyPr>
          <a:lstStyle/>
          <a:p>
            <a:r>
              <a:rPr lang="en-US" dirty="0"/>
              <a:t>C</a:t>
            </a:r>
          </a:p>
        </p:txBody>
      </p:sp>
      <p:cxnSp>
        <p:nvCxnSpPr>
          <p:cNvPr id="55" name="Straight Arrow Connector 54">
            <a:extLst>
              <a:ext uri="{FF2B5EF4-FFF2-40B4-BE49-F238E27FC236}">
                <a16:creationId xmlns:a16="http://schemas.microsoft.com/office/drawing/2014/main" id="{FCAF8DAC-66F7-4BD8-9BF5-C1D044422021}"/>
              </a:ext>
            </a:extLst>
          </p:cNvPr>
          <p:cNvCxnSpPr>
            <a:cxnSpLocks/>
          </p:cNvCxnSpPr>
          <p:nvPr/>
        </p:nvCxnSpPr>
        <p:spPr>
          <a:xfrm>
            <a:off x="2677000" y="5207550"/>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6" name="TextBox 55">
            <a:extLst>
              <a:ext uri="{FF2B5EF4-FFF2-40B4-BE49-F238E27FC236}">
                <a16:creationId xmlns:a16="http://schemas.microsoft.com/office/drawing/2014/main" id="{7BF9F416-FBB0-44CC-BEAB-E7E46BE6F87A}"/>
              </a:ext>
            </a:extLst>
          </p:cNvPr>
          <p:cNvSpPr txBox="1"/>
          <p:nvPr/>
        </p:nvSpPr>
        <p:spPr>
          <a:xfrm>
            <a:off x="2535779" y="3433729"/>
            <a:ext cx="549989" cy="376469"/>
          </a:xfrm>
          <a:prstGeom prst="rect">
            <a:avLst/>
          </a:prstGeom>
          <a:noFill/>
        </p:spPr>
        <p:txBody>
          <a:bodyPr wrap="square" rtlCol="0">
            <a:spAutoFit/>
          </a:bodyPr>
          <a:lstStyle/>
          <a:p>
            <a:r>
              <a:rPr lang="en-US" dirty="0"/>
              <a:t>y</a:t>
            </a:r>
          </a:p>
        </p:txBody>
      </p:sp>
      <p:sp>
        <p:nvSpPr>
          <p:cNvPr id="57" name="TextBox 56">
            <a:extLst>
              <a:ext uri="{FF2B5EF4-FFF2-40B4-BE49-F238E27FC236}">
                <a16:creationId xmlns:a16="http://schemas.microsoft.com/office/drawing/2014/main" id="{4782D369-2637-4B61-B75C-2002CB865A1B}"/>
              </a:ext>
            </a:extLst>
          </p:cNvPr>
          <p:cNvSpPr txBox="1"/>
          <p:nvPr/>
        </p:nvSpPr>
        <p:spPr>
          <a:xfrm>
            <a:off x="3931148" y="5023576"/>
            <a:ext cx="540831" cy="376469"/>
          </a:xfrm>
          <a:prstGeom prst="rect">
            <a:avLst/>
          </a:prstGeom>
          <a:noFill/>
        </p:spPr>
        <p:txBody>
          <a:bodyPr wrap="square" rtlCol="0">
            <a:spAutoFit/>
          </a:bodyPr>
          <a:lstStyle/>
          <a:p>
            <a:r>
              <a:rPr lang="en-US" dirty="0"/>
              <a:t>x</a:t>
            </a:r>
          </a:p>
        </p:txBody>
      </p:sp>
      <p:cxnSp>
        <p:nvCxnSpPr>
          <p:cNvPr id="58" name="Straight Arrow Connector 57">
            <a:extLst>
              <a:ext uri="{FF2B5EF4-FFF2-40B4-BE49-F238E27FC236}">
                <a16:creationId xmlns:a16="http://schemas.microsoft.com/office/drawing/2014/main" id="{06953411-10D9-4708-915E-609CCF328820}"/>
              </a:ext>
            </a:extLst>
          </p:cNvPr>
          <p:cNvCxnSpPr>
            <a:cxnSpLocks/>
          </p:cNvCxnSpPr>
          <p:nvPr/>
        </p:nvCxnSpPr>
        <p:spPr>
          <a:xfrm flipV="1">
            <a:off x="2677000" y="3815268"/>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3" name="Content Placeholder 2">
            <a:extLst>
              <a:ext uri="{FF2B5EF4-FFF2-40B4-BE49-F238E27FC236}">
                <a16:creationId xmlns:a16="http://schemas.microsoft.com/office/drawing/2014/main" id="{1CA86919-02A6-4F76-859B-D569E61843E1}"/>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shown below has a fixed orange base at A and fixed length members AB and BC. Motors at A and B allow for rotational motion at the joints. Based on the angular velocities and accelerations shown at each joint, determine the velocity and the acceleration of the end effector at C.</a:t>
            </a:r>
          </a:p>
        </p:txBody>
      </p:sp>
    </p:spTree>
    <p:extLst>
      <p:ext uri="{BB962C8B-B14F-4D97-AF65-F5344CB8AC3E}">
        <p14:creationId xmlns:p14="http://schemas.microsoft.com/office/powerpoint/2010/main" val="3207578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5">
            <a:extLst>
              <a:ext uri="{FF2B5EF4-FFF2-40B4-BE49-F238E27FC236}">
                <a16:creationId xmlns:a16="http://schemas.microsoft.com/office/drawing/2014/main" id="{1D94D3CD-4B37-7D49-B5C5-C88123842727}"/>
              </a:ext>
            </a:extLst>
          </p:cNvPr>
          <p:cNvSpPr/>
          <p:nvPr/>
        </p:nvSpPr>
        <p:spPr>
          <a:xfrm>
            <a:off x="1515794" y="276039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A5F1B29B-4E95-624E-A078-2F30560FB343}"/>
              </a:ext>
            </a:extLst>
          </p:cNvPr>
          <p:cNvSpPr/>
          <p:nvPr/>
        </p:nvSpPr>
        <p:spPr>
          <a:xfrm>
            <a:off x="2539051" y="299716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5D730EC3-2251-F24B-82EA-803A0845CEFF}"/>
              </a:ext>
            </a:extLst>
          </p:cNvPr>
          <p:cNvSpPr/>
          <p:nvPr/>
        </p:nvSpPr>
        <p:spPr>
          <a:xfrm rot="1726745">
            <a:off x="5346299" y="357549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3A27092B-B475-094A-8469-594F62E8DA54}"/>
              </a:ext>
            </a:extLst>
          </p:cNvPr>
          <p:cNvSpPr/>
          <p:nvPr/>
        </p:nvSpPr>
        <p:spPr>
          <a:xfrm>
            <a:off x="2726286" y="317242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A905851-988A-D54A-BE85-50E9ACF5A8A3}"/>
              </a:ext>
            </a:extLst>
          </p:cNvPr>
          <p:cNvSpPr/>
          <p:nvPr/>
        </p:nvSpPr>
        <p:spPr>
          <a:xfrm>
            <a:off x="5600114" y="315500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6F989E1C-E4D9-C946-9F91-EAC146019166}"/>
              </a:ext>
            </a:extLst>
          </p:cNvPr>
          <p:cNvCxnSpPr/>
          <p:nvPr/>
        </p:nvCxnSpPr>
        <p:spPr>
          <a:xfrm flipV="1">
            <a:off x="2817726" y="2218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CCBD913-EC5A-2D45-9BA6-6D3CF120DAC4}"/>
              </a:ext>
            </a:extLst>
          </p:cNvPr>
          <p:cNvCxnSpPr/>
          <p:nvPr/>
        </p:nvCxnSpPr>
        <p:spPr>
          <a:xfrm flipV="1">
            <a:off x="5691554" y="2218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1677C34-B337-504B-9A54-C54196B20C34}"/>
              </a:ext>
            </a:extLst>
          </p:cNvPr>
          <p:cNvCxnSpPr/>
          <p:nvPr/>
        </p:nvCxnSpPr>
        <p:spPr>
          <a:xfrm rot="16200000">
            <a:off x="5050821" y="3430861"/>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0E66D92-C5BA-CC46-BAFD-1E4C65A20442}"/>
              </a:ext>
            </a:extLst>
          </p:cNvPr>
          <p:cNvCxnSpPr/>
          <p:nvPr/>
        </p:nvCxnSpPr>
        <p:spPr>
          <a:xfrm rot="16200000">
            <a:off x="6915751" y="4461336"/>
            <a:ext cx="772374" cy="4470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ACF0DFE-C133-264B-9E53-282A8057E23C}"/>
              </a:ext>
            </a:extLst>
          </p:cNvPr>
          <p:cNvCxnSpPr/>
          <p:nvPr/>
        </p:nvCxnSpPr>
        <p:spPr>
          <a:xfrm>
            <a:off x="5437008" y="3705165"/>
            <a:ext cx="1833854"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DD19323-51BC-1146-ADAD-F6B83233E1F0}"/>
              </a:ext>
            </a:extLst>
          </p:cNvPr>
          <p:cNvCxnSpPr/>
          <p:nvPr/>
        </p:nvCxnSpPr>
        <p:spPr>
          <a:xfrm>
            <a:off x="2817726" y="2637935"/>
            <a:ext cx="287382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52A0521-E83F-1A4C-B7C2-9A272E312A5F}"/>
              </a:ext>
            </a:extLst>
          </p:cNvPr>
          <p:cNvCxnSpPr/>
          <p:nvPr/>
        </p:nvCxnSpPr>
        <p:spPr>
          <a:xfrm>
            <a:off x="5843954" y="3246447"/>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C6A404D-D15A-8048-BC2E-2312DAA9A77C}"/>
              </a:ext>
            </a:extLst>
          </p:cNvPr>
          <p:cNvCxnSpPr/>
          <p:nvPr/>
        </p:nvCxnSpPr>
        <p:spPr>
          <a:xfrm>
            <a:off x="5832896" y="3337887"/>
            <a:ext cx="1016898" cy="557348"/>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a:extLst>
              <a:ext uri="{FF2B5EF4-FFF2-40B4-BE49-F238E27FC236}">
                <a16:creationId xmlns:a16="http://schemas.microsoft.com/office/drawing/2014/main" id="{0DF73A0C-289E-6A4E-8E00-718C9F4F611A}"/>
              </a:ext>
            </a:extLst>
          </p:cNvPr>
          <p:cNvSpPr/>
          <p:nvPr/>
        </p:nvSpPr>
        <p:spPr>
          <a:xfrm>
            <a:off x="4777154" y="2349463"/>
            <a:ext cx="1828800" cy="1828800"/>
          </a:xfrm>
          <a:prstGeom prst="arc">
            <a:avLst>
              <a:gd name="adj1" fmla="val 21563012"/>
              <a:gd name="adj2" fmla="val 167146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Arc 18">
            <a:extLst>
              <a:ext uri="{FF2B5EF4-FFF2-40B4-BE49-F238E27FC236}">
                <a16:creationId xmlns:a16="http://schemas.microsoft.com/office/drawing/2014/main" id="{E71950CD-E835-8242-9EFF-DF2587299C99}"/>
              </a:ext>
            </a:extLst>
          </p:cNvPr>
          <p:cNvSpPr/>
          <p:nvPr/>
        </p:nvSpPr>
        <p:spPr>
          <a:xfrm flipH="1">
            <a:off x="2360526" y="2806663"/>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0" name="TextBox 19">
            <a:extLst>
              <a:ext uri="{FF2B5EF4-FFF2-40B4-BE49-F238E27FC236}">
                <a16:creationId xmlns:a16="http://schemas.microsoft.com/office/drawing/2014/main" id="{8E91CE12-3B6E-9144-B2A4-4C0EBEA76EF6}"/>
              </a:ext>
            </a:extLst>
          </p:cNvPr>
          <p:cNvSpPr txBox="1"/>
          <p:nvPr/>
        </p:nvSpPr>
        <p:spPr>
          <a:xfrm>
            <a:off x="2398957" y="3754503"/>
            <a:ext cx="837537" cy="369332"/>
          </a:xfrm>
          <a:prstGeom prst="rect">
            <a:avLst/>
          </a:prstGeom>
          <a:noFill/>
        </p:spPr>
        <p:txBody>
          <a:bodyPr wrap="none" rtlCol="0">
            <a:spAutoFit/>
          </a:bodyPr>
          <a:lstStyle/>
          <a:p>
            <a:r>
              <a:rPr lang="en-US" dirty="0">
                <a:solidFill>
                  <a:srgbClr val="0070C0"/>
                </a:solidFill>
              </a:rPr>
              <a:t>5 rad/s</a:t>
            </a:r>
          </a:p>
        </p:txBody>
      </p:sp>
      <p:sp>
        <p:nvSpPr>
          <p:cNvPr id="21" name="Arc 20">
            <a:extLst>
              <a:ext uri="{FF2B5EF4-FFF2-40B4-BE49-F238E27FC236}">
                <a16:creationId xmlns:a16="http://schemas.microsoft.com/office/drawing/2014/main" id="{A9CCDEE4-D3D8-B641-88C7-C0DC0B643C12}"/>
              </a:ext>
            </a:extLst>
          </p:cNvPr>
          <p:cNvSpPr/>
          <p:nvPr/>
        </p:nvSpPr>
        <p:spPr>
          <a:xfrm flipH="1">
            <a:off x="5234354" y="2790765"/>
            <a:ext cx="914400" cy="914400"/>
          </a:xfrm>
          <a:prstGeom prst="arc">
            <a:avLst>
              <a:gd name="adj1" fmla="val 19211789"/>
              <a:gd name="adj2" fmla="val 13869399"/>
            </a:avLst>
          </a:prstGeom>
          <a:ln>
            <a:solidFill>
              <a:schemeClr val="accent1"/>
            </a:solidFill>
            <a:headEnd type="none" w="med" len="med"/>
            <a:tailEnd type="arrow" w="med" len="med"/>
          </a:ln>
        </p:spPr>
        <p:style>
          <a:lnRef idx="2">
            <a:schemeClr val="accent3"/>
          </a:lnRef>
          <a:fillRef idx="0">
            <a:schemeClr val="accent3"/>
          </a:fillRef>
          <a:effectRef idx="1">
            <a:schemeClr val="accent3"/>
          </a:effectRef>
          <a:fontRef idx="minor">
            <a:schemeClr val="tx1"/>
          </a:fontRef>
        </p:style>
        <p:txBody>
          <a:bodyPr rtlCol="0" anchor="ctr"/>
          <a:lstStyle/>
          <a:p>
            <a:pPr algn="ctr"/>
            <a:endParaRPr lang="en-US">
              <a:solidFill>
                <a:srgbClr val="0070C0"/>
              </a:solidFill>
            </a:endParaRPr>
          </a:p>
        </p:txBody>
      </p:sp>
      <p:sp>
        <p:nvSpPr>
          <p:cNvPr id="22" name="TextBox 21">
            <a:extLst>
              <a:ext uri="{FF2B5EF4-FFF2-40B4-BE49-F238E27FC236}">
                <a16:creationId xmlns:a16="http://schemas.microsoft.com/office/drawing/2014/main" id="{05F839F4-017F-C747-A905-DD1BFED09219}"/>
              </a:ext>
            </a:extLst>
          </p:cNvPr>
          <p:cNvSpPr txBox="1"/>
          <p:nvPr/>
        </p:nvSpPr>
        <p:spPr>
          <a:xfrm>
            <a:off x="4375927" y="3622434"/>
            <a:ext cx="837537" cy="369332"/>
          </a:xfrm>
          <a:prstGeom prst="rect">
            <a:avLst/>
          </a:prstGeom>
          <a:noFill/>
        </p:spPr>
        <p:txBody>
          <a:bodyPr wrap="none" rtlCol="0">
            <a:spAutoFit/>
          </a:bodyPr>
          <a:lstStyle/>
          <a:p>
            <a:r>
              <a:rPr lang="en-US" dirty="0">
                <a:solidFill>
                  <a:srgbClr val="0070C0"/>
                </a:solidFill>
              </a:rPr>
              <a:t>3 rad/s</a:t>
            </a:r>
          </a:p>
        </p:txBody>
      </p:sp>
      <p:sp>
        <p:nvSpPr>
          <p:cNvPr id="23" name="TextBox 22">
            <a:extLst>
              <a:ext uri="{FF2B5EF4-FFF2-40B4-BE49-F238E27FC236}">
                <a16:creationId xmlns:a16="http://schemas.microsoft.com/office/drawing/2014/main" id="{D9248896-86FD-D44B-9E62-D489A24868F0}"/>
              </a:ext>
            </a:extLst>
          </p:cNvPr>
          <p:cNvSpPr txBox="1"/>
          <p:nvPr/>
        </p:nvSpPr>
        <p:spPr>
          <a:xfrm>
            <a:off x="5968051" y="4047635"/>
            <a:ext cx="502061" cy="369332"/>
          </a:xfrm>
          <a:prstGeom prst="rect">
            <a:avLst/>
          </a:prstGeom>
          <a:solidFill>
            <a:schemeClr val="bg1"/>
          </a:solidFill>
        </p:spPr>
        <p:txBody>
          <a:bodyPr wrap="none" rtlCol="0">
            <a:spAutoFit/>
          </a:bodyPr>
          <a:lstStyle/>
          <a:p>
            <a:r>
              <a:rPr lang="en-US" dirty="0">
                <a:solidFill>
                  <a:srgbClr val="0070C0"/>
                </a:solidFill>
              </a:rPr>
              <a:t>2 ft</a:t>
            </a:r>
          </a:p>
        </p:txBody>
      </p:sp>
      <p:sp>
        <p:nvSpPr>
          <p:cNvPr id="24" name="TextBox 23">
            <a:extLst>
              <a:ext uri="{FF2B5EF4-FFF2-40B4-BE49-F238E27FC236}">
                <a16:creationId xmlns:a16="http://schemas.microsoft.com/office/drawing/2014/main" id="{726E288F-878F-9E4F-8C4D-920BA1C63680}"/>
              </a:ext>
            </a:extLst>
          </p:cNvPr>
          <p:cNvSpPr txBox="1"/>
          <p:nvPr/>
        </p:nvSpPr>
        <p:spPr>
          <a:xfrm>
            <a:off x="4061733" y="2611503"/>
            <a:ext cx="502061" cy="369332"/>
          </a:xfrm>
          <a:prstGeom prst="rect">
            <a:avLst/>
          </a:prstGeom>
          <a:solidFill>
            <a:schemeClr val="bg1"/>
          </a:solidFill>
        </p:spPr>
        <p:txBody>
          <a:bodyPr wrap="none" rtlCol="0">
            <a:spAutoFit/>
          </a:bodyPr>
          <a:lstStyle/>
          <a:p>
            <a:r>
              <a:rPr lang="en-US" dirty="0">
                <a:solidFill>
                  <a:srgbClr val="0070C0"/>
                </a:solidFill>
              </a:rPr>
              <a:t>3 ft</a:t>
            </a:r>
          </a:p>
        </p:txBody>
      </p:sp>
      <p:sp>
        <p:nvSpPr>
          <p:cNvPr id="25" name="TextBox 24">
            <a:extLst>
              <a:ext uri="{FF2B5EF4-FFF2-40B4-BE49-F238E27FC236}">
                <a16:creationId xmlns:a16="http://schemas.microsoft.com/office/drawing/2014/main" id="{83C78A8F-5F2E-1947-8C4B-87A376985C95}"/>
              </a:ext>
            </a:extLst>
          </p:cNvPr>
          <p:cNvSpPr txBox="1"/>
          <p:nvPr/>
        </p:nvSpPr>
        <p:spPr>
          <a:xfrm>
            <a:off x="6621194" y="3285635"/>
            <a:ext cx="500458" cy="369332"/>
          </a:xfrm>
          <a:prstGeom prst="rect">
            <a:avLst/>
          </a:prstGeom>
          <a:noFill/>
        </p:spPr>
        <p:txBody>
          <a:bodyPr wrap="none" rtlCol="0">
            <a:spAutoFit/>
          </a:bodyPr>
          <a:lstStyle/>
          <a:p>
            <a:r>
              <a:rPr lang="en-US" dirty="0">
                <a:solidFill>
                  <a:srgbClr val="0070C0"/>
                </a:solidFill>
              </a:rPr>
              <a:t>30</a:t>
            </a:r>
            <a:r>
              <a:rPr lang="en-US" baseline="30000" dirty="0">
                <a:solidFill>
                  <a:srgbClr val="0070C0"/>
                </a:solidFill>
              </a:rPr>
              <a:t>o</a:t>
            </a:r>
          </a:p>
        </p:txBody>
      </p:sp>
      <p:sp>
        <p:nvSpPr>
          <p:cNvPr id="26" name="TextBox 25">
            <a:extLst>
              <a:ext uri="{FF2B5EF4-FFF2-40B4-BE49-F238E27FC236}">
                <a16:creationId xmlns:a16="http://schemas.microsoft.com/office/drawing/2014/main" id="{48B4D276-7B15-1048-A8FE-95D84E6F6000}"/>
              </a:ext>
            </a:extLst>
          </p:cNvPr>
          <p:cNvSpPr txBox="1"/>
          <p:nvPr/>
        </p:nvSpPr>
        <p:spPr>
          <a:xfrm>
            <a:off x="2277794" y="4059303"/>
            <a:ext cx="1012265"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7" name="TextBox 26">
            <a:extLst>
              <a:ext uri="{FF2B5EF4-FFF2-40B4-BE49-F238E27FC236}">
                <a16:creationId xmlns:a16="http://schemas.microsoft.com/office/drawing/2014/main" id="{C6184924-BC41-A149-BECD-FFE89BB53E80}"/>
              </a:ext>
            </a:extLst>
          </p:cNvPr>
          <p:cNvSpPr txBox="1"/>
          <p:nvPr/>
        </p:nvSpPr>
        <p:spPr>
          <a:xfrm>
            <a:off x="4269880" y="3896019"/>
            <a:ext cx="986617" cy="369332"/>
          </a:xfrm>
          <a:prstGeom prst="rect">
            <a:avLst/>
          </a:prstGeom>
          <a:noFill/>
        </p:spPr>
        <p:txBody>
          <a:bodyPr wrap="none" rtlCol="0">
            <a:spAutoFit/>
          </a:bodyPr>
          <a:lstStyle/>
          <a:p>
            <a:r>
              <a:rPr lang="en-US" dirty="0">
                <a:solidFill>
                  <a:srgbClr val="0070C0"/>
                </a:solidFill>
              </a:rPr>
              <a:t>-2 rad/s</a:t>
            </a:r>
            <a:r>
              <a:rPr lang="en-US" baseline="30000" dirty="0">
                <a:solidFill>
                  <a:srgbClr val="0070C0"/>
                </a:solidFill>
              </a:rPr>
              <a:t>2</a:t>
            </a:r>
          </a:p>
        </p:txBody>
      </p:sp>
      <p:sp>
        <p:nvSpPr>
          <p:cNvPr id="28" name="TextBox 27">
            <a:extLst>
              <a:ext uri="{FF2B5EF4-FFF2-40B4-BE49-F238E27FC236}">
                <a16:creationId xmlns:a16="http://schemas.microsoft.com/office/drawing/2014/main" id="{C84D3D9F-9ABF-AD4C-BEF1-36802E0C40F9}"/>
              </a:ext>
            </a:extLst>
          </p:cNvPr>
          <p:cNvSpPr txBox="1"/>
          <p:nvPr/>
        </p:nvSpPr>
        <p:spPr>
          <a:xfrm>
            <a:off x="2484458" y="2711221"/>
            <a:ext cx="317716" cy="369332"/>
          </a:xfrm>
          <a:prstGeom prst="rect">
            <a:avLst/>
          </a:prstGeom>
          <a:noFill/>
        </p:spPr>
        <p:txBody>
          <a:bodyPr wrap="none" rtlCol="0">
            <a:spAutoFit/>
          </a:bodyPr>
          <a:lstStyle/>
          <a:p>
            <a:r>
              <a:rPr lang="en-US" dirty="0"/>
              <a:t>A</a:t>
            </a:r>
          </a:p>
        </p:txBody>
      </p:sp>
      <p:sp>
        <p:nvSpPr>
          <p:cNvPr id="29" name="TextBox 28">
            <a:extLst>
              <a:ext uri="{FF2B5EF4-FFF2-40B4-BE49-F238E27FC236}">
                <a16:creationId xmlns:a16="http://schemas.microsoft.com/office/drawing/2014/main" id="{FDBF35E6-49DF-8344-8DB9-D80F187C885B}"/>
              </a:ext>
            </a:extLst>
          </p:cNvPr>
          <p:cNvSpPr txBox="1"/>
          <p:nvPr/>
        </p:nvSpPr>
        <p:spPr>
          <a:xfrm>
            <a:off x="5381855" y="2614540"/>
            <a:ext cx="309700" cy="369332"/>
          </a:xfrm>
          <a:prstGeom prst="rect">
            <a:avLst/>
          </a:prstGeom>
          <a:noFill/>
        </p:spPr>
        <p:txBody>
          <a:bodyPr wrap="none" rtlCol="0">
            <a:spAutoFit/>
          </a:bodyPr>
          <a:lstStyle/>
          <a:p>
            <a:r>
              <a:rPr lang="en-US" dirty="0"/>
              <a:t>B</a:t>
            </a:r>
          </a:p>
        </p:txBody>
      </p:sp>
      <p:sp>
        <p:nvSpPr>
          <p:cNvPr id="30" name="TextBox 29">
            <a:extLst>
              <a:ext uri="{FF2B5EF4-FFF2-40B4-BE49-F238E27FC236}">
                <a16:creationId xmlns:a16="http://schemas.microsoft.com/office/drawing/2014/main" id="{4E7EEC96-DD93-1740-B62B-74042BF9C579}"/>
              </a:ext>
            </a:extLst>
          </p:cNvPr>
          <p:cNvSpPr txBox="1"/>
          <p:nvPr/>
        </p:nvSpPr>
        <p:spPr>
          <a:xfrm>
            <a:off x="7778364" y="4274041"/>
            <a:ext cx="308098" cy="369332"/>
          </a:xfrm>
          <a:prstGeom prst="rect">
            <a:avLst/>
          </a:prstGeom>
          <a:noFill/>
        </p:spPr>
        <p:txBody>
          <a:bodyPr wrap="none" rtlCol="0">
            <a:spAutoFit/>
          </a:bodyPr>
          <a:lstStyle/>
          <a:p>
            <a:r>
              <a:rPr lang="en-US" dirty="0"/>
              <a:t>C</a:t>
            </a:r>
          </a:p>
        </p:txBody>
      </p:sp>
      <p:cxnSp>
        <p:nvCxnSpPr>
          <p:cNvPr id="31" name="Straight Arrow Connector 30">
            <a:extLst>
              <a:ext uri="{FF2B5EF4-FFF2-40B4-BE49-F238E27FC236}">
                <a16:creationId xmlns:a16="http://schemas.microsoft.com/office/drawing/2014/main" id="{CF4E5C1B-7A76-B845-8DE5-6C50D08FAFE4}"/>
              </a:ext>
            </a:extLst>
          </p:cNvPr>
          <p:cNvCxnSpPr>
            <a:cxnSpLocks/>
          </p:cNvCxnSpPr>
          <p:nvPr/>
        </p:nvCxnSpPr>
        <p:spPr>
          <a:xfrm>
            <a:off x="2827726" y="3268217"/>
            <a:ext cx="123400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A0419D6C-BDBD-8040-8CC3-FE766057A721}"/>
              </a:ext>
            </a:extLst>
          </p:cNvPr>
          <p:cNvSpPr txBox="1"/>
          <p:nvPr/>
        </p:nvSpPr>
        <p:spPr>
          <a:xfrm>
            <a:off x="2686505" y="1494396"/>
            <a:ext cx="549989" cy="376469"/>
          </a:xfrm>
          <a:prstGeom prst="rect">
            <a:avLst/>
          </a:prstGeom>
          <a:noFill/>
        </p:spPr>
        <p:txBody>
          <a:bodyPr wrap="square" rtlCol="0">
            <a:spAutoFit/>
          </a:bodyPr>
          <a:lstStyle/>
          <a:p>
            <a:r>
              <a:rPr lang="en-US" dirty="0"/>
              <a:t>y</a:t>
            </a:r>
          </a:p>
        </p:txBody>
      </p:sp>
      <p:sp>
        <p:nvSpPr>
          <p:cNvPr id="33" name="TextBox 32">
            <a:extLst>
              <a:ext uri="{FF2B5EF4-FFF2-40B4-BE49-F238E27FC236}">
                <a16:creationId xmlns:a16="http://schemas.microsoft.com/office/drawing/2014/main" id="{67E22766-295B-3B4A-B917-E74894212D1E}"/>
              </a:ext>
            </a:extLst>
          </p:cNvPr>
          <p:cNvSpPr txBox="1"/>
          <p:nvPr/>
        </p:nvSpPr>
        <p:spPr>
          <a:xfrm>
            <a:off x="4081874" y="3084243"/>
            <a:ext cx="540831" cy="376469"/>
          </a:xfrm>
          <a:prstGeom prst="rect">
            <a:avLst/>
          </a:prstGeom>
          <a:noFill/>
        </p:spPr>
        <p:txBody>
          <a:bodyPr wrap="square" rtlCol="0">
            <a:spAutoFit/>
          </a:bodyPr>
          <a:lstStyle/>
          <a:p>
            <a:r>
              <a:rPr lang="en-US" dirty="0"/>
              <a:t>x</a:t>
            </a:r>
          </a:p>
        </p:txBody>
      </p:sp>
      <p:cxnSp>
        <p:nvCxnSpPr>
          <p:cNvPr id="34" name="Straight Arrow Connector 33">
            <a:extLst>
              <a:ext uri="{FF2B5EF4-FFF2-40B4-BE49-F238E27FC236}">
                <a16:creationId xmlns:a16="http://schemas.microsoft.com/office/drawing/2014/main" id="{8F9D6384-029C-D647-A689-E51E0EEEDA87}"/>
              </a:ext>
            </a:extLst>
          </p:cNvPr>
          <p:cNvCxnSpPr>
            <a:cxnSpLocks/>
          </p:cNvCxnSpPr>
          <p:nvPr/>
        </p:nvCxnSpPr>
        <p:spPr>
          <a:xfrm flipV="1">
            <a:off x="2827726" y="1875935"/>
            <a:ext cx="0" cy="14027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1979216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EB95ADC-9F3B-D341-A6B6-2333C398AB7E}"/>
              </a:ext>
            </a:extLst>
          </p:cNvPr>
          <p:cNvSpPr>
            <a:spLocks noGrp="1"/>
          </p:cNvSpPr>
          <p:nvPr>
            <p:ph type="sldNum" sz="quarter" idx="12"/>
          </p:nvPr>
        </p:nvSpPr>
        <p:spPr/>
        <p:txBody>
          <a:bodyPr/>
          <a:lstStyle/>
          <a:p>
            <a:fld id="{929262FE-7F58-4A1E-8AF3-5A510A86DEBD}" type="slidenum">
              <a:rPr lang="en-US" smtClean="0"/>
              <a:t>18</a:t>
            </a:fld>
            <a:endParaRPr lang="en-US" dirty="0"/>
          </a:p>
        </p:txBody>
      </p:sp>
      <p:sp>
        <p:nvSpPr>
          <p:cNvPr id="5" name="Rounded Rectangle 5">
            <a:extLst>
              <a:ext uri="{FF2B5EF4-FFF2-40B4-BE49-F238E27FC236}">
                <a16:creationId xmlns:a16="http://schemas.microsoft.com/office/drawing/2014/main" id="{8867401B-9748-BF40-B19B-A25B71F8F354}"/>
              </a:ext>
            </a:extLst>
          </p:cNvPr>
          <p:cNvSpPr/>
          <p:nvPr/>
        </p:nvSpPr>
        <p:spPr>
          <a:xfrm>
            <a:off x="2444384" y="3964029"/>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2A3CF146-B72E-EF4A-8D47-EFB6A07F5331}"/>
              </a:ext>
            </a:extLst>
          </p:cNvPr>
          <p:cNvSpPr/>
          <p:nvPr/>
        </p:nvSpPr>
        <p:spPr>
          <a:xfrm rot="19173579">
            <a:off x="3118782" y="3258740"/>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Rounded Rectangle 7">
            <a:extLst>
              <a:ext uri="{FF2B5EF4-FFF2-40B4-BE49-F238E27FC236}">
                <a16:creationId xmlns:a16="http://schemas.microsoft.com/office/drawing/2014/main" id="{B308DDCC-33D5-BA41-A050-22131CE90183}"/>
              </a:ext>
            </a:extLst>
          </p:cNvPr>
          <p:cNvSpPr/>
          <p:nvPr/>
        </p:nvSpPr>
        <p:spPr>
          <a:xfrm>
            <a:off x="3654876" y="4376053"/>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Rounded Rectangle 6">
            <a:extLst>
              <a:ext uri="{FF2B5EF4-FFF2-40B4-BE49-F238E27FC236}">
                <a16:creationId xmlns:a16="http://schemas.microsoft.com/office/drawing/2014/main" id="{D59A80AF-6CC5-7349-B7C1-21867456B11A}"/>
              </a:ext>
            </a:extLst>
          </p:cNvPr>
          <p:cNvSpPr/>
          <p:nvPr/>
        </p:nvSpPr>
        <p:spPr>
          <a:xfrm rot="20332757">
            <a:off x="5617111" y="1962146"/>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AE36DDB4-47FC-4547-89CA-C37CECCBF05F}"/>
              </a:ext>
            </a:extLst>
          </p:cNvPr>
          <p:cNvSpPr/>
          <p:nvPr/>
        </p:nvSpPr>
        <p:spPr>
          <a:xfrm rot="20500709">
            <a:off x="5889304" y="247091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93BF2E-E438-B548-A464-FC5A35E369E1}"/>
                  </a:ext>
                </a:extLst>
              </p:cNvPr>
              <p:cNvSpPr txBox="1"/>
              <p:nvPr/>
            </p:nvSpPr>
            <p:spPr>
              <a:xfrm>
                <a:off x="4783718" y="406784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0" name="TextBox 9">
                <a:extLst>
                  <a:ext uri="{FF2B5EF4-FFF2-40B4-BE49-F238E27FC236}">
                    <a16:creationId xmlns:a16="http://schemas.microsoft.com/office/drawing/2014/main" id="{E193BF2E-E438-B548-A464-FC5A35E369E1}"/>
                  </a:ext>
                </a:extLst>
              </p:cNvPr>
              <p:cNvSpPr txBox="1">
                <a:spLocks noRot="1" noChangeAspect="1" noMove="1" noResize="1" noEditPoints="1" noAdjustHandles="1" noChangeArrowheads="1" noChangeShapeType="1" noTextEdit="1"/>
              </p:cNvSpPr>
              <p:nvPr/>
            </p:nvSpPr>
            <p:spPr>
              <a:xfrm>
                <a:off x="4783718" y="4067845"/>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44D9387-D7EA-C540-882F-4696B23D8931}"/>
                  </a:ext>
                </a:extLst>
              </p:cNvPr>
              <p:cNvSpPr txBox="1"/>
              <p:nvPr/>
            </p:nvSpPr>
            <p:spPr>
              <a:xfrm>
                <a:off x="7614707" y="2207988"/>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11" name="TextBox 10">
                <a:extLst>
                  <a:ext uri="{FF2B5EF4-FFF2-40B4-BE49-F238E27FC236}">
                    <a16:creationId xmlns:a16="http://schemas.microsoft.com/office/drawing/2014/main" id="{244D9387-D7EA-C540-882F-4696B23D8931}"/>
                  </a:ext>
                </a:extLst>
              </p:cNvPr>
              <p:cNvSpPr txBox="1">
                <a:spLocks noRot="1" noChangeAspect="1" noMove="1" noResize="1" noEditPoints="1" noAdjustHandles="1" noChangeArrowheads="1" noChangeShapeType="1" noTextEdit="1"/>
              </p:cNvSpPr>
              <p:nvPr/>
            </p:nvSpPr>
            <p:spPr>
              <a:xfrm>
                <a:off x="7614707" y="2207988"/>
                <a:ext cx="237950" cy="307777"/>
              </a:xfrm>
              <a:prstGeom prst="rect">
                <a:avLst/>
              </a:prstGeom>
              <a:blipFill>
                <a:blip r:embed="rId3"/>
                <a:stretch>
                  <a:fillRect l="-35000" r="-30000" b="-26923"/>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36682D94-0CA6-0641-8ACB-542639601D0E}"/>
              </a:ext>
            </a:extLst>
          </p:cNvPr>
          <p:cNvCxnSpPr/>
          <p:nvPr/>
        </p:nvCxnSpPr>
        <p:spPr>
          <a:xfrm>
            <a:off x="4032191" y="4466858"/>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44A33D92-AA26-2144-9977-29512B5DE840}"/>
              </a:ext>
            </a:extLst>
          </p:cNvPr>
          <p:cNvSpPr txBox="1"/>
          <p:nvPr/>
        </p:nvSpPr>
        <p:spPr>
          <a:xfrm>
            <a:off x="3583734" y="4665632"/>
            <a:ext cx="317716" cy="369332"/>
          </a:xfrm>
          <a:prstGeom prst="rect">
            <a:avLst/>
          </a:prstGeom>
          <a:noFill/>
        </p:spPr>
        <p:txBody>
          <a:bodyPr wrap="none" rtlCol="0">
            <a:spAutoFit/>
          </a:bodyPr>
          <a:lstStyle/>
          <a:p>
            <a:r>
              <a:rPr lang="en-US" dirty="0"/>
              <a:t>A</a:t>
            </a:r>
          </a:p>
        </p:txBody>
      </p:sp>
      <p:sp>
        <p:nvSpPr>
          <p:cNvPr id="14" name="TextBox 13">
            <a:extLst>
              <a:ext uri="{FF2B5EF4-FFF2-40B4-BE49-F238E27FC236}">
                <a16:creationId xmlns:a16="http://schemas.microsoft.com/office/drawing/2014/main" id="{2E40CBC6-8E3F-C84F-AE64-1B28865120D0}"/>
              </a:ext>
            </a:extLst>
          </p:cNvPr>
          <p:cNvSpPr txBox="1"/>
          <p:nvPr/>
        </p:nvSpPr>
        <p:spPr>
          <a:xfrm>
            <a:off x="5996759" y="2840742"/>
            <a:ext cx="309700" cy="369332"/>
          </a:xfrm>
          <a:prstGeom prst="rect">
            <a:avLst/>
          </a:prstGeom>
          <a:noFill/>
        </p:spPr>
        <p:txBody>
          <a:bodyPr wrap="none" rtlCol="0">
            <a:spAutoFit/>
          </a:bodyPr>
          <a:lstStyle/>
          <a:p>
            <a:r>
              <a:rPr lang="en-US" dirty="0"/>
              <a:t>B</a:t>
            </a:r>
          </a:p>
        </p:txBody>
      </p:sp>
      <p:sp>
        <p:nvSpPr>
          <p:cNvPr id="15" name="TextBox 14">
            <a:extLst>
              <a:ext uri="{FF2B5EF4-FFF2-40B4-BE49-F238E27FC236}">
                <a16:creationId xmlns:a16="http://schemas.microsoft.com/office/drawing/2014/main" id="{14C5086B-7388-C444-B64A-9B4CA107FA03}"/>
              </a:ext>
            </a:extLst>
          </p:cNvPr>
          <p:cNvSpPr txBox="1"/>
          <p:nvPr/>
        </p:nvSpPr>
        <p:spPr>
          <a:xfrm>
            <a:off x="8187252" y="1473498"/>
            <a:ext cx="308098" cy="369332"/>
          </a:xfrm>
          <a:prstGeom prst="rect">
            <a:avLst/>
          </a:prstGeom>
          <a:noFill/>
        </p:spPr>
        <p:txBody>
          <a:bodyPr wrap="none" rtlCol="0">
            <a:spAutoFit/>
          </a:bodyPr>
          <a:lstStyle/>
          <a:p>
            <a:r>
              <a:rPr lang="en-US" dirty="0"/>
              <a:t>C</a:t>
            </a:r>
          </a:p>
        </p:txBody>
      </p:sp>
      <p:cxnSp>
        <p:nvCxnSpPr>
          <p:cNvPr id="16" name="Straight Connector 15">
            <a:extLst>
              <a:ext uri="{FF2B5EF4-FFF2-40B4-BE49-F238E27FC236}">
                <a16:creationId xmlns:a16="http://schemas.microsoft.com/office/drawing/2014/main" id="{20E86D51-4E10-3D4F-BC3D-7F907B89ECE0}"/>
              </a:ext>
            </a:extLst>
          </p:cNvPr>
          <p:cNvCxnSpPr>
            <a:cxnSpLocks/>
            <a:endCxn id="9" idx="1"/>
          </p:cNvCxnSpPr>
          <p:nvPr/>
        </p:nvCxnSpPr>
        <p:spPr>
          <a:xfrm flipV="1">
            <a:off x="3708240" y="2591102"/>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83AD60C-2448-C044-8085-535495BC4E5C}"/>
              </a:ext>
            </a:extLst>
          </p:cNvPr>
          <p:cNvCxnSpPr>
            <a:cxnSpLocks/>
          </p:cNvCxnSpPr>
          <p:nvPr/>
        </p:nvCxnSpPr>
        <p:spPr>
          <a:xfrm>
            <a:off x="6016928" y="2577802"/>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B13BF667-CA52-A04D-B5E4-350E7102CF01}"/>
              </a:ext>
            </a:extLst>
          </p:cNvPr>
          <p:cNvCxnSpPr>
            <a:cxnSpLocks/>
            <a:stCxn id="9" idx="3"/>
            <a:endCxn id="8" idx="3"/>
          </p:cNvCxnSpPr>
          <p:nvPr/>
        </p:nvCxnSpPr>
        <p:spPr>
          <a:xfrm flipV="1">
            <a:off x="6067549" y="1712544"/>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19" name="Group 18">
            <a:extLst>
              <a:ext uri="{FF2B5EF4-FFF2-40B4-BE49-F238E27FC236}">
                <a16:creationId xmlns:a16="http://schemas.microsoft.com/office/drawing/2014/main" id="{9D863228-7484-9F45-8543-ADB50CE49EED}"/>
              </a:ext>
            </a:extLst>
          </p:cNvPr>
          <p:cNvGrpSpPr/>
          <p:nvPr/>
        </p:nvGrpSpPr>
        <p:grpSpPr>
          <a:xfrm>
            <a:off x="5510087" y="1272292"/>
            <a:ext cx="2086226" cy="1466731"/>
            <a:chOff x="5715689" y="1097461"/>
            <a:chExt cx="2086226" cy="1466731"/>
          </a:xfrm>
        </p:grpSpPr>
        <p:cxnSp>
          <p:nvCxnSpPr>
            <p:cNvPr id="20" name="Straight Arrow Connector 19">
              <a:extLst>
                <a:ext uri="{FF2B5EF4-FFF2-40B4-BE49-F238E27FC236}">
                  <a16:creationId xmlns:a16="http://schemas.microsoft.com/office/drawing/2014/main" id="{12595B5F-9471-9D40-9D14-DF0C726542A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4C65900-868A-404B-B9D0-8A6940772C3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8A7A915-822E-7D40-8C9F-18F3B3E0203E}"/>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A8A7A915-822E-7D40-8C9F-18F3B3E0203E}"/>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5F9E4C2-B625-5A4C-ADF9-B596128AB776}"/>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05F9E4C2-B625-5A4C-ADF9-B596128AB776}"/>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24" name="Group 23">
            <a:extLst>
              <a:ext uri="{FF2B5EF4-FFF2-40B4-BE49-F238E27FC236}">
                <a16:creationId xmlns:a16="http://schemas.microsoft.com/office/drawing/2014/main" id="{9A9A792C-A8AF-C542-8F8B-CE6DA43BC916}"/>
              </a:ext>
            </a:extLst>
          </p:cNvPr>
          <p:cNvGrpSpPr/>
          <p:nvPr/>
        </p:nvGrpSpPr>
        <p:grpSpPr>
          <a:xfrm>
            <a:off x="246197" y="3320822"/>
            <a:ext cx="2086226" cy="1466731"/>
            <a:chOff x="5715689" y="1097461"/>
            <a:chExt cx="2086226" cy="1466731"/>
          </a:xfrm>
        </p:grpSpPr>
        <p:cxnSp>
          <p:nvCxnSpPr>
            <p:cNvPr id="25" name="Straight Arrow Connector 24">
              <a:extLst>
                <a:ext uri="{FF2B5EF4-FFF2-40B4-BE49-F238E27FC236}">
                  <a16:creationId xmlns:a16="http://schemas.microsoft.com/office/drawing/2014/main" id="{8C5C8D00-DE7F-6043-B7F2-9F3032716520}"/>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E515817-AEAC-E942-B6F6-B0B4171A43A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C852716D-B75D-CA49-B314-44CFAA8DFEA6}"/>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27" name="TextBox 26">
                  <a:extLst>
                    <a:ext uri="{FF2B5EF4-FFF2-40B4-BE49-F238E27FC236}">
                      <a16:creationId xmlns:a16="http://schemas.microsoft.com/office/drawing/2014/main" id="{C852716D-B75D-CA49-B314-44CFAA8DFEA6}"/>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AF0AEAE-5A3A-0343-A14F-00B663A7EF8A}"/>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28" name="TextBox 27">
                  <a:extLst>
                    <a:ext uri="{FF2B5EF4-FFF2-40B4-BE49-F238E27FC236}">
                      <a16:creationId xmlns:a16="http://schemas.microsoft.com/office/drawing/2014/main" id="{8AF0AEAE-5A3A-0343-A14F-00B663A7EF8A}"/>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29" name="TextBox 28">
            <a:extLst>
              <a:ext uri="{FF2B5EF4-FFF2-40B4-BE49-F238E27FC236}">
                <a16:creationId xmlns:a16="http://schemas.microsoft.com/office/drawing/2014/main" id="{FACD9AE6-5991-2248-BDEA-043A228CCFFF}"/>
              </a:ext>
            </a:extLst>
          </p:cNvPr>
          <p:cNvSpPr txBox="1"/>
          <p:nvPr/>
        </p:nvSpPr>
        <p:spPr>
          <a:xfrm>
            <a:off x="432140" y="4568107"/>
            <a:ext cx="336952" cy="369332"/>
          </a:xfrm>
          <a:prstGeom prst="rect">
            <a:avLst/>
          </a:prstGeom>
          <a:noFill/>
        </p:spPr>
        <p:txBody>
          <a:bodyPr wrap="none" rtlCol="0">
            <a:spAutoFit/>
          </a:bodyPr>
          <a:lstStyle/>
          <a:p>
            <a:r>
              <a:rPr lang="en-US" dirty="0"/>
              <a:t>O</a:t>
            </a:r>
          </a:p>
        </p:txBody>
      </p:sp>
      <p:grpSp>
        <p:nvGrpSpPr>
          <p:cNvPr id="30" name="Group 29">
            <a:extLst>
              <a:ext uri="{FF2B5EF4-FFF2-40B4-BE49-F238E27FC236}">
                <a16:creationId xmlns:a16="http://schemas.microsoft.com/office/drawing/2014/main" id="{05C4806D-AD55-234B-A257-1434FD55C6F2}"/>
              </a:ext>
            </a:extLst>
          </p:cNvPr>
          <p:cNvGrpSpPr/>
          <p:nvPr/>
        </p:nvGrpSpPr>
        <p:grpSpPr>
          <a:xfrm>
            <a:off x="3263672" y="3170533"/>
            <a:ext cx="2086226" cy="1466731"/>
            <a:chOff x="5715689" y="1097461"/>
            <a:chExt cx="2086226" cy="1466731"/>
          </a:xfrm>
        </p:grpSpPr>
        <p:cxnSp>
          <p:nvCxnSpPr>
            <p:cNvPr id="31" name="Straight Arrow Connector 30">
              <a:extLst>
                <a:ext uri="{FF2B5EF4-FFF2-40B4-BE49-F238E27FC236}">
                  <a16:creationId xmlns:a16="http://schemas.microsoft.com/office/drawing/2014/main" id="{E6AF24A4-54BC-AF46-A3D4-202011D79D99}"/>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75317F3-23A6-1B40-AB4F-E085B6907FDB}"/>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A74B76E-6511-1D46-B5C6-A8DE71FDC1B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3" name="TextBox 32">
                  <a:extLst>
                    <a:ext uri="{FF2B5EF4-FFF2-40B4-BE49-F238E27FC236}">
                      <a16:creationId xmlns:a16="http://schemas.microsoft.com/office/drawing/2014/main" id="{5A74B76E-6511-1D46-B5C6-A8DE71FDC1B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1DC23F12-31BD-584E-9723-B8C6A50928CB}"/>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1DC23F12-31BD-584E-9723-B8C6A50928CB}"/>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35" name="Arc 34">
            <a:extLst>
              <a:ext uri="{FF2B5EF4-FFF2-40B4-BE49-F238E27FC236}">
                <a16:creationId xmlns:a16="http://schemas.microsoft.com/office/drawing/2014/main" id="{05F54B00-2404-D547-A6B8-18E7D75E3DC7}"/>
              </a:ext>
            </a:extLst>
          </p:cNvPr>
          <p:cNvSpPr/>
          <p:nvPr/>
        </p:nvSpPr>
        <p:spPr>
          <a:xfrm rot="20918629">
            <a:off x="4213145" y="2808908"/>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3A2AFAE-F08A-D846-B0A5-E72B54E70C78}"/>
                  </a:ext>
                </a:extLst>
              </p:cNvPr>
              <p:cNvSpPr txBox="1"/>
              <p:nvPr/>
            </p:nvSpPr>
            <p:spPr>
              <a:xfrm>
                <a:off x="4511116" y="2235482"/>
                <a:ext cx="1057021"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𝐴𝐵</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𝐴𝐵</m:t>
                            </m:r>
                          </m:sub>
                        </m:sSub>
                      </m:e>
                    </m:acc>
                  </m:oMath>
                </a14:m>
                <a:endParaRPr lang="en-US" dirty="0"/>
              </a:p>
            </p:txBody>
          </p:sp>
        </mc:Choice>
        <mc:Fallback xmlns="">
          <p:sp>
            <p:nvSpPr>
              <p:cNvPr id="36" name="TextBox 35">
                <a:extLst>
                  <a:ext uri="{FF2B5EF4-FFF2-40B4-BE49-F238E27FC236}">
                    <a16:creationId xmlns:a16="http://schemas.microsoft.com/office/drawing/2014/main" id="{83A2AFAE-F08A-D846-B0A5-E72B54E70C78}"/>
                  </a:ext>
                </a:extLst>
              </p:cNvPr>
              <p:cNvSpPr txBox="1">
                <a:spLocks noRot="1" noChangeAspect="1" noMove="1" noResize="1" noEditPoints="1" noAdjustHandles="1" noChangeArrowheads="1" noChangeShapeType="1" noTextEdit="1"/>
              </p:cNvSpPr>
              <p:nvPr/>
            </p:nvSpPr>
            <p:spPr>
              <a:xfrm>
                <a:off x="4511116" y="2235482"/>
                <a:ext cx="1057021" cy="369332"/>
              </a:xfrm>
              <a:prstGeom prst="rect">
                <a:avLst/>
              </a:prstGeom>
              <a:blipFill>
                <a:blip r:embed="rId10"/>
                <a:stretch>
                  <a:fillRect t="-10345" b="-27586"/>
                </a:stretch>
              </a:blipFill>
            </p:spPr>
            <p:txBody>
              <a:bodyPr/>
              <a:lstStyle/>
              <a:p>
                <a:r>
                  <a:rPr lang="en-US">
                    <a:noFill/>
                  </a:rPr>
                  <a:t> </a:t>
                </a:r>
              </a:p>
            </p:txBody>
          </p:sp>
        </mc:Fallback>
      </mc:AlternateContent>
      <p:sp>
        <p:nvSpPr>
          <p:cNvPr id="37" name="Arc 36">
            <a:extLst>
              <a:ext uri="{FF2B5EF4-FFF2-40B4-BE49-F238E27FC236}">
                <a16:creationId xmlns:a16="http://schemas.microsoft.com/office/drawing/2014/main" id="{8C1529E9-0AC5-414C-8DF9-71D3115FF286}"/>
              </a:ext>
            </a:extLst>
          </p:cNvPr>
          <p:cNvSpPr/>
          <p:nvPr/>
        </p:nvSpPr>
        <p:spPr>
          <a:xfrm rot="20918629">
            <a:off x="6847744" y="1501630"/>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54AFA57-A7C3-C348-B58B-F5AD16E8B7F1}"/>
                  </a:ext>
                </a:extLst>
              </p:cNvPr>
              <p:cNvSpPr txBox="1"/>
              <p:nvPr/>
            </p:nvSpPr>
            <p:spPr>
              <a:xfrm>
                <a:off x="7085514" y="1053911"/>
                <a:ext cx="1066510" cy="369332"/>
              </a:xfrm>
              <a:prstGeom prst="rect">
                <a:avLst/>
              </a:prstGeom>
              <a:noFill/>
            </p:spPr>
            <p:txBody>
              <a:bodyPr wrap="none" rtlCol="0">
                <a:spAutoFit/>
              </a:bodyPr>
              <a:lstStyle/>
              <a:p>
                <a14:m>
                  <m:oMath xmlns:m="http://schemas.openxmlformats.org/officeDocument/2006/math">
                    <m:acc>
                      <m:accPr>
                        <m:chr m:val="⃗"/>
                        <m:ctrlPr>
                          <a:rPr lang="en-CA" b="0" i="1" smtClean="0">
                            <a:latin typeface="Cambria Math" panose="02040503050406030204" pitchFamily="18" charset="0"/>
                          </a:rPr>
                        </m:ctrlPr>
                      </m:accPr>
                      <m:e>
                        <m:sSub>
                          <m:sSubPr>
                            <m:ctrlPr>
                              <a:rPr lang="en-CA" b="0" i="1" smtClean="0">
                                <a:latin typeface="Cambria Math" panose="02040503050406030204" pitchFamily="18" charset="0"/>
                              </a:rPr>
                            </m:ctrlPr>
                          </m:sSubPr>
                          <m:e>
                            <m:r>
                              <a:rPr lang="en-CA" i="1" smtClean="0">
                                <a:latin typeface="Cambria Math" panose="02040503050406030204" pitchFamily="18" charset="0"/>
                              </a:rPr>
                              <m:t>𝜔</m:t>
                            </m:r>
                          </m:e>
                          <m:sub>
                            <m:r>
                              <a:rPr lang="en-CA" b="0" i="1" smtClean="0">
                                <a:latin typeface="Cambria Math" panose="02040503050406030204" pitchFamily="18" charset="0"/>
                              </a:rPr>
                              <m:t>𝐵𝐶</m:t>
                            </m:r>
                          </m:sub>
                        </m:sSub>
                      </m:e>
                    </m:acc>
                  </m:oMath>
                </a14:m>
                <a:r>
                  <a:rPr lang="en-US" dirty="0"/>
                  <a:t>, </a:t>
                </a:r>
                <a14:m>
                  <m:oMath xmlns:m="http://schemas.openxmlformats.org/officeDocument/2006/math">
                    <m:acc>
                      <m:accPr>
                        <m:chr m:val="⃗"/>
                        <m:ctrlPr>
                          <a:rPr lang="en-CA" i="1">
                            <a:latin typeface="Cambria Math" panose="02040503050406030204" pitchFamily="18" charset="0"/>
                          </a:rPr>
                        </m:ctrlPr>
                      </m:accPr>
                      <m:e>
                        <m:sSub>
                          <m:sSubPr>
                            <m:ctrlPr>
                              <a:rPr lang="en-CA" i="1">
                                <a:latin typeface="Cambria Math" panose="02040503050406030204" pitchFamily="18" charset="0"/>
                              </a:rPr>
                            </m:ctrlPr>
                          </m:sSubPr>
                          <m:e>
                            <m:r>
                              <a:rPr lang="en-CA" b="0" i="1" smtClean="0">
                                <a:latin typeface="Cambria Math" panose="02040503050406030204" pitchFamily="18" charset="0"/>
                              </a:rPr>
                              <m:t>𝛼</m:t>
                            </m:r>
                          </m:e>
                          <m:sub>
                            <m:r>
                              <a:rPr lang="en-CA" i="1">
                                <a:latin typeface="Cambria Math" panose="02040503050406030204" pitchFamily="18" charset="0"/>
                              </a:rPr>
                              <m:t>𝐵</m:t>
                            </m:r>
                            <m:r>
                              <a:rPr lang="en-CA" b="0" i="1" smtClean="0">
                                <a:latin typeface="Cambria Math" panose="02040503050406030204" pitchFamily="18" charset="0"/>
                              </a:rPr>
                              <m:t>𝐶</m:t>
                            </m:r>
                          </m:sub>
                        </m:sSub>
                      </m:e>
                    </m:acc>
                  </m:oMath>
                </a14:m>
                <a:endParaRPr lang="en-US" dirty="0"/>
              </a:p>
            </p:txBody>
          </p:sp>
        </mc:Choice>
        <mc:Fallback xmlns="">
          <p:sp>
            <p:nvSpPr>
              <p:cNvPr id="39" name="TextBox 38">
                <a:extLst>
                  <a:ext uri="{FF2B5EF4-FFF2-40B4-BE49-F238E27FC236}">
                    <a16:creationId xmlns:a16="http://schemas.microsoft.com/office/drawing/2014/main" id="{E54AFA57-A7C3-C348-B58B-F5AD16E8B7F1}"/>
                  </a:ext>
                </a:extLst>
              </p:cNvPr>
              <p:cNvSpPr txBox="1">
                <a:spLocks noRot="1" noChangeAspect="1" noMove="1" noResize="1" noEditPoints="1" noAdjustHandles="1" noChangeArrowheads="1" noChangeShapeType="1" noTextEdit="1"/>
              </p:cNvSpPr>
              <p:nvPr/>
            </p:nvSpPr>
            <p:spPr>
              <a:xfrm>
                <a:off x="7085514" y="1053911"/>
                <a:ext cx="1066510" cy="369332"/>
              </a:xfrm>
              <a:prstGeom prst="rect">
                <a:avLst/>
              </a:prstGeom>
              <a:blipFill>
                <a:blip r:embed="rId11"/>
                <a:stretch>
                  <a:fillRect t="-10345" b="-31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D20242DA-B67C-914A-BFA5-0D68F9D2CAF4}"/>
                  </a:ext>
                </a:extLst>
              </p:cNvPr>
              <p:cNvSpPr txBox="1"/>
              <p:nvPr/>
            </p:nvSpPr>
            <p:spPr>
              <a:xfrm rot="19160532">
                <a:off x="3852995" y="3120350"/>
                <a:ext cx="105605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1</m:t>
                          </m:r>
                        </m:sub>
                      </m:sSub>
                      <m:r>
                        <a:rPr lang="en-CA" sz="2000" b="0" i="0" smtClean="0">
                          <a:solidFill>
                            <a:schemeClr val="accent1"/>
                          </a:solidFill>
                          <a:latin typeface="Cambria Math" panose="02040503050406030204" pitchFamily="18" charset="0"/>
                          <a:ea typeface="Cambria Math" panose="02040503050406030204" pitchFamily="18" charset="0"/>
                        </a:rPr>
                        <m:t>=2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2" name="TextBox 41">
                <a:extLst>
                  <a:ext uri="{FF2B5EF4-FFF2-40B4-BE49-F238E27FC236}">
                    <a16:creationId xmlns:a16="http://schemas.microsoft.com/office/drawing/2014/main" id="{D20242DA-B67C-914A-BFA5-0D68F9D2CAF4}"/>
                  </a:ext>
                </a:extLst>
              </p:cNvPr>
              <p:cNvSpPr txBox="1">
                <a:spLocks noRot="1" noChangeAspect="1" noMove="1" noResize="1" noEditPoints="1" noAdjustHandles="1" noChangeArrowheads="1" noChangeShapeType="1" noTextEdit="1"/>
              </p:cNvSpPr>
              <p:nvPr/>
            </p:nvSpPr>
            <p:spPr>
              <a:xfrm rot="19160532">
                <a:off x="3852995" y="3120350"/>
                <a:ext cx="1056058" cy="307777"/>
              </a:xfrm>
              <a:prstGeom prst="rect">
                <a:avLst/>
              </a:prstGeom>
              <a:blipFill>
                <a:blip r:embed="rId14"/>
                <a:stretch>
                  <a:fillRect l="-1250" r="-1250" b="-40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6930D056-BAEF-0444-BC3E-914C649A9695}"/>
                  </a:ext>
                </a:extLst>
              </p:cNvPr>
              <p:cNvSpPr txBox="1"/>
              <p:nvPr/>
            </p:nvSpPr>
            <p:spPr>
              <a:xfrm rot="20408876">
                <a:off x="6065597" y="1642715"/>
                <a:ext cx="1257588"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chemeClr val="accent1"/>
                              </a:solidFill>
                              <a:latin typeface="Cambria Math" panose="02040503050406030204" pitchFamily="18" charset="0"/>
                              <a:ea typeface="Cambria Math" panose="02040503050406030204" pitchFamily="18" charset="0"/>
                            </a:rPr>
                          </m:ctrlPr>
                        </m:sSubPr>
                        <m:e>
                          <m:r>
                            <m:rPr>
                              <m:sty m:val="p"/>
                            </m:rPr>
                            <a:rPr lang="en-CA" sz="2000" b="0" i="0" smtClean="0">
                              <a:solidFill>
                                <a:schemeClr val="accent1"/>
                              </a:solidFill>
                              <a:latin typeface="Cambria Math" panose="02040503050406030204" pitchFamily="18" charset="0"/>
                              <a:ea typeface="Cambria Math" panose="02040503050406030204" pitchFamily="18" charset="0"/>
                            </a:rPr>
                            <m:t>L</m:t>
                          </m:r>
                        </m:e>
                        <m:sub>
                          <m:r>
                            <a:rPr lang="en-CA" sz="2000" b="0" i="0" smtClean="0">
                              <a:solidFill>
                                <a:schemeClr val="accent1"/>
                              </a:solidFill>
                              <a:latin typeface="Cambria Math" panose="02040503050406030204" pitchFamily="18" charset="0"/>
                              <a:ea typeface="Cambria Math" panose="02040503050406030204" pitchFamily="18" charset="0"/>
                            </a:rPr>
                            <m:t>2</m:t>
                          </m:r>
                        </m:sub>
                      </m:sSub>
                      <m:r>
                        <a:rPr lang="en-CA" sz="2000" b="0" i="0" smtClean="0">
                          <a:solidFill>
                            <a:schemeClr val="accent1"/>
                          </a:solidFill>
                          <a:latin typeface="Cambria Math" panose="02040503050406030204" pitchFamily="18" charset="0"/>
                          <a:ea typeface="Cambria Math" panose="02040503050406030204" pitchFamily="18" charset="0"/>
                        </a:rPr>
                        <m:t>=1.5 </m:t>
                      </m:r>
                      <m:r>
                        <m:rPr>
                          <m:sty m:val="p"/>
                        </m:rPr>
                        <a:rPr lang="en-CA" sz="2000" b="0" i="0" smtClean="0">
                          <a:solidFill>
                            <a:schemeClr val="accent1"/>
                          </a:solidFill>
                          <a:latin typeface="Cambria Math" panose="02040503050406030204" pitchFamily="18" charset="0"/>
                          <a:ea typeface="Cambria Math" panose="02040503050406030204" pitchFamily="18" charset="0"/>
                        </a:rPr>
                        <m:t>m</m:t>
                      </m:r>
                    </m:oMath>
                  </m:oMathPara>
                </a14:m>
                <a:endParaRPr lang="en-US" sz="2000" dirty="0">
                  <a:solidFill>
                    <a:schemeClr val="accent1"/>
                  </a:solidFill>
                </a:endParaRPr>
              </a:p>
            </p:txBody>
          </p:sp>
        </mc:Choice>
        <mc:Fallback xmlns="">
          <p:sp>
            <p:nvSpPr>
              <p:cNvPr id="43" name="TextBox 42">
                <a:extLst>
                  <a:ext uri="{FF2B5EF4-FFF2-40B4-BE49-F238E27FC236}">
                    <a16:creationId xmlns:a16="http://schemas.microsoft.com/office/drawing/2014/main" id="{6930D056-BAEF-0444-BC3E-914C649A9695}"/>
                  </a:ext>
                </a:extLst>
              </p:cNvPr>
              <p:cNvSpPr txBox="1">
                <a:spLocks noRot="1" noChangeAspect="1" noMove="1" noResize="1" noEditPoints="1" noAdjustHandles="1" noChangeArrowheads="1" noChangeShapeType="1" noTextEdit="1"/>
              </p:cNvSpPr>
              <p:nvPr/>
            </p:nvSpPr>
            <p:spPr>
              <a:xfrm rot="20408876">
                <a:off x="6065597" y="1642715"/>
                <a:ext cx="1257588" cy="307777"/>
              </a:xfrm>
              <a:prstGeom prst="rect">
                <a:avLst/>
              </a:prstGeom>
              <a:blipFill>
                <a:blip r:embed="rId15"/>
                <a:stretch>
                  <a:fillRect l="-2941" r="-1961" b="-5172"/>
                </a:stretch>
              </a:blipFill>
            </p:spPr>
            <p:txBody>
              <a:bodyPr/>
              <a:lstStyle/>
              <a:p>
                <a:r>
                  <a:rPr lang="en-US">
                    <a:noFill/>
                  </a:rPr>
                  <a:t> </a:t>
                </a:r>
              </a:p>
            </p:txBody>
          </p:sp>
        </mc:Fallback>
      </mc:AlternateContent>
      <p:sp>
        <p:nvSpPr>
          <p:cNvPr id="44" name="Arc 43">
            <a:extLst>
              <a:ext uri="{FF2B5EF4-FFF2-40B4-BE49-F238E27FC236}">
                <a16:creationId xmlns:a16="http://schemas.microsoft.com/office/drawing/2014/main" id="{EB7CE3AA-BCD8-4240-BA1D-6A1B73D29609}"/>
              </a:ext>
            </a:extLst>
          </p:cNvPr>
          <p:cNvSpPr/>
          <p:nvPr/>
        </p:nvSpPr>
        <p:spPr>
          <a:xfrm>
            <a:off x="4023954" y="471611"/>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a:extLst>
              <a:ext uri="{FF2B5EF4-FFF2-40B4-BE49-F238E27FC236}">
                <a16:creationId xmlns:a16="http://schemas.microsoft.com/office/drawing/2014/main" id="{4F3A8882-064F-D943-9AE1-20DC9006A874}"/>
              </a:ext>
            </a:extLst>
          </p:cNvPr>
          <p:cNvSpPr/>
          <p:nvPr/>
        </p:nvSpPr>
        <p:spPr>
          <a:xfrm>
            <a:off x="1030980" y="2369691"/>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69364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14467-45BE-463C-82C0-B80ACFC0BB41}"/>
              </a:ext>
            </a:extLst>
          </p:cNvPr>
          <p:cNvSpPr>
            <a:spLocks noGrp="1"/>
          </p:cNvSpPr>
          <p:nvPr>
            <p:ph type="title"/>
          </p:nvPr>
        </p:nvSpPr>
        <p:spPr/>
        <p:txBody>
          <a:bodyPr>
            <a:normAutofit/>
          </a:bodyPr>
          <a:lstStyle/>
          <a:p>
            <a:r>
              <a:rPr lang="en-US" dirty="0"/>
              <a:t>Worked Example</a:t>
            </a:r>
          </a:p>
        </p:txBody>
      </p:sp>
      <p:sp>
        <p:nvSpPr>
          <p:cNvPr id="5" name="Rounded Rectangle 5">
            <a:extLst>
              <a:ext uri="{FF2B5EF4-FFF2-40B4-BE49-F238E27FC236}">
                <a16:creationId xmlns:a16="http://schemas.microsoft.com/office/drawing/2014/main" id="{820F3930-2A4A-4746-B2B2-F5976285AFBD}"/>
              </a:ext>
            </a:extLst>
          </p:cNvPr>
          <p:cNvSpPr/>
          <p:nvPr/>
        </p:nvSpPr>
        <p:spPr>
          <a:xfrm>
            <a:off x="1018612" y="5610104"/>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953319DD-FEF3-4BF2-932A-4A10D6074A28}"/>
              </a:ext>
            </a:extLst>
          </p:cNvPr>
          <p:cNvGrpSpPr/>
          <p:nvPr/>
        </p:nvGrpSpPr>
        <p:grpSpPr>
          <a:xfrm rot="21079525">
            <a:off x="1790926" y="3826942"/>
            <a:ext cx="3429000" cy="1877593"/>
            <a:chOff x="2344889" y="2271835"/>
            <a:chExt cx="3429000" cy="1877593"/>
          </a:xfrm>
        </p:grpSpPr>
        <p:sp>
          <p:nvSpPr>
            <p:cNvPr id="7" name="Rounded Rectangle 4">
              <a:extLst>
                <a:ext uri="{FF2B5EF4-FFF2-40B4-BE49-F238E27FC236}">
                  <a16:creationId xmlns:a16="http://schemas.microsoft.com/office/drawing/2014/main" id="{349F1EC3-35B4-4E9C-8799-8C35E6097AAE}"/>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EAC25960-B44D-4F1F-AA5E-C36DE7FD25DD}"/>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BAB0BD-B4F3-4150-9929-5F9E4A690123}"/>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D1AAFBF-FF3D-4093-8FB7-4A0B5FBA1E21}"/>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8AFECCD-3CE7-46BF-80A0-F2DA0F65CD24}"/>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491B24ED-B541-410A-9712-FDAEC1E63F0A}"/>
              </a:ext>
            </a:extLst>
          </p:cNvPr>
          <p:cNvSpPr/>
          <p:nvPr/>
        </p:nvSpPr>
        <p:spPr>
          <a:xfrm>
            <a:off x="2229104" y="602212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7F832E4-C654-4A00-8D2E-B65942726A77}"/>
              </a:ext>
            </a:extLst>
          </p:cNvPr>
          <p:cNvGrpSpPr/>
          <p:nvPr/>
        </p:nvGrpSpPr>
        <p:grpSpPr>
          <a:xfrm rot="2339124">
            <a:off x="4720648" y="4419248"/>
            <a:ext cx="2580866" cy="1338469"/>
            <a:chOff x="5977282" y="1234920"/>
            <a:chExt cx="2580866" cy="1338469"/>
          </a:xfrm>
        </p:grpSpPr>
        <p:sp>
          <p:nvSpPr>
            <p:cNvPr id="14" name="Rounded Rectangle 6">
              <a:extLst>
                <a:ext uri="{FF2B5EF4-FFF2-40B4-BE49-F238E27FC236}">
                  <a16:creationId xmlns:a16="http://schemas.microsoft.com/office/drawing/2014/main" id="{66EB7F49-8BCD-46C8-B937-1E2B3C5866E0}"/>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6EBB3BEB-BDE3-4398-8B02-201EF17035B2}"/>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8ED3666-DE09-44B4-B4D2-1A75A4058995}"/>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0702DC-972E-4FC0-898B-61D30D1C578E}"/>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2F8341B-AFE1-43F3-ACF3-420CFE4EA8CF}"/>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F68A961F-E18F-4F9B-9B64-6AAA64194317}"/>
              </a:ext>
            </a:extLst>
          </p:cNvPr>
          <p:cNvSpPr/>
          <p:nvPr/>
        </p:nvSpPr>
        <p:spPr>
          <a:xfrm rot="20500709">
            <a:off x="4800850" y="468749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94C5A86-7D56-46FD-97B1-5926272F5106}"/>
                  </a:ext>
                </a:extLst>
              </p:cNvPr>
              <p:cNvSpPr txBox="1"/>
              <p:nvPr/>
            </p:nvSpPr>
            <p:spPr>
              <a:xfrm>
                <a:off x="3615028" y="5772795"/>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194C5A86-7D56-46FD-97B1-5926272F5106}"/>
                  </a:ext>
                </a:extLst>
              </p:cNvPr>
              <p:cNvSpPr txBox="1">
                <a:spLocks noRot="1" noChangeAspect="1" noMove="1" noResize="1" noEditPoints="1" noAdjustHandles="1" noChangeArrowheads="1" noChangeShapeType="1" noTextEdit="1"/>
              </p:cNvSpPr>
              <p:nvPr/>
            </p:nvSpPr>
            <p:spPr>
              <a:xfrm>
                <a:off x="3615028" y="5772795"/>
                <a:ext cx="198772" cy="307777"/>
              </a:xfrm>
              <a:prstGeom prst="rect">
                <a:avLst/>
              </a:prstGeom>
              <a:blipFill>
                <a:blip r:embed="rId2"/>
                <a:stretch>
                  <a:fillRect l="-30303" r="-30303"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32BCF9-C00A-489C-8BE4-931199B905B1}"/>
                  </a:ext>
                </a:extLst>
              </p:cNvPr>
              <p:cNvSpPr txBox="1"/>
              <p:nvPr/>
            </p:nvSpPr>
            <p:spPr>
              <a:xfrm>
                <a:off x="5819738" y="4887457"/>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1" name="TextBox 20">
                <a:extLst>
                  <a:ext uri="{FF2B5EF4-FFF2-40B4-BE49-F238E27FC236}">
                    <a16:creationId xmlns:a16="http://schemas.microsoft.com/office/drawing/2014/main" id="{9232BCF9-C00A-489C-8BE4-931199B905B1}"/>
                  </a:ext>
                </a:extLst>
              </p:cNvPr>
              <p:cNvSpPr txBox="1">
                <a:spLocks noRot="1" noChangeAspect="1" noMove="1" noResize="1" noEditPoints="1" noAdjustHandles="1" noChangeArrowheads="1" noChangeShapeType="1" noTextEdit="1"/>
              </p:cNvSpPr>
              <p:nvPr/>
            </p:nvSpPr>
            <p:spPr>
              <a:xfrm>
                <a:off x="5819738" y="4887457"/>
                <a:ext cx="237950" cy="307777"/>
              </a:xfrm>
              <a:prstGeom prst="rect">
                <a:avLst/>
              </a:prstGeom>
              <a:blipFill>
                <a:blip r:embed="rId3"/>
                <a:stretch>
                  <a:fillRect l="-35897" r="-38462" b="-34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CBE5250-90CF-4C5E-AFE7-07636A8103A7}"/>
              </a:ext>
            </a:extLst>
          </p:cNvPr>
          <p:cNvCxnSpPr/>
          <p:nvPr/>
        </p:nvCxnSpPr>
        <p:spPr>
          <a:xfrm>
            <a:off x="5051160" y="4778938"/>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E4D49F0-AFBB-4FC0-9831-1010B8D73723}"/>
              </a:ext>
            </a:extLst>
          </p:cNvPr>
          <p:cNvCxnSpPr/>
          <p:nvPr/>
        </p:nvCxnSpPr>
        <p:spPr>
          <a:xfrm>
            <a:off x="2606419" y="6112933"/>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A1BBB3FF-747A-43DD-818F-16AEFAEA02F9}"/>
              </a:ext>
            </a:extLst>
          </p:cNvPr>
          <p:cNvSpPr/>
          <p:nvPr/>
        </p:nvSpPr>
        <p:spPr>
          <a:xfrm>
            <a:off x="1402420" y="5181600"/>
            <a:ext cx="1828800" cy="1828800"/>
          </a:xfrm>
          <a:prstGeom prst="arc">
            <a:avLst>
              <a:gd name="adj1" fmla="val 19897291"/>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63772FC7-B5FB-49F3-84AB-278D3B4AAEE2}"/>
              </a:ext>
            </a:extLst>
          </p:cNvPr>
          <p:cNvSpPr/>
          <p:nvPr/>
        </p:nvSpPr>
        <p:spPr>
          <a:xfrm>
            <a:off x="3980473" y="3843884"/>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8BD70DFE-77B3-4FC6-A9E8-D4AE0EF4059F}"/>
              </a:ext>
            </a:extLst>
          </p:cNvPr>
          <p:cNvSpPr txBox="1"/>
          <p:nvPr/>
        </p:nvSpPr>
        <p:spPr>
          <a:xfrm>
            <a:off x="2157962" y="6311707"/>
            <a:ext cx="317716" cy="369332"/>
          </a:xfrm>
          <a:prstGeom prst="rect">
            <a:avLst/>
          </a:prstGeom>
          <a:noFill/>
        </p:spPr>
        <p:txBody>
          <a:bodyPr wrap="none" rtlCol="0">
            <a:spAutoFit/>
          </a:bodyPr>
          <a:lstStyle/>
          <a:p>
            <a:r>
              <a:rPr lang="en-US" dirty="0"/>
              <a:t>A</a:t>
            </a:r>
          </a:p>
        </p:txBody>
      </p:sp>
      <p:sp>
        <p:nvSpPr>
          <p:cNvPr id="27" name="TextBox 26">
            <a:extLst>
              <a:ext uri="{FF2B5EF4-FFF2-40B4-BE49-F238E27FC236}">
                <a16:creationId xmlns:a16="http://schemas.microsoft.com/office/drawing/2014/main" id="{E4990783-D5F8-498D-83C8-4E46FA8AD4C7}"/>
              </a:ext>
            </a:extLst>
          </p:cNvPr>
          <p:cNvSpPr txBox="1"/>
          <p:nvPr/>
        </p:nvSpPr>
        <p:spPr>
          <a:xfrm>
            <a:off x="4767298" y="4157768"/>
            <a:ext cx="309700" cy="369332"/>
          </a:xfrm>
          <a:prstGeom prst="rect">
            <a:avLst/>
          </a:prstGeom>
          <a:noFill/>
        </p:spPr>
        <p:txBody>
          <a:bodyPr wrap="none" rtlCol="0">
            <a:spAutoFit/>
          </a:bodyPr>
          <a:lstStyle/>
          <a:p>
            <a:r>
              <a:rPr lang="en-US" dirty="0"/>
              <a:t>B</a:t>
            </a:r>
          </a:p>
        </p:txBody>
      </p:sp>
      <p:sp>
        <p:nvSpPr>
          <p:cNvPr id="28" name="TextBox 27">
            <a:extLst>
              <a:ext uri="{FF2B5EF4-FFF2-40B4-BE49-F238E27FC236}">
                <a16:creationId xmlns:a16="http://schemas.microsoft.com/office/drawing/2014/main" id="{521D45D2-4297-4578-BFA2-3180FA43E7D3}"/>
              </a:ext>
            </a:extLst>
          </p:cNvPr>
          <p:cNvSpPr txBox="1"/>
          <p:nvPr/>
        </p:nvSpPr>
        <p:spPr>
          <a:xfrm>
            <a:off x="6409286" y="6420523"/>
            <a:ext cx="308098" cy="369332"/>
          </a:xfrm>
          <a:prstGeom prst="rect">
            <a:avLst/>
          </a:prstGeom>
          <a:noFill/>
        </p:spPr>
        <p:txBody>
          <a:bodyPr wrap="none" rtlCol="0">
            <a:spAutoFit/>
          </a:bodyPr>
          <a:lstStyle/>
          <a:p>
            <a:r>
              <a:rPr lang="en-US" dirty="0"/>
              <a:t>C</a:t>
            </a:r>
          </a:p>
        </p:txBody>
      </p:sp>
      <p:cxnSp>
        <p:nvCxnSpPr>
          <p:cNvPr id="29" name="Straight Arrow Connector 28">
            <a:extLst>
              <a:ext uri="{FF2B5EF4-FFF2-40B4-BE49-F238E27FC236}">
                <a16:creationId xmlns:a16="http://schemas.microsoft.com/office/drawing/2014/main" id="{B2A33B45-38CB-4D9C-9E5E-175BD118E532}"/>
              </a:ext>
            </a:extLst>
          </p:cNvPr>
          <p:cNvCxnSpPr>
            <a:cxnSpLocks/>
          </p:cNvCxnSpPr>
          <p:nvPr/>
        </p:nvCxnSpPr>
        <p:spPr>
          <a:xfrm>
            <a:off x="2392337" y="6108402"/>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F476E31-7CBD-4D6C-9003-01C0FF7028E8}"/>
              </a:ext>
            </a:extLst>
          </p:cNvPr>
          <p:cNvSpPr txBox="1"/>
          <p:nvPr/>
        </p:nvSpPr>
        <p:spPr>
          <a:xfrm>
            <a:off x="2179704" y="3553963"/>
            <a:ext cx="549989" cy="376469"/>
          </a:xfrm>
          <a:prstGeom prst="rect">
            <a:avLst/>
          </a:prstGeom>
          <a:noFill/>
        </p:spPr>
        <p:txBody>
          <a:bodyPr wrap="square" rtlCol="0">
            <a:spAutoFit/>
          </a:bodyPr>
          <a:lstStyle/>
          <a:p>
            <a:r>
              <a:rPr lang="en-US" dirty="0"/>
              <a:t>y</a:t>
            </a:r>
          </a:p>
        </p:txBody>
      </p:sp>
      <p:sp>
        <p:nvSpPr>
          <p:cNvPr id="31" name="TextBox 30">
            <a:extLst>
              <a:ext uri="{FF2B5EF4-FFF2-40B4-BE49-F238E27FC236}">
                <a16:creationId xmlns:a16="http://schemas.microsoft.com/office/drawing/2014/main" id="{98F435B8-0D19-460A-AC13-9B1ABF927266}"/>
              </a:ext>
            </a:extLst>
          </p:cNvPr>
          <p:cNvSpPr txBox="1"/>
          <p:nvPr/>
        </p:nvSpPr>
        <p:spPr>
          <a:xfrm>
            <a:off x="4487034" y="5907765"/>
            <a:ext cx="540831" cy="376469"/>
          </a:xfrm>
          <a:prstGeom prst="rect">
            <a:avLst/>
          </a:prstGeom>
          <a:noFill/>
        </p:spPr>
        <p:txBody>
          <a:bodyPr wrap="square" rtlCol="0">
            <a:spAutoFit/>
          </a:bodyPr>
          <a:lstStyle/>
          <a:p>
            <a:r>
              <a:rPr lang="en-US" dirty="0"/>
              <a:t>x</a:t>
            </a:r>
          </a:p>
        </p:txBody>
      </p:sp>
      <p:cxnSp>
        <p:nvCxnSpPr>
          <p:cNvPr id="32" name="Straight Arrow Connector 31">
            <a:extLst>
              <a:ext uri="{FF2B5EF4-FFF2-40B4-BE49-F238E27FC236}">
                <a16:creationId xmlns:a16="http://schemas.microsoft.com/office/drawing/2014/main" id="{8258B4CB-5878-4DC8-91C9-319D75B5CF02}"/>
              </a:ext>
            </a:extLst>
          </p:cNvPr>
          <p:cNvCxnSpPr>
            <a:cxnSpLocks/>
          </p:cNvCxnSpPr>
          <p:nvPr/>
        </p:nvCxnSpPr>
        <p:spPr>
          <a:xfrm flipV="1">
            <a:off x="2330483" y="3953603"/>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7C9AD6C-AD71-4CAF-BE07-6E8ABA87D1E3}"/>
              </a:ext>
            </a:extLst>
          </p:cNvPr>
          <p:cNvCxnSpPr>
            <a:cxnSpLocks/>
          </p:cNvCxnSpPr>
          <p:nvPr/>
        </p:nvCxnSpPr>
        <p:spPr>
          <a:xfrm flipH="1">
            <a:off x="6534829" y="6165252"/>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E562BB6-6F92-41EB-AD92-2256E6357593}"/>
                  </a:ext>
                </a:extLst>
              </p:cNvPr>
              <p:cNvSpPr txBox="1"/>
              <p:nvPr/>
            </p:nvSpPr>
            <p:spPr>
              <a:xfrm>
                <a:off x="7523815" y="5827163"/>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xmlns="">
          <p:sp>
            <p:nvSpPr>
              <p:cNvPr id="35" name="TextBox 34">
                <a:extLst>
                  <a:ext uri="{FF2B5EF4-FFF2-40B4-BE49-F238E27FC236}">
                    <a16:creationId xmlns:a16="http://schemas.microsoft.com/office/drawing/2014/main" id="{8E562BB6-6F92-41EB-AD92-2256E6357593}"/>
                  </a:ext>
                </a:extLst>
              </p:cNvPr>
              <p:cNvSpPr txBox="1">
                <a:spLocks noRot="1" noChangeAspect="1" noMove="1" noResize="1" noEditPoints="1" noAdjustHandles="1" noChangeArrowheads="1" noChangeShapeType="1" noTextEdit="1"/>
              </p:cNvSpPr>
              <p:nvPr/>
            </p:nvSpPr>
            <p:spPr>
              <a:xfrm>
                <a:off x="7523815" y="5827163"/>
                <a:ext cx="1239185" cy="618887"/>
              </a:xfrm>
              <a:prstGeom prst="rect">
                <a:avLst/>
              </a:prstGeom>
              <a:blipFill>
                <a:blip r:embed="rId4"/>
                <a:stretch>
                  <a:fillRect/>
                </a:stretch>
              </a:blipFill>
            </p:spPr>
            <p:txBody>
              <a:bodyPr/>
              <a:lstStyle/>
              <a:p>
                <a:r>
                  <a:rPr lang="en-US">
                    <a:noFill/>
                  </a:rPr>
                  <a:t> </a:t>
                </a:r>
              </a:p>
            </p:txBody>
          </p:sp>
        </mc:Fallback>
      </mc:AlternateContent>
      <p:sp>
        <p:nvSpPr>
          <p:cNvPr id="34" name="Content Placeholder 2">
            <a:extLst>
              <a:ext uri="{FF2B5EF4-FFF2-40B4-BE49-F238E27FC236}">
                <a16:creationId xmlns:a16="http://schemas.microsoft.com/office/drawing/2014/main" id="{0B4486D8-0850-4F63-9159-2D48BE991A9F}"/>
              </a:ext>
            </a:extLst>
          </p:cNvPr>
          <p:cNvSpPr>
            <a:spLocks noGrp="1"/>
          </p:cNvSpPr>
          <p:nvPr>
            <p:ph idx="1"/>
          </p:nvPr>
        </p:nvSpPr>
        <p:spPr>
          <a:xfrm>
            <a:off x="457200" y="1600201"/>
            <a:ext cx="8229600" cy="2016404"/>
          </a:xfrm>
        </p:spPr>
        <p:txBody>
          <a:bodyPr>
            <a:normAutofit fontScale="77500" lnSpcReduction="20000"/>
          </a:bodyPr>
          <a:lstStyle/>
          <a:p>
            <a:r>
              <a:rPr lang="en-US" dirty="0"/>
              <a:t>The robotic arm from the previous problem is in the configuration shown below. Assume that theta is currently 30 degrees and that point C currently lies along the x axis. If we want the end effector at C to travel 1 ft/s in the negative x direction, what should the angular velocities be at joints A and B?</a:t>
            </a:r>
          </a:p>
        </p:txBody>
      </p:sp>
    </p:spTree>
    <p:extLst>
      <p:ext uri="{BB962C8B-B14F-4D97-AF65-F5344CB8AC3E}">
        <p14:creationId xmlns:p14="http://schemas.microsoft.com/office/powerpoint/2010/main" val="39939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Planar Motion Analysis</a:t>
            </a:r>
          </a:p>
        </p:txBody>
      </p:sp>
      <p:sp>
        <p:nvSpPr>
          <p:cNvPr id="3" name="Content Placeholder 2"/>
          <p:cNvSpPr>
            <a:spLocks noGrp="1"/>
          </p:cNvSpPr>
          <p:nvPr>
            <p:ph idx="1"/>
          </p:nvPr>
        </p:nvSpPr>
        <p:spPr/>
        <p:txBody>
          <a:bodyPr>
            <a:normAutofit fontScale="85000" lnSpcReduction="20000"/>
          </a:bodyPr>
          <a:lstStyle/>
          <a:p>
            <a:r>
              <a:rPr lang="en-US" dirty="0"/>
              <a:t>When analyzing rigid body motion beyond fixed axis rotation.  There are two general strategies, </a:t>
            </a:r>
            <a:r>
              <a:rPr lang="en-US" b="1" dirty="0"/>
              <a:t>absolute motion analysis</a:t>
            </a:r>
            <a:r>
              <a:rPr lang="en-US" dirty="0"/>
              <a:t>, and </a:t>
            </a:r>
            <a:r>
              <a:rPr lang="en-US" b="1" dirty="0"/>
              <a:t>relative motion analysis</a:t>
            </a:r>
            <a:r>
              <a:rPr lang="en-US" dirty="0"/>
              <a:t>.</a:t>
            </a:r>
          </a:p>
          <a:p>
            <a:pPr lvl="1">
              <a:buFont typeface="Arial" panose="020B0604020202020204" pitchFamily="34" charset="0"/>
              <a:buChar char="•"/>
            </a:pPr>
            <a:r>
              <a:rPr lang="en-US" dirty="0"/>
              <a:t>In </a:t>
            </a:r>
            <a:r>
              <a:rPr lang="en-US" b="1" dirty="0"/>
              <a:t>absolute motion analysis</a:t>
            </a:r>
            <a:r>
              <a:rPr lang="en-US" dirty="0"/>
              <a:t>, a set of constraint equations is used to determine the position of a set point over time with respect to the ground, the velocity and acceleration of that point will be equal to the derivatives of the original equation.</a:t>
            </a:r>
          </a:p>
          <a:p>
            <a:pPr lvl="1">
              <a:buFont typeface="Arial" panose="020B0604020202020204" pitchFamily="34" charset="0"/>
              <a:buChar char="•"/>
            </a:pPr>
            <a:r>
              <a:rPr lang="en-US" dirty="0"/>
              <a:t>In </a:t>
            </a:r>
            <a:r>
              <a:rPr lang="en-US" b="1" dirty="0"/>
              <a:t>relative motion analysis</a:t>
            </a:r>
            <a:r>
              <a:rPr lang="en-US" dirty="0"/>
              <a:t>, a series of equations describe the positions, velocities, and accelerations of several intermediate points leading from the ground to the point of interest.  General equations are used to describe velocities and accelerations for each step, and the steps are all added together in the end. </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2572215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5">
            <a:extLst>
              <a:ext uri="{FF2B5EF4-FFF2-40B4-BE49-F238E27FC236}">
                <a16:creationId xmlns:a16="http://schemas.microsoft.com/office/drawing/2014/main" id="{B5691397-3229-9541-ACAA-B9C1301C9B18}"/>
              </a:ext>
            </a:extLst>
          </p:cNvPr>
          <p:cNvSpPr/>
          <p:nvPr/>
        </p:nvSpPr>
        <p:spPr>
          <a:xfrm>
            <a:off x="787499" y="3731062"/>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23ACAE0F-80BD-B14F-BF3E-C9A2CBB3CA88}"/>
              </a:ext>
            </a:extLst>
          </p:cNvPr>
          <p:cNvGrpSpPr/>
          <p:nvPr/>
        </p:nvGrpSpPr>
        <p:grpSpPr>
          <a:xfrm rot="21079525">
            <a:off x="1559813" y="1947900"/>
            <a:ext cx="3429000" cy="1877593"/>
            <a:chOff x="2344889" y="2271835"/>
            <a:chExt cx="3429000" cy="1877593"/>
          </a:xfrm>
        </p:grpSpPr>
        <p:sp>
          <p:nvSpPr>
            <p:cNvPr id="7" name="Rounded Rectangle 4">
              <a:extLst>
                <a:ext uri="{FF2B5EF4-FFF2-40B4-BE49-F238E27FC236}">
                  <a16:creationId xmlns:a16="http://schemas.microsoft.com/office/drawing/2014/main" id="{8330DC28-3D64-8C4D-87CD-E012415CF1F9}"/>
                </a:ext>
              </a:extLst>
            </p:cNvPr>
            <p:cNvSpPr/>
            <p:nvPr/>
          </p:nvSpPr>
          <p:spPr>
            <a:xfrm rot="20500709">
              <a:off x="2344889" y="3616028"/>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37BEA621-B148-3941-B3CC-1FE7730E251A}"/>
                </a:ext>
              </a:extLst>
            </p:cNvPr>
            <p:cNvCxnSpPr/>
            <p:nvPr/>
          </p:nvCxnSpPr>
          <p:spPr>
            <a:xfrm rot="20500709" flipV="1">
              <a:off x="5202829" y="227183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C442D9-912A-3249-9D7B-DE5EE816D45C}"/>
                </a:ext>
              </a:extLst>
            </p:cNvPr>
            <p:cNvCxnSpPr/>
            <p:nvPr/>
          </p:nvCxnSpPr>
          <p:spPr>
            <a:xfrm rot="20500709" flipV="1">
              <a:off x="2445252" y="3184965"/>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5C10166-6D3B-7549-B8CE-C4682164E40B}"/>
                </a:ext>
              </a:extLst>
            </p:cNvPr>
            <p:cNvCxnSpPr/>
            <p:nvPr/>
          </p:nvCxnSpPr>
          <p:spPr>
            <a:xfrm rot="20500709">
              <a:off x="2372412" y="3152373"/>
              <a:ext cx="287382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D9B88A1-1D05-7441-92E6-B7884DABD568}"/>
                </a:ext>
              </a:extLst>
            </p:cNvPr>
            <p:cNvSpPr txBox="1"/>
            <p:nvPr/>
          </p:nvSpPr>
          <p:spPr>
            <a:xfrm rot="20500709">
              <a:off x="3567939" y="2970237"/>
              <a:ext cx="502061" cy="369332"/>
            </a:xfrm>
            <a:prstGeom prst="rect">
              <a:avLst/>
            </a:prstGeom>
            <a:solidFill>
              <a:schemeClr val="bg1"/>
            </a:solidFill>
          </p:spPr>
          <p:txBody>
            <a:bodyPr wrap="none" rtlCol="0">
              <a:spAutoFit/>
            </a:bodyPr>
            <a:lstStyle/>
            <a:p>
              <a:r>
                <a:rPr lang="en-US" dirty="0">
                  <a:solidFill>
                    <a:srgbClr val="0070C0"/>
                  </a:solidFill>
                </a:rPr>
                <a:t>3 ft</a:t>
              </a:r>
            </a:p>
          </p:txBody>
        </p:sp>
      </p:grpSp>
      <p:sp>
        <p:nvSpPr>
          <p:cNvPr id="12" name="Rounded Rectangle 7">
            <a:extLst>
              <a:ext uri="{FF2B5EF4-FFF2-40B4-BE49-F238E27FC236}">
                <a16:creationId xmlns:a16="http://schemas.microsoft.com/office/drawing/2014/main" id="{F1D3211A-F91C-F24C-A21B-4FC8AA0DFE5E}"/>
              </a:ext>
            </a:extLst>
          </p:cNvPr>
          <p:cNvSpPr/>
          <p:nvPr/>
        </p:nvSpPr>
        <p:spPr>
          <a:xfrm>
            <a:off x="1997991" y="414308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9E0B5AF-0404-E049-96C4-7A3C40608407}"/>
              </a:ext>
            </a:extLst>
          </p:cNvPr>
          <p:cNvGrpSpPr/>
          <p:nvPr/>
        </p:nvGrpSpPr>
        <p:grpSpPr>
          <a:xfrm rot="2339124">
            <a:off x="4489535" y="2540206"/>
            <a:ext cx="2580866" cy="1338469"/>
            <a:chOff x="5977282" y="1234920"/>
            <a:chExt cx="2580866" cy="1338469"/>
          </a:xfrm>
        </p:grpSpPr>
        <p:sp>
          <p:nvSpPr>
            <p:cNvPr id="14" name="Rounded Rectangle 6">
              <a:extLst>
                <a:ext uri="{FF2B5EF4-FFF2-40B4-BE49-F238E27FC236}">
                  <a16:creationId xmlns:a16="http://schemas.microsoft.com/office/drawing/2014/main" id="{35745309-DF25-6C48-9EBE-E65E1D73B32B}"/>
                </a:ext>
              </a:extLst>
            </p:cNvPr>
            <p:cNvSpPr/>
            <p:nvPr/>
          </p:nvSpPr>
          <p:spPr>
            <a:xfrm>
              <a:off x="5977282" y="214262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8748483B-09CC-DF41-B3BB-CB5D4A2A435C}"/>
                </a:ext>
              </a:extLst>
            </p:cNvPr>
            <p:cNvCxnSpPr/>
            <p:nvPr/>
          </p:nvCxnSpPr>
          <p:spPr>
            <a:xfrm flipV="1">
              <a:off x="8382000"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8933EC-567F-0742-B879-70116D45BE12}"/>
                </a:ext>
              </a:extLst>
            </p:cNvPr>
            <p:cNvCxnSpPr/>
            <p:nvPr/>
          </p:nvCxnSpPr>
          <p:spPr>
            <a:xfrm flipV="1">
              <a:off x="6169537" y="123492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33889A6-972D-2648-B0F1-30978E7F1C48}"/>
                </a:ext>
              </a:extLst>
            </p:cNvPr>
            <p:cNvCxnSpPr>
              <a:cxnSpLocks/>
            </p:cNvCxnSpPr>
            <p:nvPr/>
          </p:nvCxnSpPr>
          <p:spPr>
            <a:xfrm>
              <a:off x="6169537" y="1654020"/>
              <a:ext cx="2212463"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48D415-9E15-FD4B-9D6A-6555F813BAB2}"/>
                </a:ext>
              </a:extLst>
            </p:cNvPr>
            <p:cNvSpPr txBox="1"/>
            <p:nvPr/>
          </p:nvSpPr>
          <p:spPr>
            <a:xfrm>
              <a:off x="7467504" y="1406321"/>
              <a:ext cx="502061" cy="369332"/>
            </a:xfrm>
            <a:prstGeom prst="rect">
              <a:avLst/>
            </a:prstGeom>
            <a:solidFill>
              <a:schemeClr val="bg1"/>
            </a:solidFill>
          </p:spPr>
          <p:txBody>
            <a:bodyPr wrap="none" rtlCol="0">
              <a:spAutoFit/>
            </a:bodyPr>
            <a:lstStyle/>
            <a:p>
              <a:r>
                <a:rPr lang="en-US" dirty="0">
                  <a:solidFill>
                    <a:srgbClr val="0070C0"/>
                  </a:solidFill>
                </a:rPr>
                <a:t>2 ft</a:t>
              </a:r>
            </a:p>
          </p:txBody>
        </p:sp>
      </p:grpSp>
      <p:sp>
        <p:nvSpPr>
          <p:cNvPr id="19" name="Rounded Rectangle 8">
            <a:extLst>
              <a:ext uri="{FF2B5EF4-FFF2-40B4-BE49-F238E27FC236}">
                <a16:creationId xmlns:a16="http://schemas.microsoft.com/office/drawing/2014/main" id="{3CE6D663-EA22-5F48-89FC-5460E08A3F4D}"/>
              </a:ext>
            </a:extLst>
          </p:cNvPr>
          <p:cNvSpPr/>
          <p:nvPr/>
        </p:nvSpPr>
        <p:spPr>
          <a:xfrm rot="20500709">
            <a:off x="4569737" y="280845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A2899212-22CF-3C4B-96D2-B767D9BC174D}"/>
                  </a:ext>
                </a:extLst>
              </p:cNvPr>
              <p:cNvSpPr txBox="1"/>
              <p:nvPr/>
            </p:nvSpPr>
            <p:spPr>
              <a:xfrm>
                <a:off x="3383915" y="3893753"/>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p:sp>
            <p:nvSpPr>
              <p:cNvPr id="20" name="TextBox 19">
                <a:extLst>
                  <a:ext uri="{FF2B5EF4-FFF2-40B4-BE49-F238E27FC236}">
                    <a16:creationId xmlns:a16="http://schemas.microsoft.com/office/drawing/2014/main" id="{A2899212-22CF-3C4B-96D2-B767D9BC174D}"/>
                  </a:ext>
                </a:extLst>
              </p:cNvPr>
              <p:cNvSpPr txBox="1">
                <a:spLocks noRot="1" noChangeAspect="1" noMove="1" noResize="1" noEditPoints="1" noAdjustHandles="1" noChangeArrowheads="1" noChangeShapeType="1" noTextEdit="1"/>
              </p:cNvSpPr>
              <p:nvPr/>
            </p:nvSpPr>
            <p:spPr>
              <a:xfrm>
                <a:off x="3383915" y="3893753"/>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24B9F6B5-2D54-9F4B-9FA3-D85DAFA26708}"/>
                  </a:ext>
                </a:extLst>
              </p:cNvPr>
              <p:cNvSpPr txBox="1"/>
              <p:nvPr/>
            </p:nvSpPr>
            <p:spPr>
              <a:xfrm>
                <a:off x="5588625" y="3008415"/>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p:sp>
            <p:nvSpPr>
              <p:cNvPr id="21" name="TextBox 20">
                <a:extLst>
                  <a:ext uri="{FF2B5EF4-FFF2-40B4-BE49-F238E27FC236}">
                    <a16:creationId xmlns:a16="http://schemas.microsoft.com/office/drawing/2014/main" id="{24B9F6B5-2D54-9F4B-9FA3-D85DAFA26708}"/>
                  </a:ext>
                </a:extLst>
              </p:cNvPr>
              <p:cNvSpPr txBox="1">
                <a:spLocks noRot="1" noChangeAspect="1" noMove="1" noResize="1" noEditPoints="1" noAdjustHandles="1" noChangeArrowheads="1" noChangeShapeType="1" noTextEdit="1"/>
              </p:cNvSpPr>
              <p:nvPr/>
            </p:nvSpPr>
            <p:spPr>
              <a:xfrm>
                <a:off x="5588625" y="3008415"/>
                <a:ext cx="237950" cy="307777"/>
              </a:xfrm>
              <a:prstGeom prst="rect">
                <a:avLst/>
              </a:prstGeom>
              <a:blipFill>
                <a:blip r:embed="rId3"/>
                <a:stretch>
                  <a:fillRect l="-42105" r="-36842" b="-32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C290F5C6-D5B8-4B40-BDDB-A5D132B4DA28}"/>
              </a:ext>
            </a:extLst>
          </p:cNvPr>
          <p:cNvCxnSpPr/>
          <p:nvPr/>
        </p:nvCxnSpPr>
        <p:spPr>
          <a:xfrm>
            <a:off x="4820047" y="2899896"/>
            <a:ext cx="12344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C3022DE-60E3-AF43-8A03-68D8CF032943}"/>
              </a:ext>
            </a:extLst>
          </p:cNvPr>
          <p:cNvCxnSpPr/>
          <p:nvPr/>
        </p:nvCxnSpPr>
        <p:spPr>
          <a:xfrm>
            <a:off x="2375306" y="4233891"/>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Arc 23">
            <a:extLst>
              <a:ext uri="{FF2B5EF4-FFF2-40B4-BE49-F238E27FC236}">
                <a16:creationId xmlns:a16="http://schemas.microsoft.com/office/drawing/2014/main" id="{1490F1B2-2CBF-6941-A751-736226C73CD7}"/>
              </a:ext>
            </a:extLst>
          </p:cNvPr>
          <p:cNvSpPr/>
          <p:nvPr/>
        </p:nvSpPr>
        <p:spPr>
          <a:xfrm>
            <a:off x="3749360" y="1964842"/>
            <a:ext cx="1828800" cy="1828800"/>
          </a:xfrm>
          <a:prstGeom prst="arc">
            <a:avLst>
              <a:gd name="adj1" fmla="val 77867"/>
              <a:gd name="adj2" fmla="val 227034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ADF918EE-8836-D242-9E6C-407E64F38A73}"/>
              </a:ext>
            </a:extLst>
          </p:cNvPr>
          <p:cNvSpPr txBox="1"/>
          <p:nvPr/>
        </p:nvSpPr>
        <p:spPr>
          <a:xfrm>
            <a:off x="1926849" y="4432665"/>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9755B58-624E-C141-BCFC-3DAA2CDBE2F0}"/>
              </a:ext>
            </a:extLst>
          </p:cNvPr>
          <p:cNvSpPr txBox="1"/>
          <p:nvPr/>
        </p:nvSpPr>
        <p:spPr>
          <a:xfrm>
            <a:off x="4536185" y="2278726"/>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6DBFEF20-1979-604F-AB09-A795E474C216}"/>
              </a:ext>
            </a:extLst>
          </p:cNvPr>
          <p:cNvSpPr txBox="1"/>
          <p:nvPr/>
        </p:nvSpPr>
        <p:spPr>
          <a:xfrm>
            <a:off x="6178173" y="4541481"/>
            <a:ext cx="308098" cy="369332"/>
          </a:xfrm>
          <a:prstGeom prst="rect">
            <a:avLst/>
          </a:prstGeom>
          <a:noFill/>
        </p:spPr>
        <p:txBody>
          <a:bodyPr wrap="none" rtlCol="0">
            <a:spAutoFit/>
          </a:bodyPr>
          <a:lstStyle/>
          <a:p>
            <a:r>
              <a:rPr lang="en-US" dirty="0"/>
              <a:t>C</a:t>
            </a:r>
          </a:p>
        </p:txBody>
      </p:sp>
      <p:cxnSp>
        <p:nvCxnSpPr>
          <p:cNvPr id="28" name="Straight Arrow Connector 27">
            <a:extLst>
              <a:ext uri="{FF2B5EF4-FFF2-40B4-BE49-F238E27FC236}">
                <a16:creationId xmlns:a16="http://schemas.microsoft.com/office/drawing/2014/main" id="{FA8EB5B6-CF30-1F44-8AF1-D5FBEF4C72BD}"/>
              </a:ext>
            </a:extLst>
          </p:cNvPr>
          <p:cNvCxnSpPr>
            <a:cxnSpLocks/>
          </p:cNvCxnSpPr>
          <p:nvPr/>
        </p:nvCxnSpPr>
        <p:spPr>
          <a:xfrm>
            <a:off x="2161224" y="4229360"/>
            <a:ext cx="203117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9" name="TextBox 28">
            <a:extLst>
              <a:ext uri="{FF2B5EF4-FFF2-40B4-BE49-F238E27FC236}">
                <a16:creationId xmlns:a16="http://schemas.microsoft.com/office/drawing/2014/main" id="{C45B5DC9-FC3E-B04C-ABE2-749E2C661568}"/>
              </a:ext>
            </a:extLst>
          </p:cNvPr>
          <p:cNvSpPr txBox="1"/>
          <p:nvPr/>
        </p:nvSpPr>
        <p:spPr>
          <a:xfrm>
            <a:off x="1948591" y="1674921"/>
            <a:ext cx="549989" cy="376469"/>
          </a:xfrm>
          <a:prstGeom prst="rect">
            <a:avLst/>
          </a:prstGeom>
          <a:noFill/>
        </p:spPr>
        <p:txBody>
          <a:bodyPr wrap="square" rtlCol="0">
            <a:spAutoFit/>
          </a:bodyPr>
          <a:lstStyle/>
          <a:p>
            <a:r>
              <a:rPr lang="en-US" dirty="0"/>
              <a:t>y</a:t>
            </a:r>
          </a:p>
        </p:txBody>
      </p:sp>
      <p:sp>
        <p:nvSpPr>
          <p:cNvPr id="30" name="TextBox 29">
            <a:extLst>
              <a:ext uri="{FF2B5EF4-FFF2-40B4-BE49-F238E27FC236}">
                <a16:creationId xmlns:a16="http://schemas.microsoft.com/office/drawing/2014/main" id="{CA65E547-6E88-1C46-BA8D-DCB4AFAC350E}"/>
              </a:ext>
            </a:extLst>
          </p:cNvPr>
          <p:cNvSpPr txBox="1"/>
          <p:nvPr/>
        </p:nvSpPr>
        <p:spPr>
          <a:xfrm>
            <a:off x="4255921" y="4028723"/>
            <a:ext cx="540831" cy="376469"/>
          </a:xfrm>
          <a:prstGeom prst="rect">
            <a:avLst/>
          </a:prstGeom>
          <a:noFill/>
        </p:spPr>
        <p:txBody>
          <a:bodyPr wrap="square" rtlCol="0">
            <a:spAutoFit/>
          </a:bodyPr>
          <a:lstStyle/>
          <a:p>
            <a:r>
              <a:rPr lang="en-US" dirty="0"/>
              <a:t>x</a:t>
            </a:r>
          </a:p>
        </p:txBody>
      </p:sp>
      <p:cxnSp>
        <p:nvCxnSpPr>
          <p:cNvPr id="31" name="Straight Arrow Connector 30">
            <a:extLst>
              <a:ext uri="{FF2B5EF4-FFF2-40B4-BE49-F238E27FC236}">
                <a16:creationId xmlns:a16="http://schemas.microsoft.com/office/drawing/2014/main" id="{12CDDAA3-9ADC-0448-B47E-3907BE4E2422}"/>
              </a:ext>
            </a:extLst>
          </p:cNvPr>
          <p:cNvCxnSpPr>
            <a:cxnSpLocks/>
          </p:cNvCxnSpPr>
          <p:nvPr/>
        </p:nvCxnSpPr>
        <p:spPr>
          <a:xfrm flipV="1">
            <a:off x="2099370" y="2074561"/>
            <a:ext cx="0" cy="212921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40C1486-0E41-8C47-A400-A0A469AB19E2}"/>
              </a:ext>
            </a:extLst>
          </p:cNvPr>
          <p:cNvCxnSpPr>
            <a:cxnSpLocks/>
          </p:cNvCxnSpPr>
          <p:nvPr/>
        </p:nvCxnSpPr>
        <p:spPr>
          <a:xfrm flipH="1">
            <a:off x="6303716" y="4286210"/>
            <a:ext cx="101121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C7A710EC-2D64-2E4A-82BF-3D50B92A1C41}"/>
                  </a:ext>
                </a:extLst>
              </p:cNvPr>
              <p:cNvSpPr txBox="1"/>
              <p:nvPr/>
            </p:nvSpPr>
            <p:spPr>
              <a:xfrm>
                <a:off x="7292702" y="3948121"/>
                <a:ext cx="1239185" cy="61888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1"/>
                              </a:solidFill>
                              <a:latin typeface="Cambria Math" panose="02040503050406030204" pitchFamily="18" charset="0"/>
                              <a:ea typeface="Cambria Math"/>
                            </a:rPr>
                          </m:ctrlPr>
                        </m:sSubPr>
                        <m:e>
                          <m:r>
                            <a:rPr lang="en-US" b="0" i="1" smtClean="0">
                              <a:solidFill>
                                <a:schemeClr val="accent1"/>
                              </a:solidFill>
                              <a:latin typeface="Cambria Math" panose="02040503050406030204" pitchFamily="18" charset="0"/>
                              <a:ea typeface="Cambria Math"/>
                            </a:rPr>
                            <m:t>𝑣</m:t>
                          </m:r>
                        </m:e>
                        <m:sub>
                          <m:r>
                            <a:rPr lang="en-US" b="0" i="1" smtClean="0">
                              <a:solidFill>
                                <a:schemeClr val="accent1"/>
                              </a:solidFill>
                              <a:latin typeface="Cambria Math" panose="02040503050406030204" pitchFamily="18" charset="0"/>
                              <a:ea typeface="Cambria Math"/>
                            </a:rPr>
                            <m:t>𝑐</m:t>
                          </m:r>
                        </m:sub>
                      </m:sSub>
                      <m:r>
                        <a:rPr lang="en-US" b="0" i="0" smtClean="0">
                          <a:solidFill>
                            <a:schemeClr val="accent1"/>
                          </a:solidFill>
                          <a:latin typeface="Cambria Math"/>
                          <a:ea typeface="Cambria Math"/>
                        </a:rPr>
                        <m:t>=−</m:t>
                      </m:r>
                      <m:r>
                        <a:rPr lang="en-US" b="0" i="0" smtClean="0">
                          <a:solidFill>
                            <a:schemeClr val="accent1"/>
                          </a:solidFill>
                          <a:latin typeface="Cambria Math" panose="02040503050406030204" pitchFamily="18" charset="0"/>
                          <a:ea typeface="Cambria Math"/>
                        </a:rPr>
                        <m:t>1</m:t>
                      </m:r>
                      <m:f>
                        <m:fPr>
                          <m:ctrlPr>
                            <a:rPr lang="en-US" b="0" i="1" smtClean="0">
                              <a:solidFill>
                                <a:schemeClr val="accent1"/>
                              </a:solidFill>
                              <a:latin typeface="Cambria Math" panose="02040503050406030204" pitchFamily="18" charset="0"/>
                              <a:ea typeface="Cambria Math"/>
                            </a:rPr>
                          </m:ctrlPr>
                        </m:fPr>
                        <m:num>
                          <m:r>
                            <m:rPr>
                              <m:sty m:val="p"/>
                            </m:rPr>
                            <a:rPr lang="en-US" b="0" i="0" smtClean="0">
                              <a:solidFill>
                                <a:schemeClr val="accent1"/>
                              </a:solidFill>
                              <a:latin typeface="Cambria Math" panose="02040503050406030204" pitchFamily="18" charset="0"/>
                              <a:ea typeface="Cambria Math"/>
                            </a:rPr>
                            <m:t>ft</m:t>
                          </m:r>
                        </m:num>
                        <m:den>
                          <m:r>
                            <m:rPr>
                              <m:sty m:val="p"/>
                            </m:rPr>
                            <a:rPr lang="en-US" b="0" i="0" smtClean="0">
                              <a:solidFill>
                                <a:schemeClr val="accent1"/>
                              </a:solidFill>
                              <a:latin typeface="Cambria Math" panose="02040503050406030204" pitchFamily="18" charset="0"/>
                              <a:ea typeface="Cambria Math"/>
                            </a:rPr>
                            <m:t>s</m:t>
                          </m:r>
                        </m:den>
                      </m:f>
                    </m:oMath>
                  </m:oMathPara>
                </a14:m>
                <a:endParaRPr lang="en-US" dirty="0">
                  <a:solidFill>
                    <a:schemeClr val="accent1"/>
                  </a:solidFill>
                </a:endParaRPr>
              </a:p>
            </p:txBody>
          </p:sp>
        </mc:Choice>
        <mc:Fallback>
          <p:sp>
            <p:nvSpPr>
              <p:cNvPr id="33" name="TextBox 32">
                <a:extLst>
                  <a:ext uri="{FF2B5EF4-FFF2-40B4-BE49-F238E27FC236}">
                    <a16:creationId xmlns:a16="http://schemas.microsoft.com/office/drawing/2014/main" id="{C7A710EC-2D64-2E4A-82BF-3D50B92A1C41}"/>
                  </a:ext>
                </a:extLst>
              </p:cNvPr>
              <p:cNvSpPr txBox="1">
                <a:spLocks noRot="1" noChangeAspect="1" noMove="1" noResize="1" noEditPoints="1" noAdjustHandles="1" noChangeArrowheads="1" noChangeShapeType="1" noTextEdit="1"/>
              </p:cNvSpPr>
              <p:nvPr/>
            </p:nvSpPr>
            <p:spPr>
              <a:xfrm>
                <a:off x="7292702" y="3948121"/>
                <a:ext cx="1239185" cy="618887"/>
              </a:xfrm>
              <a:prstGeom prst="rect">
                <a:avLst/>
              </a:prstGeom>
              <a:blipFill>
                <a:blip r:embed="rId4"/>
                <a:stretch>
                  <a:fillRect b="-2041"/>
                </a:stretch>
              </a:blipFill>
            </p:spPr>
            <p:txBody>
              <a:bodyPr/>
              <a:lstStyle/>
              <a:p>
                <a:r>
                  <a:rPr lang="en-US">
                    <a:noFill/>
                  </a:rPr>
                  <a:t> </a:t>
                </a:r>
              </a:p>
            </p:txBody>
          </p:sp>
        </mc:Fallback>
      </mc:AlternateContent>
    </p:spTree>
    <p:extLst>
      <p:ext uri="{BB962C8B-B14F-4D97-AF65-F5344CB8AC3E}">
        <p14:creationId xmlns:p14="http://schemas.microsoft.com/office/powerpoint/2010/main" val="6925068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077200" cy="1219199"/>
          </a:xfrm>
        </p:spPr>
        <p:txBody>
          <a:bodyPr>
            <a:normAutofit fontScale="85000" lnSpcReduction="10000"/>
          </a:bodyPr>
          <a:lstStyle/>
          <a:p>
            <a:r>
              <a:rPr lang="en-US" dirty="0"/>
              <a:t>A ladder is propped up against a wall as shown below. If the base of the ladder is sliding out at a speed of 2 m/s, what is the speed of the top of the ladder?</a:t>
            </a:r>
          </a:p>
        </p:txBody>
      </p:sp>
      <p:pic>
        <p:nvPicPr>
          <p:cNvPr id="1026" name="Picture 2" descr="Problem 3 Diagram">
            <a:extLst>
              <a:ext uri="{FF2B5EF4-FFF2-40B4-BE49-F238E27FC236}">
                <a16:creationId xmlns:a16="http://schemas.microsoft.com/office/drawing/2014/main" id="{9ADCE3F2-3378-4F52-9411-66A6A35A85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200400"/>
            <a:ext cx="3810000" cy="3552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066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F467-CCC2-41C4-8296-A47CFD7A73A8}"/>
              </a:ext>
            </a:extLst>
          </p:cNvPr>
          <p:cNvSpPr>
            <a:spLocks noGrp="1"/>
          </p:cNvSpPr>
          <p:nvPr>
            <p:ph type="title"/>
          </p:nvPr>
        </p:nvSpPr>
        <p:spPr/>
        <p:txBody>
          <a:bodyPr/>
          <a:lstStyle/>
          <a:p>
            <a:r>
              <a:rPr lang="en-US" dirty="0"/>
              <a:t>Worked Example</a:t>
            </a:r>
          </a:p>
        </p:txBody>
      </p:sp>
      <p:sp>
        <p:nvSpPr>
          <p:cNvPr id="3" name="Content Placeholder 2">
            <a:extLst>
              <a:ext uri="{FF2B5EF4-FFF2-40B4-BE49-F238E27FC236}">
                <a16:creationId xmlns:a16="http://schemas.microsoft.com/office/drawing/2014/main" id="{ED4666B0-B8E1-401E-8E5A-83D0399DF170}"/>
              </a:ext>
            </a:extLst>
          </p:cNvPr>
          <p:cNvSpPr>
            <a:spLocks noGrp="1"/>
          </p:cNvSpPr>
          <p:nvPr>
            <p:ph idx="1"/>
          </p:nvPr>
        </p:nvSpPr>
        <p:spPr>
          <a:xfrm>
            <a:off x="457200" y="1600201"/>
            <a:ext cx="8229600" cy="1523999"/>
          </a:xfrm>
        </p:spPr>
        <p:txBody>
          <a:bodyPr>
            <a:normAutofit fontScale="55000" lnSpcReduction="20000"/>
          </a:bodyPr>
          <a:lstStyle/>
          <a:p>
            <a:r>
              <a:rPr lang="en-US" dirty="0"/>
              <a:t>The crank-rocker mechanism as shown below consists of a crank with a  radius of .5 meters rotating about its fixed center at C at a constant rate of 2 rad/s clockwise. Rocker AB fixed at it's base at A and connects to point B along the edge of the crank. The pin at point B can slide along a frictionless slot in AB. In the current state, what is the angular velocity of rocker AB?</a:t>
            </a:r>
          </a:p>
        </p:txBody>
      </p:sp>
      <p:pic>
        <p:nvPicPr>
          <p:cNvPr id="4" name="Picture 3">
            <a:extLst>
              <a:ext uri="{FF2B5EF4-FFF2-40B4-BE49-F238E27FC236}">
                <a16:creationId xmlns:a16="http://schemas.microsoft.com/office/drawing/2014/main" id="{7D3C5FE8-8F94-4A55-A8CB-D35229C0C23F}"/>
              </a:ext>
            </a:extLst>
          </p:cNvPr>
          <p:cNvPicPr>
            <a:picLocks noChangeAspect="1"/>
          </p:cNvPicPr>
          <p:nvPr/>
        </p:nvPicPr>
        <p:blipFill>
          <a:blip r:embed="rId3"/>
          <a:stretch>
            <a:fillRect/>
          </a:stretch>
        </p:blipFill>
        <p:spPr>
          <a:xfrm>
            <a:off x="2476500" y="2819400"/>
            <a:ext cx="4191000" cy="3897630"/>
          </a:xfrm>
          <a:prstGeom prst="rect">
            <a:avLst/>
          </a:prstGeom>
        </p:spPr>
      </p:pic>
    </p:spTree>
    <p:extLst>
      <p:ext uri="{BB962C8B-B14F-4D97-AF65-F5344CB8AC3E}">
        <p14:creationId xmlns:p14="http://schemas.microsoft.com/office/powerpoint/2010/main" val="800894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Absolute vs. Relative Analysis</a:t>
            </a:r>
          </a:p>
        </p:txBody>
      </p:sp>
      <p:sp>
        <p:nvSpPr>
          <p:cNvPr id="3" name="Content Placeholder 2"/>
          <p:cNvSpPr>
            <a:spLocks noGrp="1"/>
          </p:cNvSpPr>
          <p:nvPr>
            <p:ph idx="1"/>
          </p:nvPr>
        </p:nvSpPr>
        <p:spPr/>
        <p:txBody>
          <a:bodyPr>
            <a:normAutofit/>
          </a:bodyPr>
          <a:lstStyle/>
          <a:p>
            <a:r>
              <a:rPr lang="en-US" dirty="0"/>
              <a:t>Absolute Motion Analysis:</a:t>
            </a:r>
          </a:p>
          <a:p>
            <a:pPr lvl="1"/>
            <a:r>
              <a:rPr lang="en-US" dirty="0"/>
              <a:t>Involves calculus</a:t>
            </a:r>
          </a:p>
          <a:p>
            <a:pPr lvl="1"/>
            <a:r>
              <a:rPr lang="en-US" dirty="0"/>
              <a:t>Faster and easier for simple problems</a:t>
            </a:r>
          </a:p>
          <a:p>
            <a:pPr lvl="1"/>
            <a:endParaRPr lang="en-US" dirty="0"/>
          </a:p>
          <a:p>
            <a:r>
              <a:rPr lang="en-US" dirty="0"/>
              <a:t>Relative Motion Analysis:</a:t>
            </a:r>
          </a:p>
          <a:p>
            <a:pPr lvl="1"/>
            <a:r>
              <a:rPr lang="en-US" dirty="0"/>
              <a:t>Does not involve calculus</a:t>
            </a:r>
          </a:p>
          <a:p>
            <a:pPr lvl="1"/>
            <a:r>
              <a:rPr lang="en-US" dirty="0"/>
              <a:t>Faster and easier for complex problems</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spTree>
    <p:extLst>
      <p:ext uri="{BB962C8B-B14F-4D97-AF65-F5344CB8AC3E}">
        <p14:creationId xmlns:p14="http://schemas.microsoft.com/office/powerpoint/2010/main" val="953481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p:sp>
        <p:nvSpPr>
          <p:cNvPr id="3" name="Content Placeholder 2"/>
          <p:cNvSpPr>
            <a:spLocks noGrp="1"/>
          </p:cNvSpPr>
          <p:nvPr>
            <p:ph idx="1"/>
          </p:nvPr>
        </p:nvSpPr>
        <p:spPr>
          <a:xfrm>
            <a:off x="457200" y="1508919"/>
            <a:ext cx="8229600" cy="4756150"/>
          </a:xfrm>
        </p:spPr>
        <p:txBody>
          <a:bodyPr>
            <a:normAutofit fontScale="85000" lnSpcReduction="10000"/>
          </a:bodyPr>
          <a:lstStyle/>
          <a:p>
            <a:r>
              <a:rPr lang="en-US" dirty="0"/>
              <a:t>In </a:t>
            </a:r>
            <a:r>
              <a:rPr lang="en-US" b="1" dirty="0"/>
              <a:t>relative motion analysis</a:t>
            </a:r>
            <a:r>
              <a:rPr lang="en-US" dirty="0"/>
              <a:t> we identify the velocities and accelerations by breaking down motion into steps and adding those motions together</a:t>
            </a:r>
          </a:p>
          <a:p>
            <a:r>
              <a:rPr lang="en-US" dirty="0"/>
              <a:t>What separates relative motion analysis from absolute motion analysis is that we use pre-determined equations for velocity and acceleration, rather than taking derivatives</a:t>
            </a:r>
          </a:p>
          <a:p>
            <a:pPr lvl="1"/>
            <a:r>
              <a:rPr lang="en-US" dirty="0"/>
              <a:t>These equations are based on a translating rectangular coordinate system.</a:t>
            </a:r>
          </a:p>
          <a:p>
            <a:r>
              <a:rPr lang="en-US" dirty="0"/>
              <a:t>We will wind up with the same equations we had in absolute motion analysis, but we will not be taking derivatives to find these equations. </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707686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Relative Motion Analysis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81125"/>
                <a:ext cx="8229600" cy="5181600"/>
              </a:xfrm>
            </p:spPr>
            <p:txBody>
              <a:bodyPr>
                <a:normAutofit fontScale="85000" lnSpcReduction="10000"/>
              </a:bodyPr>
              <a:lstStyle/>
              <a:p>
                <a:r>
                  <a:rPr lang="en-US" dirty="0">
                    <a:solidFill>
                      <a:schemeClr val="tx1"/>
                    </a:solidFill>
                  </a:rPr>
                  <a:t>In absolute motion analysis we usually come up with </a:t>
                </a:r>
                <a:r>
                  <a:rPr lang="en-US" b="1" dirty="0">
                    <a:solidFill>
                      <a:schemeClr val="tx1"/>
                    </a:solidFill>
                  </a:rPr>
                  <a:t>scalar</a:t>
                </a:r>
                <a:r>
                  <a:rPr lang="en-US" dirty="0">
                    <a:solidFill>
                      <a:schemeClr val="tx1"/>
                    </a:solidFill>
                  </a:rPr>
                  <a:t> equations for the </a:t>
                </a:r>
                <a:r>
                  <a:rPr lang="en-US" dirty="0"/>
                  <a:t>rigid body/bodies </a:t>
                </a:r>
                <a:r>
                  <a:rPr lang="en-US" dirty="0">
                    <a:solidFill>
                      <a:schemeClr val="tx1"/>
                    </a:solidFill>
                  </a:rPr>
                  <a:t>relating an angle and a distance, take the derivative to find the velocity/angular velocity, and take the double derivative to find acceleration/angular acceleration.</a:t>
                </a:r>
              </a:p>
              <a:p>
                <a:r>
                  <a:rPr lang="en-US" dirty="0">
                    <a:solidFill>
                      <a:schemeClr val="tx1"/>
                    </a:solidFill>
                  </a:rPr>
                  <a:t>In relative motion analysis we directly write out the velocity and acceleration </a:t>
                </a:r>
                <a:r>
                  <a:rPr lang="en-US" b="1" dirty="0">
                    <a:solidFill>
                      <a:schemeClr val="tx1"/>
                    </a:solidFill>
                  </a:rPr>
                  <a:t>vector</a:t>
                </a:r>
                <a:r>
                  <a:rPr lang="en-US" dirty="0">
                    <a:solidFill>
                      <a:schemeClr val="tx1"/>
                    </a:solidFill>
                  </a:rPr>
                  <a:t> equations without derivation. </a:t>
                </a:r>
                <a:endParaRPr lang="en-US" dirty="0">
                  <a:solidFill>
                    <a:schemeClr val="tx1"/>
                  </a:solidFill>
                  <a:latin typeface="Cambria Math"/>
                </a:endParaRPr>
              </a:p>
              <a:p>
                <a:pPr marL="0" indent="0">
                  <a:buNone/>
                </a:pPr>
                <a:endParaRPr lang="en-US" i="1"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m:rPr>
                            <m:sty m:val="p"/>
                          </m:rPr>
                          <a:rPr lang="en-US">
                            <a:solidFill>
                              <a:schemeClr val="tx1"/>
                            </a:solidFill>
                            <a:latin typeface="Cambria Math" panose="02040503050406030204" pitchFamily="18" charset="0"/>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𝑣</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sz="3200" dirty="0">
                    <a:solidFill>
                      <a:schemeClr val="tx1"/>
                    </a:solidFill>
                    <a:latin typeface="Cambria Math"/>
                  </a:rPr>
                  <a:t> </a:t>
                </a:r>
                <a:r>
                  <a:rPr lang="en-US" sz="3200" dirty="0">
                    <a:solidFill>
                      <a:schemeClr val="tx1"/>
                    </a:solidFill>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sz="3200" dirty="0">
                  <a:solidFill>
                    <a:schemeClr val="tx1"/>
                  </a:solidFill>
                  <a:latin typeface="Cambria Math"/>
                </a:endParaRPr>
              </a:p>
              <a:p>
                <a:pPr marL="0" indent="0" algn="ctr">
                  <a:buNone/>
                </a:pPr>
                <a14:m>
                  <m:oMath xmlns:m="http://schemas.openxmlformats.org/officeDocument/2006/math">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b="0" i="0" smtClean="0">
                            <a:solidFill>
                              <a:schemeClr val="tx1"/>
                            </a:solidFill>
                            <a:latin typeface="Cambria Math"/>
                          </a:rPr>
                          <m:t>A</m:t>
                        </m:r>
                        <m:r>
                          <a:rPr lang="en-US">
                            <a:solidFill>
                              <a:schemeClr val="tx1"/>
                            </a:solidFill>
                            <a:latin typeface="Cambria Math"/>
                          </a:rPr>
                          <m:t>/</m:t>
                        </m:r>
                        <m:r>
                          <m:rPr>
                            <m:sty m:val="p"/>
                          </m:rPr>
                          <a:rPr lang="en-US">
                            <a:solidFill>
                              <a:schemeClr val="tx1"/>
                            </a:solidFill>
                            <a:latin typeface="Cambria Math"/>
                          </a:rPr>
                          <m:t>O</m:t>
                        </m:r>
                      </m:sub>
                    </m:sSub>
                    <m:r>
                      <a:rPr lang="en-US">
                        <a:solidFill>
                          <a:schemeClr val="tx1"/>
                        </a:solidFill>
                        <a:latin typeface="Cambria Math"/>
                      </a:rPr>
                      <m:t>+</m:t>
                    </m:r>
                    <m:sSub>
                      <m:sSubPr>
                        <m:ctrlPr>
                          <a:rPr lang="en-US" i="1">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𝑎</m:t>
                            </m:r>
                          </m:e>
                        </m:acc>
                      </m:e>
                      <m:sub>
                        <m:r>
                          <m:rPr>
                            <m:sty m:val="p"/>
                          </m:rPr>
                          <a:rPr lang="en-US">
                            <a:solidFill>
                              <a:schemeClr val="tx1"/>
                            </a:solidFill>
                            <a:latin typeface="Cambria Math"/>
                          </a:rPr>
                          <m:t>B</m:t>
                        </m:r>
                        <m:r>
                          <a:rPr lang="en-US">
                            <a:solidFill>
                              <a:schemeClr val="tx1"/>
                            </a:solidFill>
                            <a:latin typeface="Cambria Math"/>
                          </a:rPr>
                          <m:t>/</m:t>
                        </m:r>
                        <m:r>
                          <m:rPr>
                            <m:sty m:val="p"/>
                          </m:rPr>
                          <a:rPr lang="en-US" b="0" i="0" smtClean="0">
                            <a:solidFill>
                              <a:schemeClr val="tx1"/>
                            </a:solidFill>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81125"/>
                <a:ext cx="8229600" cy="5181600"/>
              </a:xfrm>
              <a:blipFill>
                <a:blip r:embed="rId2"/>
                <a:stretch>
                  <a:fillRect l="-1389" t="-1711"/>
                </a:stretch>
              </a:blipFill>
            </p:spPr>
            <p:txBody>
              <a:bodyPr/>
              <a:lstStyle/>
              <a:p>
                <a:r>
                  <a:rPr lang="en-US">
                    <a:noFill/>
                  </a:rPr>
                  <a:t> </a:t>
                </a:r>
              </a:p>
            </p:txBody>
          </p:sp>
        </mc:Fallback>
      </mc:AlternateContent>
    </p:spTree>
    <p:extLst>
      <p:ext uri="{BB962C8B-B14F-4D97-AF65-F5344CB8AC3E}">
        <p14:creationId xmlns:p14="http://schemas.microsoft.com/office/powerpoint/2010/main" val="218400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C9FB3-B518-45C8-835E-35D7083A84F4}"/>
              </a:ext>
            </a:extLst>
          </p:cNvPr>
          <p:cNvSpPr>
            <a:spLocks noGrp="1"/>
          </p:cNvSpPr>
          <p:nvPr>
            <p:ph type="title"/>
          </p:nvPr>
        </p:nvSpPr>
        <p:spPr/>
        <p:txBody>
          <a:bodyPr/>
          <a:lstStyle/>
          <a:p>
            <a:r>
              <a:rPr lang="en-US" dirty="0"/>
              <a:t>Multiple Coordinate Systems</a:t>
            </a:r>
          </a:p>
        </p:txBody>
      </p:sp>
      <p:sp>
        <p:nvSpPr>
          <p:cNvPr id="3" name="Content Placeholder 2">
            <a:extLst>
              <a:ext uri="{FF2B5EF4-FFF2-40B4-BE49-F238E27FC236}">
                <a16:creationId xmlns:a16="http://schemas.microsoft.com/office/drawing/2014/main" id="{D719CD8C-10AA-4E1E-87D2-069206F65152}"/>
              </a:ext>
            </a:extLst>
          </p:cNvPr>
          <p:cNvSpPr>
            <a:spLocks noGrp="1"/>
          </p:cNvSpPr>
          <p:nvPr>
            <p:ph idx="1"/>
          </p:nvPr>
        </p:nvSpPr>
        <p:spPr>
          <a:xfrm>
            <a:off x="258291" y="1140219"/>
            <a:ext cx="4329091" cy="4060560"/>
          </a:xfrm>
        </p:spPr>
        <p:txBody>
          <a:bodyPr>
            <a:normAutofit fontScale="92500" lnSpcReduction="10000"/>
          </a:bodyPr>
          <a:lstStyle/>
          <a:p>
            <a:r>
              <a:rPr lang="en-US" sz="2400" dirty="0"/>
              <a:t>In relative motion analysis, each separate rigid body will have its own coordinate system, and there is a fixed coordinate system (not moving). </a:t>
            </a:r>
          </a:p>
          <a:p>
            <a:r>
              <a:rPr lang="en-US" sz="2400" dirty="0"/>
              <a:t>With bodies that are pinned together, we use coordinate systems that translate </a:t>
            </a:r>
            <a:r>
              <a:rPr lang="en-US" sz="2400" u="sng" dirty="0"/>
              <a:t>but not rotate</a:t>
            </a:r>
            <a:r>
              <a:rPr lang="en-US" sz="2400" dirty="0"/>
              <a:t> with the body </a:t>
            </a:r>
          </a:p>
          <a:p>
            <a:r>
              <a:rPr lang="en-US" sz="2400" dirty="0"/>
              <a:t>(See Rotating Frames for cases when the coordinate system also rotates with the body)</a:t>
            </a:r>
          </a:p>
        </p:txBody>
      </p:sp>
      <p:sp>
        <p:nvSpPr>
          <p:cNvPr id="4" name="Rounded Rectangle 5">
            <a:extLst>
              <a:ext uri="{FF2B5EF4-FFF2-40B4-BE49-F238E27FC236}">
                <a16:creationId xmlns:a16="http://schemas.microsoft.com/office/drawing/2014/main" id="{F031B87C-2C0A-4ED7-BB93-4A7AC26269D0}"/>
              </a:ext>
            </a:extLst>
          </p:cNvPr>
          <p:cNvSpPr/>
          <p:nvPr/>
        </p:nvSpPr>
        <p:spPr>
          <a:xfrm>
            <a:off x="2458711" y="5576433"/>
            <a:ext cx="1828800" cy="1006929"/>
          </a:xfrm>
          <a:prstGeom prst="roundRect">
            <a:avLst>
              <a:gd name="adj" fmla="val 500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Rounded Rectangle 4">
            <a:extLst>
              <a:ext uri="{FF2B5EF4-FFF2-40B4-BE49-F238E27FC236}">
                <a16:creationId xmlns:a16="http://schemas.microsoft.com/office/drawing/2014/main" id="{9EF5166D-A43F-4624-95C1-13E220D4B19F}"/>
              </a:ext>
            </a:extLst>
          </p:cNvPr>
          <p:cNvSpPr/>
          <p:nvPr/>
        </p:nvSpPr>
        <p:spPr>
          <a:xfrm rot="19173579">
            <a:off x="3133109" y="4871144"/>
            <a:ext cx="3429000" cy="533400"/>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Rounded Rectangle 7">
            <a:extLst>
              <a:ext uri="{FF2B5EF4-FFF2-40B4-BE49-F238E27FC236}">
                <a16:creationId xmlns:a16="http://schemas.microsoft.com/office/drawing/2014/main" id="{841F5B09-0AD9-4D6B-BA99-7131E1634C88}"/>
              </a:ext>
            </a:extLst>
          </p:cNvPr>
          <p:cNvSpPr/>
          <p:nvPr/>
        </p:nvSpPr>
        <p:spPr>
          <a:xfrm>
            <a:off x="3669203" y="5988457"/>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ounded Rectangle 6">
            <a:extLst>
              <a:ext uri="{FF2B5EF4-FFF2-40B4-BE49-F238E27FC236}">
                <a16:creationId xmlns:a16="http://schemas.microsoft.com/office/drawing/2014/main" id="{3951E49B-9239-41F8-9030-160F2A68DBC9}"/>
              </a:ext>
            </a:extLst>
          </p:cNvPr>
          <p:cNvSpPr/>
          <p:nvPr/>
        </p:nvSpPr>
        <p:spPr>
          <a:xfrm rot="20332757">
            <a:off x="5631438" y="3574550"/>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8" name="Rounded Rectangle 8">
            <a:extLst>
              <a:ext uri="{FF2B5EF4-FFF2-40B4-BE49-F238E27FC236}">
                <a16:creationId xmlns:a16="http://schemas.microsoft.com/office/drawing/2014/main" id="{833504AF-2F03-4B86-BBA3-326C50507EFB}"/>
              </a:ext>
            </a:extLst>
          </p:cNvPr>
          <p:cNvSpPr/>
          <p:nvPr/>
        </p:nvSpPr>
        <p:spPr>
          <a:xfrm rot="20500709">
            <a:off x="5903631" y="4083322"/>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4EE0E54-D858-42A1-A267-0EB36137600F}"/>
                  </a:ext>
                </a:extLst>
              </p:cNvPr>
              <p:cNvSpPr txBox="1"/>
              <p:nvPr/>
            </p:nvSpPr>
            <p:spPr>
              <a:xfrm>
                <a:off x="4798045" y="5680249"/>
                <a:ext cx="19877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θ</m:t>
                      </m:r>
                    </m:oMath>
                  </m:oMathPara>
                </a14:m>
                <a:endParaRPr lang="en-US" sz="2000" dirty="0">
                  <a:solidFill>
                    <a:schemeClr val="accent1"/>
                  </a:solidFill>
                </a:endParaRPr>
              </a:p>
            </p:txBody>
          </p:sp>
        </mc:Choice>
        <mc:Fallback xmlns="">
          <p:sp>
            <p:nvSpPr>
              <p:cNvPr id="19" name="TextBox 18">
                <a:extLst>
                  <a:ext uri="{FF2B5EF4-FFF2-40B4-BE49-F238E27FC236}">
                    <a16:creationId xmlns:a16="http://schemas.microsoft.com/office/drawing/2014/main" id="{74EE0E54-D858-42A1-A267-0EB36137600F}"/>
                  </a:ext>
                </a:extLst>
              </p:cNvPr>
              <p:cNvSpPr txBox="1">
                <a:spLocks noRot="1" noChangeAspect="1" noMove="1" noResize="1" noEditPoints="1" noAdjustHandles="1" noChangeArrowheads="1" noChangeShapeType="1" noTextEdit="1"/>
              </p:cNvSpPr>
              <p:nvPr/>
            </p:nvSpPr>
            <p:spPr>
              <a:xfrm>
                <a:off x="4798045" y="5680249"/>
                <a:ext cx="198772" cy="307777"/>
              </a:xfrm>
              <a:prstGeom prst="rect">
                <a:avLst/>
              </a:prstGeom>
              <a:blipFill>
                <a:blip r:embed="rId2"/>
                <a:stretch>
                  <a:fillRect l="-29412" r="-29412"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49D37CF-1D8B-482E-8084-8E325C58BA83}"/>
                  </a:ext>
                </a:extLst>
              </p:cNvPr>
              <p:cNvSpPr txBox="1"/>
              <p:nvPr/>
            </p:nvSpPr>
            <p:spPr>
              <a:xfrm>
                <a:off x="7629034" y="3820392"/>
                <a:ext cx="237950"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sz="2000" i="0" smtClean="0">
                          <a:solidFill>
                            <a:schemeClr val="accent1"/>
                          </a:solidFill>
                          <a:latin typeface="Cambria Math" panose="02040503050406030204" pitchFamily="18" charset="0"/>
                          <a:ea typeface="Cambria Math" panose="02040503050406030204" pitchFamily="18" charset="0"/>
                        </a:rPr>
                        <m:t>ϕ</m:t>
                      </m:r>
                    </m:oMath>
                  </m:oMathPara>
                </a14:m>
                <a:endParaRPr lang="en-US" sz="2000" dirty="0">
                  <a:solidFill>
                    <a:schemeClr val="accent1"/>
                  </a:solidFill>
                </a:endParaRPr>
              </a:p>
            </p:txBody>
          </p:sp>
        </mc:Choice>
        <mc:Fallback xmlns="">
          <p:sp>
            <p:nvSpPr>
              <p:cNvPr id="20" name="TextBox 19">
                <a:extLst>
                  <a:ext uri="{FF2B5EF4-FFF2-40B4-BE49-F238E27FC236}">
                    <a16:creationId xmlns:a16="http://schemas.microsoft.com/office/drawing/2014/main" id="{449D37CF-1D8B-482E-8084-8E325C58BA83}"/>
                  </a:ext>
                </a:extLst>
              </p:cNvPr>
              <p:cNvSpPr txBox="1">
                <a:spLocks noRot="1" noChangeAspect="1" noMove="1" noResize="1" noEditPoints="1" noAdjustHandles="1" noChangeArrowheads="1" noChangeShapeType="1" noTextEdit="1"/>
              </p:cNvSpPr>
              <p:nvPr/>
            </p:nvSpPr>
            <p:spPr>
              <a:xfrm>
                <a:off x="7629034" y="3820392"/>
                <a:ext cx="237950" cy="307777"/>
              </a:xfrm>
              <a:prstGeom prst="rect">
                <a:avLst/>
              </a:prstGeom>
              <a:blipFill>
                <a:blip r:embed="rId3"/>
                <a:stretch>
                  <a:fillRect l="-35000" r="-35000" b="-36000"/>
                </a:stretch>
              </a:blipFill>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7ECCCCBB-5987-4DEA-A94A-03C57B137BAD}"/>
              </a:ext>
            </a:extLst>
          </p:cNvPr>
          <p:cNvCxnSpPr/>
          <p:nvPr/>
        </p:nvCxnSpPr>
        <p:spPr>
          <a:xfrm>
            <a:off x="4046518" y="6079262"/>
            <a:ext cx="1234440"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Arc 22">
            <a:extLst>
              <a:ext uri="{FF2B5EF4-FFF2-40B4-BE49-F238E27FC236}">
                <a16:creationId xmlns:a16="http://schemas.microsoft.com/office/drawing/2014/main" id="{8E0279CB-01E0-4671-B281-8878CC383247}"/>
              </a:ext>
            </a:extLst>
          </p:cNvPr>
          <p:cNvSpPr/>
          <p:nvPr/>
        </p:nvSpPr>
        <p:spPr>
          <a:xfrm>
            <a:off x="2441208" y="5147929"/>
            <a:ext cx="1828800" cy="1828800"/>
          </a:xfrm>
          <a:prstGeom prst="arc">
            <a:avLst>
              <a:gd name="adj1" fmla="val 19152948"/>
              <a:gd name="adj2" fmla="val 10776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42992CA4-DE76-43BD-B1DE-348164DE5E89}"/>
              </a:ext>
            </a:extLst>
          </p:cNvPr>
          <p:cNvSpPr txBox="1"/>
          <p:nvPr/>
        </p:nvSpPr>
        <p:spPr>
          <a:xfrm>
            <a:off x="3598061" y="6278036"/>
            <a:ext cx="317716" cy="369332"/>
          </a:xfrm>
          <a:prstGeom prst="rect">
            <a:avLst/>
          </a:prstGeom>
          <a:noFill/>
        </p:spPr>
        <p:txBody>
          <a:bodyPr wrap="none" rtlCol="0">
            <a:spAutoFit/>
          </a:bodyPr>
          <a:lstStyle/>
          <a:p>
            <a:r>
              <a:rPr lang="en-US" dirty="0"/>
              <a:t>A</a:t>
            </a:r>
          </a:p>
        </p:txBody>
      </p:sp>
      <p:sp>
        <p:nvSpPr>
          <p:cNvPr id="26" name="TextBox 25">
            <a:extLst>
              <a:ext uri="{FF2B5EF4-FFF2-40B4-BE49-F238E27FC236}">
                <a16:creationId xmlns:a16="http://schemas.microsoft.com/office/drawing/2014/main" id="{02EF1999-6A6D-4B98-9DFA-95A77EF09092}"/>
              </a:ext>
            </a:extLst>
          </p:cNvPr>
          <p:cNvSpPr txBox="1"/>
          <p:nvPr/>
        </p:nvSpPr>
        <p:spPr>
          <a:xfrm>
            <a:off x="6011086" y="4453146"/>
            <a:ext cx="309700" cy="369332"/>
          </a:xfrm>
          <a:prstGeom prst="rect">
            <a:avLst/>
          </a:prstGeom>
          <a:noFill/>
        </p:spPr>
        <p:txBody>
          <a:bodyPr wrap="none" rtlCol="0">
            <a:spAutoFit/>
          </a:bodyPr>
          <a:lstStyle/>
          <a:p>
            <a:r>
              <a:rPr lang="en-US" dirty="0"/>
              <a:t>B</a:t>
            </a:r>
          </a:p>
        </p:txBody>
      </p:sp>
      <p:sp>
        <p:nvSpPr>
          <p:cNvPr id="27" name="TextBox 26">
            <a:extLst>
              <a:ext uri="{FF2B5EF4-FFF2-40B4-BE49-F238E27FC236}">
                <a16:creationId xmlns:a16="http://schemas.microsoft.com/office/drawing/2014/main" id="{D6D45D84-BF29-450C-84C9-6541C4105A32}"/>
              </a:ext>
            </a:extLst>
          </p:cNvPr>
          <p:cNvSpPr txBox="1"/>
          <p:nvPr/>
        </p:nvSpPr>
        <p:spPr>
          <a:xfrm>
            <a:off x="8201579" y="3085902"/>
            <a:ext cx="308098" cy="369332"/>
          </a:xfrm>
          <a:prstGeom prst="rect">
            <a:avLst/>
          </a:prstGeom>
          <a:noFill/>
        </p:spPr>
        <p:txBody>
          <a:bodyPr wrap="none" rtlCol="0">
            <a:spAutoFit/>
          </a:bodyPr>
          <a:lstStyle/>
          <a:p>
            <a:r>
              <a:rPr lang="en-US" dirty="0"/>
              <a:t>C</a:t>
            </a:r>
          </a:p>
        </p:txBody>
      </p:sp>
      <p:cxnSp>
        <p:nvCxnSpPr>
          <p:cNvPr id="48" name="Straight Connector 47">
            <a:extLst>
              <a:ext uri="{FF2B5EF4-FFF2-40B4-BE49-F238E27FC236}">
                <a16:creationId xmlns:a16="http://schemas.microsoft.com/office/drawing/2014/main" id="{96A8D646-4E29-4511-91C4-F64B3854BFCA}"/>
              </a:ext>
            </a:extLst>
          </p:cNvPr>
          <p:cNvCxnSpPr>
            <a:cxnSpLocks/>
            <a:endCxn id="18" idx="1"/>
          </p:cNvCxnSpPr>
          <p:nvPr/>
        </p:nvCxnSpPr>
        <p:spPr>
          <a:xfrm flipV="1">
            <a:off x="3722567" y="4203506"/>
            <a:ext cx="2185699" cy="190357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3" name="Straight Connector 52">
            <a:extLst>
              <a:ext uri="{FF2B5EF4-FFF2-40B4-BE49-F238E27FC236}">
                <a16:creationId xmlns:a16="http://schemas.microsoft.com/office/drawing/2014/main" id="{0EFB812D-2F44-40DD-9C0B-AE5D7BDA95D8}"/>
              </a:ext>
            </a:extLst>
          </p:cNvPr>
          <p:cNvCxnSpPr>
            <a:cxnSpLocks/>
          </p:cNvCxnSpPr>
          <p:nvPr/>
        </p:nvCxnSpPr>
        <p:spPr>
          <a:xfrm>
            <a:off x="6031255" y="4190206"/>
            <a:ext cx="2980656" cy="66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A597345A-8C2A-49A2-A818-F75331A44834}"/>
              </a:ext>
            </a:extLst>
          </p:cNvPr>
          <p:cNvCxnSpPr>
            <a:cxnSpLocks/>
            <a:stCxn id="18" idx="3"/>
            <a:endCxn id="13" idx="3"/>
          </p:cNvCxnSpPr>
          <p:nvPr/>
        </p:nvCxnSpPr>
        <p:spPr>
          <a:xfrm flipV="1">
            <a:off x="6081876" y="3324948"/>
            <a:ext cx="2043741" cy="82107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0" name="Arc 59">
            <a:extLst>
              <a:ext uri="{FF2B5EF4-FFF2-40B4-BE49-F238E27FC236}">
                <a16:creationId xmlns:a16="http://schemas.microsoft.com/office/drawing/2014/main" id="{650AF630-CEB5-4189-8840-0C2792CE1FD3}"/>
              </a:ext>
            </a:extLst>
          </p:cNvPr>
          <p:cNvSpPr/>
          <p:nvPr/>
        </p:nvSpPr>
        <p:spPr>
          <a:xfrm>
            <a:off x="4094129" y="2057003"/>
            <a:ext cx="3449309" cy="4266406"/>
          </a:xfrm>
          <a:prstGeom prst="arc">
            <a:avLst>
              <a:gd name="adj1" fmla="val 20377700"/>
              <a:gd name="adj2" fmla="val 2159319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76E1C3A6-8F1F-DF40-A8FD-8155A96A20F1}"/>
              </a:ext>
            </a:extLst>
          </p:cNvPr>
          <p:cNvGrpSpPr/>
          <p:nvPr/>
        </p:nvGrpSpPr>
        <p:grpSpPr>
          <a:xfrm>
            <a:off x="5524414" y="2884696"/>
            <a:ext cx="2086226" cy="1466731"/>
            <a:chOff x="5715689" y="1097461"/>
            <a:chExt cx="2086226" cy="1466731"/>
          </a:xfrm>
        </p:grpSpPr>
        <p:cxnSp>
          <p:nvCxnSpPr>
            <p:cNvPr id="55" name="Straight Arrow Connector 54">
              <a:extLst>
                <a:ext uri="{FF2B5EF4-FFF2-40B4-BE49-F238E27FC236}">
                  <a16:creationId xmlns:a16="http://schemas.microsoft.com/office/drawing/2014/main" id="{99FBF09B-2294-3440-B4AB-56C59D9CA49C}"/>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6" name="Straight Arrow Connector 55">
              <a:extLst>
                <a:ext uri="{FF2B5EF4-FFF2-40B4-BE49-F238E27FC236}">
                  <a16:creationId xmlns:a16="http://schemas.microsoft.com/office/drawing/2014/main" id="{FC8FD077-5105-F541-8A70-6D48D80F009D}"/>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AC6A69-9CA9-EF4F-8E31-2BA02C197BC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D8AC6A69-9CA9-EF4F-8E31-2BA02C197BC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70C68267-7AB8-D940-81E9-E4E232787AD3}"/>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2</m:t>
                            </m:r>
                          </m:sub>
                        </m:sSub>
                      </m:oMath>
                    </m:oMathPara>
                  </a14:m>
                  <a:endParaRPr lang="en-US" dirty="0"/>
                </a:p>
              </p:txBody>
            </p:sp>
          </mc:Choice>
          <mc:Fallback xmlns="">
            <p:sp>
              <p:nvSpPr>
                <p:cNvPr id="59" name="TextBox 58">
                  <a:extLst>
                    <a:ext uri="{FF2B5EF4-FFF2-40B4-BE49-F238E27FC236}">
                      <a16:creationId xmlns:a16="http://schemas.microsoft.com/office/drawing/2014/main" id="{70C68267-7AB8-D940-81E9-E4E232787AD3}"/>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5"/>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CB0D9012-F98E-834B-B444-8F50AB286300}"/>
              </a:ext>
            </a:extLst>
          </p:cNvPr>
          <p:cNvGrpSpPr/>
          <p:nvPr/>
        </p:nvGrpSpPr>
        <p:grpSpPr>
          <a:xfrm>
            <a:off x="260524" y="4933226"/>
            <a:ext cx="2086226" cy="1466731"/>
            <a:chOff x="5715689" y="1097461"/>
            <a:chExt cx="2086226" cy="1466731"/>
          </a:xfrm>
        </p:grpSpPr>
        <p:cxnSp>
          <p:nvCxnSpPr>
            <p:cNvPr id="62" name="Straight Arrow Connector 61">
              <a:extLst>
                <a:ext uri="{FF2B5EF4-FFF2-40B4-BE49-F238E27FC236}">
                  <a16:creationId xmlns:a16="http://schemas.microsoft.com/office/drawing/2014/main" id="{C857E85A-E8C6-D64D-B7CE-91BE6CCB0844}"/>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3" name="Straight Arrow Connector 62">
              <a:extLst>
                <a:ext uri="{FF2B5EF4-FFF2-40B4-BE49-F238E27FC236}">
                  <a16:creationId xmlns:a16="http://schemas.microsoft.com/office/drawing/2014/main" id="{71FC2B6D-FE2F-CE41-9560-AF874FA92106}"/>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EDC9C27-5E1F-EE49-A050-924D11F6B66D}"/>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64" name="TextBox 63">
                  <a:extLst>
                    <a:ext uri="{FF2B5EF4-FFF2-40B4-BE49-F238E27FC236}">
                      <a16:creationId xmlns:a16="http://schemas.microsoft.com/office/drawing/2014/main" id="{7EDC9C27-5E1F-EE49-A050-924D11F6B66D}"/>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ABB42F1C-9B6E-EB41-8EC4-A982BD1E2A20}"/>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65" name="TextBox 64">
                  <a:extLst>
                    <a:ext uri="{FF2B5EF4-FFF2-40B4-BE49-F238E27FC236}">
                      <a16:creationId xmlns:a16="http://schemas.microsoft.com/office/drawing/2014/main" id="{ABB42F1C-9B6E-EB41-8EC4-A982BD1E2A20}"/>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7"/>
                  <a:stretch>
                    <a:fillRect/>
                  </a:stretch>
                </a:blipFill>
              </p:spPr>
              <p:txBody>
                <a:bodyPr/>
                <a:lstStyle/>
                <a:p>
                  <a:r>
                    <a:rPr lang="en-US">
                      <a:noFill/>
                    </a:rPr>
                    <a:t> </a:t>
                  </a:r>
                </a:p>
              </p:txBody>
            </p:sp>
          </mc:Fallback>
        </mc:AlternateContent>
      </p:grpSp>
      <p:sp>
        <p:nvSpPr>
          <p:cNvPr id="66" name="TextBox 65">
            <a:extLst>
              <a:ext uri="{FF2B5EF4-FFF2-40B4-BE49-F238E27FC236}">
                <a16:creationId xmlns:a16="http://schemas.microsoft.com/office/drawing/2014/main" id="{3C9F5E35-AD5E-1C41-A84A-753B5E2B7833}"/>
              </a:ext>
            </a:extLst>
          </p:cNvPr>
          <p:cNvSpPr txBox="1"/>
          <p:nvPr/>
        </p:nvSpPr>
        <p:spPr>
          <a:xfrm>
            <a:off x="446467" y="6180511"/>
            <a:ext cx="336952" cy="369332"/>
          </a:xfrm>
          <a:prstGeom prst="rect">
            <a:avLst/>
          </a:prstGeom>
          <a:noFill/>
        </p:spPr>
        <p:txBody>
          <a:bodyPr wrap="none" rtlCol="0">
            <a:spAutoFit/>
          </a:bodyPr>
          <a:lstStyle/>
          <a:p>
            <a:r>
              <a:rPr lang="en-US" dirty="0"/>
              <a:t>O</a:t>
            </a:r>
          </a:p>
        </p:txBody>
      </p:sp>
      <p:grpSp>
        <p:nvGrpSpPr>
          <p:cNvPr id="67" name="Group 66">
            <a:extLst>
              <a:ext uri="{FF2B5EF4-FFF2-40B4-BE49-F238E27FC236}">
                <a16:creationId xmlns:a16="http://schemas.microsoft.com/office/drawing/2014/main" id="{126D8B02-9615-4D40-B5F9-9626DA204B11}"/>
              </a:ext>
            </a:extLst>
          </p:cNvPr>
          <p:cNvGrpSpPr/>
          <p:nvPr/>
        </p:nvGrpSpPr>
        <p:grpSpPr>
          <a:xfrm>
            <a:off x="3277999" y="4782937"/>
            <a:ext cx="2086226" cy="1466731"/>
            <a:chOff x="5715689" y="1097461"/>
            <a:chExt cx="2086226" cy="1466731"/>
          </a:xfrm>
        </p:grpSpPr>
        <p:cxnSp>
          <p:nvCxnSpPr>
            <p:cNvPr id="68" name="Straight Arrow Connector 67">
              <a:extLst>
                <a:ext uri="{FF2B5EF4-FFF2-40B4-BE49-F238E27FC236}">
                  <a16:creationId xmlns:a16="http://schemas.microsoft.com/office/drawing/2014/main" id="{E8DC7515-1217-5442-A183-875140A179CD}"/>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FFA3EBE7-602E-F546-8672-010B1247628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04DF0D1B-212C-7C48-AA32-E0BD18F267C8}"/>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70" name="TextBox 69">
                  <a:extLst>
                    <a:ext uri="{FF2B5EF4-FFF2-40B4-BE49-F238E27FC236}">
                      <a16:creationId xmlns:a16="http://schemas.microsoft.com/office/drawing/2014/main" id="{04DF0D1B-212C-7C48-AA32-E0BD18F267C8}"/>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DED16E04-7004-B946-BEC4-E2D601138112}"/>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71" name="TextBox 70">
                  <a:extLst>
                    <a:ext uri="{FF2B5EF4-FFF2-40B4-BE49-F238E27FC236}">
                      <a16:creationId xmlns:a16="http://schemas.microsoft.com/office/drawing/2014/main" id="{DED16E04-7004-B946-BEC4-E2D601138112}"/>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0495257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70000" lnSpcReduction="20000"/>
              </a:bodyPr>
              <a:lstStyle/>
              <a:p>
                <a:r>
                  <a:rPr lang="en-US" dirty="0"/>
                  <a:t>O is the fixed coordinate system (e.g. ground). Expressions like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(single subscript, equivalent to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A</m:t>
                        </m:r>
                        <m:r>
                          <a:rPr lang="en-US">
                            <a:latin typeface="Cambria Math"/>
                          </a:rPr>
                          <m:t>/</m:t>
                        </m:r>
                        <m:r>
                          <m:rPr>
                            <m:sty m:val="p"/>
                          </m:rPr>
                          <a:rPr lang="en-US">
                            <a:latin typeface="Cambria Math"/>
                          </a:rPr>
                          <m:t>O</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smtClean="0">
                                <a:latin typeface="Cambria Math" panose="02040503050406030204" pitchFamily="18" charset="0"/>
                              </a:rPr>
                            </m:ctrlPr>
                          </m:accPr>
                          <m:e>
                            <m:r>
                              <a:rPr lang="en-CA" b="0" i="1" smtClean="0">
                                <a:latin typeface="Cambria Math" panose="02040503050406030204" pitchFamily="18" charset="0"/>
                              </a:rPr>
                              <m:t>𝑎</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oMath>
                </a14:m>
                <a:r>
                  <a:rPr lang="en-US" dirty="0"/>
                  <a:t>) are absolute motions – how a viewer would describe the motion of the point from the fixed coordinate system.</a:t>
                </a: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latin typeface="Cambria Math"/>
                  </a:rPr>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endParaRPr lang="en-US" dirty="0">
                  <a:latin typeface="Cambria Math"/>
                </a:endParaRPr>
              </a:p>
              <a:p>
                <a:pPr marL="0" indent="0" algn="ctr">
                  <a:buNone/>
                </a:pP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r>
                          <a:rPr lang="en-US">
                            <a:latin typeface="Cambria Math"/>
                          </a:rPr>
                          <m:t>/</m:t>
                        </m:r>
                        <m:r>
                          <m:rPr>
                            <m:sty m:val="p"/>
                          </m:rPr>
                          <a:rPr lang="en-US">
                            <a:latin typeface="Cambria Math"/>
                          </a:rPr>
                          <m:t>O</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r>
                  <a:rPr lang="en-US" dirty="0">
                    <a:latin typeface="Calibri" panose="020F0502020204030204" pitchFamily="34" charset="0"/>
                    <a:cs typeface="Calibri" panose="020F0502020204030204" pitchFamily="34" charset="0"/>
                  </a:rPr>
                  <a:t>also written as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t>
                </a:r>
              </a:p>
              <a:p>
                <a:endParaRPr lang="en-US"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2"/>
                <a:stretch>
                  <a:fillRect l="-2120" t="-1896" r="-353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7</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4206344" y="5572357"/>
            <a:ext cx="731312" cy="664027"/>
          </a:xfrm>
          <a:prstGeom prst="rect">
            <a:avLst/>
          </a:prstGeom>
        </p:spPr>
      </p:pic>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58380" y="4408291"/>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32170" y="3014553"/>
            <a:ext cx="326048" cy="369332"/>
          </a:xfrm>
          <a:prstGeom prst="rect">
            <a:avLst/>
          </a:prstGeom>
          <a:noFill/>
        </p:spPr>
        <p:txBody>
          <a:bodyPr wrap="square" rtlCol="0">
            <a:spAutoFit/>
          </a:bodyPr>
          <a:lstStyle/>
          <a:p>
            <a:r>
              <a:rPr lang="en-US" dirty="0"/>
              <a:t>B</a:t>
            </a:r>
          </a:p>
        </p:txBody>
      </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61" name="Straight Arrow Connector 60">
            <a:extLst>
              <a:ext uri="{FF2B5EF4-FFF2-40B4-BE49-F238E27FC236}">
                <a16:creationId xmlns:a16="http://schemas.microsoft.com/office/drawing/2014/main" id="{522A3447-F65B-0A4F-B036-4BBFC20EF28E}"/>
              </a:ext>
            </a:extLst>
          </p:cNvPr>
          <p:cNvCxnSpPr>
            <a:cxnSpLocks/>
          </p:cNvCxnSpPr>
          <p:nvPr/>
        </p:nvCxnSpPr>
        <p:spPr>
          <a:xfrm flipH="1" flipV="1">
            <a:off x="5186327" y="3840877"/>
            <a:ext cx="757118" cy="30657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7254006" y="2232435"/>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7254006" y="2232435"/>
                <a:ext cx="486928"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AC775F66-A01E-9045-81C9-CC2D9E39FAA8}"/>
                  </a:ext>
                </a:extLst>
              </p:cNvPr>
              <p:cNvSpPr txBox="1"/>
              <p:nvPr/>
            </p:nvSpPr>
            <p:spPr>
              <a:xfrm>
                <a:off x="5480407" y="3642349"/>
                <a:ext cx="4869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smtClean="0">
                              <a:latin typeface="Cambria Math"/>
                            </a:rPr>
                            <m:t>A</m:t>
                          </m:r>
                        </m:sub>
                      </m:sSub>
                    </m:oMath>
                  </m:oMathPara>
                </a14:m>
                <a:endParaRPr lang="en-US" dirty="0"/>
              </a:p>
            </p:txBody>
          </p:sp>
        </mc:Choice>
        <mc:Fallback xmlns="">
          <p:sp>
            <p:nvSpPr>
              <p:cNvPr id="67" name="TextBox 66">
                <a:extLst>
                  <a:ext uri="{FF2B5EF4-FFF2-40B4-BE49-F238E27FC236}">
                    <a16:creationId xmlns:a16="http://schemas.microsoft.com/office/drawing/2014/main" id="{AC775F66-A01E-9045-81C9-CC2D9E39FAA8}"/>
                  </a:ext>
                </a:extLst>
              </p:cNvPr>
              <p:cNvSpPr txBox="1">
                <a:spLocks noRot="1" noChangeAspect="1" noMove="1" noResize="1" noEditPoints="1" noAdjustHandles="1" noChangeArrowheads="1" noChangeShapeType="1" noTextEdit="1"/>
              </p:cNvSpPr>
              <p:nvPr/>
            </p:nvSpPr>
            <p:spPr>
              <a:xfrm>
                <a:off x="5480407" y="3642349"/>
                <a:ext cx="486928" cy="369332"/>
              </a:xfrm>
              <a:prstGeom prst="rect">
                <a:avLst/>
              </a:prstGeom>
              <a:blipFill>
                <a:blip r:embed="rId7"/>
                <a:stretch>
                  <a:fillRect/>
                </a:stretch>
              </a:blipFill>
            </p:spPr>
            <p:txBody>
              <a:bodyPr/>
              <a:lstStyle/>
              <a:p>
                <a:r>
                  <a:rPr lang="en-US">
                    <a:noFill/>
                  </a:rPr>
                  <a:t> </a:t>
                </a:r>
              </a:p>
            </p:txBody>
          </p:sp>
        </mc:Fallback>
      </mc:AlternateContent>
      <p:sp>
        <p:nvSpPr>
          <p:cNvPr id="70" name="Arc 69">
            <a:extLst>
              <a:ext uri="{FF2B5EF4-FFF2-40B4-BE49-F238E27FC236}">
                <a16:creationId xmlns:a16="http://schemas.microsoft.com/office/drawing/2014/main" id="{27B0E436-F2E5-BF48-83E5-3ED47726C3EA}"/>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Arc 70">
            <a:extLst>
              <a:ext uri="{FF2B5EF4-FFF2-40B4-BE49-F238E27FC236}">
                <a16:creationId xmlns:a16="http://schemas.microsoft.com/office/drawing/2014/main" id="{A15D3E94-0203-A344-9D56-6D88C6BDCCDD}"/>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2" name="Arc 71">
            <a:extLst>
              <a:ext uri="{FF2B5EF4-FFF2-40B4-BE49-F238E27FC236}">
                <a16:creationId xmlns:a16="http://schemas.microsoft.com/office/drawing/2014/main" id="{0D5F5D0B-5E16-0146-84E7-6D969E96F708}"/>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DF5118B-C6B1-664F-B79A-7986E98CAC87}"/>
                  </a:ext>
                </a:extLst>
              </p:cNvPr>
              <p:cNvSpPr txBox="1"/>
              <p:nvPr/>
            </p:nvSpPr>
            <p:spPr>
              <a:xfrm>
                <a:off x="4873070" y="5109881"/>
                <a:ext cx="3823034" cy="948208"/>
              </a:xfrm>
              <a:prstGeom prst="rect">
                <a:avLst/>
              </a:prstGeom>
              <a:noFill/>
            </p:spPr>
            <p:txBody>
              <a:bodyPr wrap="none" rtlCol="0">
                <a:spAutoFit/>
              </a:bodyPr>
              <a:lstStyle/>
              <a:p>
                <a:r>
                  <a:rPr lang="en-US" dirty="0"/>
                  <a:t>= single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oMath>
                </a14:m>
                <a:r>
                  <a:rPr lang="en-US" dirty="0"/>
                  <a:t>) OR </a:t>
                </a:r>
              </a:p>
              <a:p>
                <a:pPr marL="230188" indent="-230188"/>
                <a:r>
                  <a:rPr lang="en-US" dirty="0"/>
                  <a:t>    relative to fixed frame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r>
                          <a:rPr lang="en-CA" b="0" i="0" smtClean="0">
                            <a:latin typeface="Cambria Math" panose="02040503050406030204" pitchFamily="18" charset="0"/>
                          </a:rPr>
                          <m:t>/</m:t>
                        </m:r>
                        <m:r>
                          <m:rPr>
                            <m:sty m:val="p"/>
                          </m:rPr>
                          <a:rPr lang="en-CA" b="0" i="0" smtClean="0">
                            <a:latin typeface="Cambria Math" panose="02040503050406030204" pitchFamily="18" charset="0"/>
                          </a:rPr>
                          <m:t>O</m:t>
                        </m:r>
                      </m:sub>
                    </m:sSub>
                  </m:oMath>
                </a14:m>
                <a:r>
                  <a:rPr lang="en-US" dirty="0"/>
                  <a:t>) </a:t>
                </a:r>
              </a:p>
              <a:p>
                <a:r>
                  <a:rPr lang="en-US" dirty="0"/>
                  <a:t>= motion viewed from fixed frame</a:t>
                </a:r>
              </a:p>
            </p:txBody>
          </p:sp>
        </mc:Choice>
        <mc:Fallback xmlns="">
          <p:sp>
            <p:nvSpPr>
              <p:cNvPr id="73" name="TextBox 72">
                <a:extLst>
                  <a:ext uri="{FF2B5EF4-FFF2-40B4-BE49-F238E27FC236}">
                    <a16:creationId xmlns:a16="http://schemas.microsoft.com/office/drawing/2014/main" id="{CDF5118B-C6B1-664F-B79A-7986E98CAC87}"/>
                  </a:ext>
                </a:extLst>
              </p:cNvPr>
              <p:cNvSpPr txBox="1">
                <a:spLocks noRot="1" noChangeAspect="1" noMove="1" noResize="1" noEditPoints="1" noAdjustHandles="1" noChangeArrowheads="1" noChangeShapeType="1" noTextEdit="1"/>
              </p:cNvSpPr>
              <p:nvPr/>
            </p:nvSpPr>
            <p:spPr>
              <a:xfrm>
                <a:off x="4873070" y="5109881"/>
                <a:ext cx="3823034" cy="948208"/>
              </a:xfrm>
              <a:prstGeom prst="rect">
                <a:avLst/>
              </a:prstGeom>
              <a:blipFill>
                <a:blip r:embed="rId8"/>
                <a:stretch>
                  <a:fillRect l="-1325" t="-2632" r="-331" b="-9211"/>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09736CFB-517C-0B4F-AD4D-A1A9B56388AF}"/>
              </a:ext>
            </a:extLst>
          </p:cNvPr>
          <p:cNvCxnSpPr>
            <a:cxnSpLocks/>
          </p:cNvCxnSpPr>
          <p:nvPr/>
        </p:nvCxnSpPr>
        <p:spPr>
          <a:xfrm flipH="1" flipV="1">
            <a:off x="6778533" y="2087094"/>
            <a:ext cx="1168923" cy="1012286"/>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5001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3801283" y="2920626"/>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411954A1-8C14-174E-93DC-A658D73D9F0E}"/>
              </a:ext>
            </a:extLst>
          </p:cNvPr>
          <p:cNvGrpSpPr/>
          <p:nvPr/>
        </p:nvGrpSpPr>
        <p:grpSpPr>
          <a:xfrm>
            <a:off x="3999391" y="3193527"/>
            <a:ext cx="2086226" cy="1466731"/>
            <a:chOff x="3999391" y="3193527"/>
            <a:chExt cx="2086226" cy="1466731"/>
          </a:xfrm>
        </p:grpSpPr>
        <p:grpSp>
          <p:nvGrpSpPr>
            <p:cNvPr id="69" name="Group 68">
              <a:extLst>
                <a:ext uri="{FF2B5EF4-FFF2-40B4-BE49-F238E27FC236}">
                  <a16:creationId xmlns:a16="http://schemas.microsoft.com/office/drawing/2014/main" id="{0836F9CF-E58A-F148-A39A-415047AB44EA}"/>
                </a:ext>
              </a:extLst>
            </p:cNvPr>
            <p:cNvGrpSpPr/>
            <p:nvPr/>
          </p:nvGrpSpPr>
          <p:grpSpPr>
            <a:xfrm>
              <a:off x="3999391" y="3193527"/>
              <a:ext cx="2086226" cy="1466731"/>
              <a:chOff x="5715689" y="1097461"/>
              <a:chExt cx="2086226" cy="1466731"/>
            </a:xfrm>
          </p:grpSpPr>
          <p:cxnSp>
            <p:nvCxnSpPr>
              <p:cNvPr id="70" name="Straight Arrow Connector 69">
                <a:extLst>
                  <a:ext uri="{FF2B5EF4-FFF2-40B4-BE49-F238E27FC236}">
                    <a16:creationId xmlns:a16="http://schemas.microsoft.com/office/drawing/2014/main" id="{F8358074-1780-A847-8993-5EA4A65B8BA6}"/>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D143C02B-BD46-EA4B-B443-A46477311C65}"/>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3C63461C-9146-B041-BA79-0BBCA07F4920}"/>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2" name="TextBox 71">
                    <a:extLst>
                      <a:ext uri="{FF2B5EF4-FFF2-40B4-BE49-F238E27FC236}">
                        <a16:creationId xmlns:a16="http://schemas.microsoft.com/office/drawing/2014/main" id="{3C63461C-9146-B041-BA79-0BBCA07F492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2"/>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FFE0293-CF4F-724C-9C19-65899E6A332C}"/>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73" name="TextBox 72">
                    <a:extLst>
                      <a:ext uri="{FF2B5EF4-FFF2-40B4-BE49-F238E27FC236}">
                        <a16:creationId xmlns:a16="http://schemas.microsoft.com/office/drawing/2014/main" id="{0FFE0293-CF4F-724C-9C19-65899E6A332C}"/>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3"/>
                    <a:stretch>
                      <a:fillRect/>
                    </a:stretch>
                  </a:blipFill>
                  <a:ln>
                    <a:noFill/>
                  </a:ln>
                </p:spPr>
                <p:txBody>
                  <a:bodyPr/>
                  <a:lstStyle/>
                  <a:p>
                    <a:r>
                      <a:rPr lang="en-US">
                        <a:noFill/>
                      </a:rPr>
                      <a:t> </a:t>
                    </a:r>
                  </a:p>
                </p:txBody>
              </p:sp>
            </mc:Fallback>
          </mc:AlternateContent>
        </p:grpSp>
        <p:pic>
          <p:nvPicPr>
            <p:cNvPr id="74" name="Picture 73">
              <a:extLst>
                <a:ext uri="{FF2B5EF4-FFF2-40B4-BE49-F238E27FC236}">
                  <a16:creationId xmlns:a16="http://schemas.microsoft.com/office/drawing/2014/main" id="{E10A8462-8056-0F4B-B6A3-013125368DB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4943247" y="2737974"/>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8148040A-B69D-9C48-9988-C4B5D4C24973}"/>
              </a:ext>
            </a:extLst>
          </p:cNvPr>
          <p:cNvGrpSpPr/>
          <p:nvPr/>
        </p:nvGrpSpPr>
        <p:grpSpPr>
          <a:xfrm>
            <a:off x="4886283" y="2798804"/>
            <a:ext cx="2086226" cy="1466731"/>
            <a:chOff x="3999391" y="3193527"/>
            <a:chExt cx="2086226" cy="1466731"/>
          </a:xfrm>
        </p:grpSpPr>
        <p:grpSp>
          <p:nvGrpSpPr>
            <p:cNvPr id="76" name="Group 75">
              <a:extLst>
                <a:ext uri="{FF2B5EF4-FFF2-40B4-BE49-F238E27FC236}">
                  <a16:creationId xmlns:a16="http://schemas.microsoft.com/office/drawing/2014/main" id="{C6F99AFC-09A0-F644-BBF0-7D6C17A9AC09}"/>
                </a:ext>
              </a:extLst>
            </p:cNvPr>
            <p:cNvGrpSpPr/>
            <p:nvPr/>
          </p:nvGrpSpPr>
          <p:grpSpPr>
            <a:xfrm>
              <a:off x="3999391" y="3193527"/>
              <a:ext cx="2086226" cy="1466731"/>
              <a:chOff x="5715689" y="1097461"/>
              <a:chExt cx="2086226" cy="1466731"/>
            </a:xfrm>
          </p:grpSpPr>
          <p:cxnSp>
            <p:nvCxnSpPr>
              <p:cNvPr id="78" name="Straight Arrow Connector 77">
                <a:extLst>
                  <a:ext uri="{FF2B5EF4-FFF2-40B4-BE49-F238E27FC236}">
                    <a16:creationId xmlns:a16="http://schemas.microsoft.com/office/drawing/2014/main" id="{388136DD-CCB4-644D-B6CB-A3E22020840E}"/>
                  </a:ext>
                </a:extLst>
              </p:cNvPr>
              <p:cNvCxnSpPr>
                <a:cxnSpLocks/>
              </p:cNvCxnSpPr>
              <p:nvPr/>
            </p:nvCxnSpPr>
            <p:spPr>
              <a:xfrm flipV="1">
                <a:off x="6168637" y="2393917"/>
                <a:ext cx="1222763" cy="7898"/>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449EC965-62A0-9B4D-8850-C482FA0505A6}"/>
                  </a:ext>
                </a:extLst>
              </p:cNvPr>
              <p:cNvCxnSpPr>
                <a:cxnSpLocks/>
              </p:cNvCxnSpPr>
              <p:nvPr/>
            </p:nvCxnSpPr>
            <p:spPr>
              <a:xfrm flipV="1">
                <a:off x="6186824" y="1258587"/>
                <a:ext cx="0" cy="1135330"/>
              </a:xfrm>
              <a:prstGeom prst="straightConnector1">
                <a:avLst/>
              </a:prstGeom>
              <a:ln>
                <a:solidFill>
                  <a:schemeClr val="bg1">
                    <a:lumMod val="50000"/>
                  </a:schemeClr>
                </a:solidFill>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52641E6B-8B99-234C-836A-512D5F8708DC}"/>
                      </a:ext>
                    </a:extLst>
                  </p:cNvPr>
                  <p:cNvSpPr txBox="1"/>
                  <p:nvPr/>
                </p:nvSpPr>
                <p:spPr>
                  <a:xfrm>
                    <a:off x="5715689" y="1097461"/>
                    <a:ext cx="549989"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𝑦</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0" name="TextBox 79">
                    <a:extLst>
                      <a:ext uri="{FF2B5EF4-FFF2-40B4-BE49-F238E27FC236}">
                        <a16:creationId xmlns:a16="http://schemas.microsoft.com/office/drawing/2014/main" id="{52641E6B-8B99-234C-836A-512D5F8708DC}"/>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5"/>
                    <a:stretch>
                      <a:fillRect b="-6667"/>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BCDBAB5A-DD10-9749-B0A0-AE4927869399}"/>
                      </a:ext>
                    </a:extLst>
                  </p:cNvPr>
                  <p:cNvSpPr txBox="1"/>
                  <p:nvPr/>
                </p:nvSpPr>
                <p:spPr>
                  <a:xfrm>
                    <a:off x="7261084" y="2194860"/>
                    <a:ext cx="540831" cy="369332"/>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solidFill>
                                    <a:schemeClr val="bg1">
                                      <a:lumMod val="50000"/>
                                    </a:schemeClr>
                                  </a:solidFill>
                                  <a:latin typeface="Cambria Math" panose="02040503050406030204" pitchFamily="18" charset="0"/>
                                </a:rPr>
                              </m:ctrlPr>
                            </m:sSubPr>
                            <m:e>
                              <m:r>
                                <a:rPr lang="en-CA" b="0" i="1" smtClean="0">
                                  <a:solidFill>
                                    <a:schemeClr val="bg1">
                                      <a:lumMod val="50000"/>
                                    </a:schemeClr>
                                  </a:solidFill>
                                  <a:latin typeface="Cambria Math" panose="02040503050406030204" pitchFamily="18" charset="0"/>
                                </a:rPr>
                                <m:t>𝑥</m:t>
                              </m:r>
                            </m:e>
                            <m:sub>
                              <m:r>
                                <a:rPr lang="en-CA" b="0" i="1" smtClean="0">
                                  <a:solidFill>
                                    <a:schemeClr val="bg1">
                                      <a:lumMod val="50000"/>
                                    </a:schemeClr>
                                  </a:solidFill>
                                  <a:latin typeface="Cambria Math" panose="02040503050406030204" pitchFamily="18" charset="0"/>
                                </a:rPr>
                                <m:t>1</m:t>
                              </m:r>
                            </m:sub>
                          </m:sSub>
                        </m:oMath>
                      </m:oMathPara>
                    </a14:m>
                    <a:endParaRPr lang="en-US" dirty="0">
                      <a:solidFill>
                        <a:schemeClr val="bg1">
                          <a:lumMod val="50000"/>
                        </a:schemeClr>
                      </a:solidFill>
                    </a:endParaRPr>
                  </a:p>
                </p:txBody>
              </p:sp>
            </mc:Choice>
            <mc:Fallback xmlns="">
              <p:sp>
                <p:nvSpPr>
                  <p:cNvPr id="81" name="TextBox 80">
                    <a:extLst>
                      <a:ext uri="{FF2B5EF4-FFF2-40B4-BE49-F238E27FC236}">
                        <a16:creationId xmlns:a16="http://schemas.microsoft.com/office/drawing/2014/main" id="{BCDBAB5A-DD10-9749-B0A0-AE4927869399}"/>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6"/>
                    <a:stretch>
                      <a:fillRect/>
                    </a:stretch>
                  </a:blipFill>
                  <a:ln>
                    <a:noFill/>
                  </a:ln>
                </p:spPr>
                <p:txBody>
                  <a:bodyPr/>
                  <a:lstStyle/>
                  <a:p>
                    <a:r>
                      <a:rPr lang="en-US">
                        <a:noFill/>
                      </a:rPr>
                      <a:t> </a:t>
                    </a:r>
                  </a:p>
                </p:txBody>
              </p:sp>
            </mc:Fallback>
          </mc:AlternateContent>
        </p:grpSp>
        <p:pic>
          <p:nvPicPr>
            <p:cNvPr id="77" name="Picture 76">
              <a:extLst>
                <a:ext uri="{FF2B5EF4-FFF2-40B4-BE49-F238E27FC236}">
                  <a16:creationId xmlns:a16="http://schemas.microsoft.com/office/drawing/2014/main" id="{721A5504-F30B-0E47-ACEE-309EA9008B48}"/>
                </a:ext>
              </a:extLst>
            </p:cNvPr>
            <p:cNvPicPr>
              <a:picLocks noChangeAspect="1"/>
            </p:cNvPicPr>
            <p:nvPr/>
          </p:nvPicPr>
          <p:blipFill>
            <a:blip r:embed="rId4">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4338740" y="3868918"/>
              <a:ext cx="731312" cy="664027"/>
            </a:xfrm>
            <a:prstGeom prst="rect">
              <a:avLst/>
            </a:prstGeom>
            <a:ln>
              <a:noFill/>
            </a:ln>
          </p:spPr>
        </p:pic>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3581400" cy="5345004"/>
              </a:xfrm>
            </p:spPr>
            <p:txBody>
              <a:bodyPr>
                <a:normAutofit fontScale="85000" lnSpcReduction="20000"/>
              </a:bodyPr>
              <a:lstStyle/>
              <a:p>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and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r>
                          <a:rPr lang="en-US">
                            <a:latin typeface="Cambria Math"/>
                          </a:rPr>
                          <m:t>/</m:t>
                        </m:r>
                        <m:r>
                          <m:rPr>
                            <m:sty m:val="p"/>
                          </m:rPr>
                          <a:rPr lang="en-US">
                            <a:latin typeface="Cambria Math"/>
                          </a:rPr>
                          <m:t>A</m:t>
                        </m:r>
                      </m:sub>
                    </m:sSub>
                  </m:oMath>
                </a14:m>
                <a:r>
                  <a:rPr lang="en-US" dirty="0"/>
                  <a:t> describe the motion of B as if A was not moving. That is, they describe how viewer would describe the motion of B if they were sitting on a </a:t>
                </a:r>
                <a:r>
                  <a:rPr lang="en-US" u="sng" dirty="0"/>
                  <a:t>translating coordinate system</a:t>
                </a:r>
                <a:r>
                  <a:rPr lang="en-US" dirty="0"/>
                  <a:t> attached at A.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panose="02040503050406030204" pitchFamily="18" charset="0"/>
                            </a:rPr>
                            <m:t>B</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A</m:t>
                          </m:r>
                        </m:sub>
                      </m:sSub>
                      <m:r>
                        <a:rPr lang="en-US">
                          <a:latin typeface="Cambria Math"/>
                        </a:rPr>
                        <m:t>+</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US">
                              <a:latin typeface="Cambria Math"/>
                            </a:rPr>
                            <m:t>B</m:t>
                          </m:r>
                          <m:r>
                            <a:rPr lang="en-US">
                              <a:latin typeface="Cambria Math"/>
                            </a:rPr>
                            <m:t>/</m:t>
                          </m:r>
                          <m:r>
                            <m:rPr>
                              <m:sty m:val="p"/>
                            </m:rPr>
                            <a:rPr lang="en-US">
                              <a:latin typeface="Cambria Math"/>
                            </a:rPr>
                            <m:t>A</m:t>
                          </m:r>
                        </m:sub>
                      </m:sSub>
                    </m:oMath>
                  </m:oMathPara>
                </a14:m>
                <a:endParaRPr lang="en-US" dirty="0">
                  <a:latin typeface="Cambria Math"/>
                </a:endParaRPr>
              </a:p>
              <a:p>
                <a:pPr marL="0" indent="0" algn="ctr">
                  <a:buNone/>
                </a:pPr>
                <a:endParaRPr lang="en-US"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𝑎</m:t>
                              </m:r>
                            </m:e>
                          </m:acc>
                        </m:e>
                        <m:sub>
                          <m:r>
                            <m:rPr>
                              <m:sty m:val="p"/>
                            </m:rPr>
                            <a:rPr lang="en-US">
                              <a:latin typeface="Cambria Math"/>
                            </a:rPr>
                            <m:t>B</m:t>
                          </m:r>
                        </m:sub>
                      </m:sSub>
                      <m:r>
                        <a:rPr lang="en-US" smtClean="0">
                          <a:latin typeface="Cambria Math"/>
                        </a:rPr>
                        <m:t>=</m:t>
                      </m:r>
                      <m:sSub>
                        <m:sSubPr>
                          <m:ctrlPr>
                            <a:rPr lang="en-CA" b="0" i="1" dirty="0" smtClean="0">
                              <a:latin typeface="Cambria Math" panose="02040503050406030204" pitchFamily="18" charset="0"/>
                            </a:rPr>
                          </m:ctrlPr>
                        </m:sSubPr>
                        <m:e>
                          <m:acc>
                            <m:accPr>
                              <m:chr m:val="⃗"/>
                              <m:ctrlPr>
                                <a:rPr lang="en-CA" b="0" i="1" smtClean="0">
                                  <a:latin typeface="Cambria Math" panose="02040503050406030204" pitchFamily="18" charset="0"/>
                                </a:rPr>
                              </m:ctrlPr>
                            </m:accPr>
                            <m:e>
                              <m:r>
                                <m:rPr>
                                  <m:sty m:val="p"/>
                                </m:rPr>
                                <a:rPr lang="en-CA" b="0" i="0" smtClean="0">
                                  <a:latin typeface="Cambria Math" panose="02040503050406030204" pitchFamily="18" charset="0"/>
                                </a:rPr>
                                <m:t>a</m:t>
                              </m:r>
                            </m:e>
                          </m:acc>
                        </m:e>
                        <m:sub>
                          <m:r>
                            <a:rPr lang="en-CA" b="0" i="1" dirty="0" smtClean="0">
                              <a:latin typeface="Cambria Math" panose="02040503050406030204" pitchFamily="18" charset="0"/>
                            </a:rPr>
                            <m:t>𝐴</m:t>
                          </m:r>
                        </m:sub>
                      </m:sSub>
                      <m:r>
                        <a:rPr lang="en-CA" b="0" i="1" dirty="0" smtClean="0">
                          <a:latin typeface="Cambria Math" panose="02040503050406030204" pitchFamily="18" charset="0"/>
                        </a:rPr>
                        <m:t>+</m:t>
                      </m:r>
                      <m:sSub>
                        <m:sSubPr>
                          <m:ctrlPr>
                            <a:rPr lang="en-CA" b="0" i="1" dirty="0" smtClean="0">
                              <a:latin typeface="Cambria Math" panose="02040503050406030204" pitchFamily="18" charset="0"/>
                            </a:rPr>
                          </m:ctrlPr>
                        </m:sSubPr>
                        <m:e>
                          <m:acc>
                            <m:accPr>
                              <m:chr m:val="⃗"/>
                              <m:ctrlPr>
                                <a:rPr lang="en-CA" b="0" i="1" dirty="0" smtClean="0">
                                  <a:latin typeface="Cambria Math" panose="02040503050406030204" pitchFamily="18" charset="0"/>
                                </a:rPr>
                              </m:ctrlPr>
                            </m:accPr>
                            <m:e>
                              <m:r>
                                <a:rPr lang="en-CA" b="0" i="1" dirty="0" smtClean="0">
                                  <a:latin typeface="Cambria Math" panose="02040503050406030204" pitchFamily="18" charset="0"/>
                                </a:rPr>
                                <m:t>𝑎</m:t>
                              </m:r>
                            </m:e>
                          </m:acc>
                        </m:e>
                        <m:sub>
                          <m:r>
                            <a:rPr lang="en-CA" b="0" i="1" dirty="0" smtClean="0">
                              <a:latin typeface="Cambria Math" panose="02040503050406030204" pitchFamily="18" charset="0"/>
                            </a:rPr>
                            <m:t>𝐵</m:t>
                          </m:r>
                          <m:r>
                            <a:rPr lang="en-CA" b="0" i="1" dirty="0" smtClean="0">
                              <a:latin typeface="Cambria Math" panose="02040503050406030204" pitchFamily="18" charset="0"/>
                            </a:rPr>
                            <m:t>/</m:t>
                          </m:r>
                          <m:r>
                            <a:rPr lang="en-CA" b="0" i="1" dirty="0" smtClean="0">
                              <a:latin typeface="Cambria Math" panose="02040503050406030204" pitchFamily="18" charset="0"/>
                            </a:rPr>
                            <m:t>𝐴</m:t>
                          </m:r>
                        </m:sub>
                      </m:sSub>
                    </m:oMath>
                  </m:oMathPara>
                </a14:m>
                <a:endParaRPr lang="en-CA" b="0" dirty="0"/>
              </a:p>
              <a:p>
                <a:pPr marL="0" indent="0" algn="ctr">
                  <a:buNone/>
                </a:pPr>
                <a:endParaRPr lang="en-US"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3581400" cy="5345004"/>
              </a:xfrm>
              <a:blipFill>
                <a:blip r:embed="rId7"/>
                <a:stretch>
                  <a:fillRect l="-3180" t="-2370" r="-530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8</a:t>
            </a:fld>
            <a:endParaRPr lang="en-US" dirty="0"/>
          </a:p>
        </p:txBody>
      </p:sp>
      <p:grpSp>
        <p:nvGrpSpPr>
          <p:cNvPr id="36" name="Group 35">
            <a:extLst>
              <a:ext uri="{FF2B5EF4-FFF2-40B4-BE49-F238E27FC236}">
                <a16:creationId xmlns:a16="http://schemas.microsoft.com/office/drawing/2014/main" id="{8EB0F8E1-A902-D847-AB13-9C109D277F2B}"/>
              </a:ext>
            </a:extLst>
          </p:cNvPr>
          <p:cNvGrpSpPr/>
          <p:nvPr/>
        </p:nvGrpSpPr>
        <p:grpSpPr>
          <a:xfrm>
            <a:off x="3886200" y="4889619"/>
            <a:ext cx="2086226" cy="1466731"/>
            <a:chOff x="5715689" y="1097461"/>
            <a:chExt cx="2086226" cy="1466731"/>
          </a:xfrm>
        </p:grpSpPr>
        <p:cxnSp>
          <p:nvCxnSpPr>
            <p:cNvPr id="37" name="Straight Arrow Connector 36">
              <a:extLst>
                <a:ext uri="{FF2B5EF4-FFF2-40B4-BE49-F238E27FC236}">
                  <a16:creationId xmlns:a16="http://schemas.microsoft.com/office/drawing/2014/main" id="{38A45D15-7EA1-6442-BF51-F54E276BB382}"/>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1DF86B0F-61FC-314C-9F35-093BE927A73C}"/>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B9C25950-3542-8C46-BBC1-5D1F813D4F3A}"/>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𝑌</m:t>
                        </m:r>
                      </m:oMath>
                    </m:oMathPara>
                  </a14:m>
                  <a:endParaRPr lang="en-US" dirty="0"/>
                </a:p>
              </p:txBody>
            </p:sp>
          </mc:Choice>
          <mc:Fallback xmlns="">
            <p:sp>
              <p:nvSpPr>
                <p:cNvPr id="39" name="TextBox 38">
                  <a:extLst>
                    <a:ext uri="{FF2B5EF4-FFF2-40B4-BE49-F238E27FC236}">
                      <a16:creationId xmlns:a16="http://schemas.microsoft.com/office/drawing/2014/main" id="{B9C25950-3542-8C46-BBC1-5D1F813D4F3A}"/>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2366765-C759-374C-A388-5F9C66FC62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𝑋</m:t>
                        </m:r>
                      </m:oMath>
                    </m:oMathPara>
                  </a14:m>
                  <a:endParaRPr lang="en-US" dirty="0"/>
                </a:p>
              </p:txBody>
            </p:sp>
          </mc:Choice>
          <mc:Fallback xmlns="">
            <p:sp>
              <p:nvSpPr>
                <p:cNvPr id="40" name="TextBox 39">
                  <a:extLst>
                    <a:ext uri="{FF2B5EF4-FFF2-40B4-BE49-F238E27FC236}">
                      <a16:creationId xmlns:a16="http://schemas.microsoft.com/office/drawing/2014/main" id="{B2366765-C759-374C-A388-5F9C66FC62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9"/>
                  <a:stretch>
                    <a:fillRect/>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0F8510F8-E8AE-1644-91BF-0AEED618B7F3}"/>
              </a:ext>
            </a:extLst>
          </p:cNvPr>
          <p:cNvSpPr txBox="1"/>
          <p:nvPr/>
        </p:nvSpPr>
        <p:spPr>
          <a:xfrm>
            <a:off x="4075381" y="6162535"/>
            <a:ext cx="336952" cy="369332"/>
          </a:xfrm>
          <a:prstGeom prst="rect">
            <a:avLst/>
          </a:prstGeom>
          <a:noFill/>
        </p:spPr>
        <p:txBody>
          <a:bodyPr wrap="none" rtlCol="0">
            <a:spAutoFit/>
          </a:bodyPr>
          <a:lstStyle/>
          <a:p>
            <a:r>
              <a:rPr lang="en-US" dirty="0"/>
              <a:t>O</a:t>
            </a:r>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350483" y="4671766"/>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104537" y="3045233"/>
            <a:ext cx="326048" cy="369332"/>
          </a:xfrm>
          <a:prstGeom prst="rect">
            <a:avLst/>
          </a:prstGeom>
          <a:noFill/>
        </p:spPr>
        <p:txBody>
          <a:bodyPr wrap="square" rtlCol="0">
            <a:spAutoFit/>
          </a:bodyPr>
          <a:lstStyle/>
          <a:p>
            <a:r>
              <a:rPr lang="en-US" dirty="0"/>
              <a:t>B</a:t>
            </a:r>
          </a:p>
        </p:txBody>
      </p:sp>
      <p:cxnSp>
        <p:nvCxnSpPr>
          <p:cNvPr id="63" name="Straight Arrow Connector 62">
            <a:extLst>
              <a:ext uri="{FF2B5EF4-FFF2-40B4-BE49-F238E27FC236}">
                <a16:creationId xmlns:a16="http://schemas.microsoft.com/office/drawing/2014/main" id="{28A80806-8CDB-CA40-A307-EFA72783D709}"/>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DF880752-8C60-F344-BD2E-5A2E069FAE9E}"/>
                  </a:ext>
                </a:extLst>
              </p:cNvPr>
              <p:cNvSpPr txBox="1"/>
              <p:nvPr/>
            </p:nvSpPr>
            <p:spPr>
              <a:xfrm>
                <a:off x="6921880" y="2003798"/>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6" name="TextBox 65">
                <a:extLst>
                  <a:ext uri="{FF2B5EF4-FFF2-40B4-BE49-F238E27FC236}">
                    <a16:creationId xmlns:a16="http://schemas.microsoft.com/office/drawing/2014/main" id="{DF880752-8C60-F344-BD2E-5A2E069FAE9E}"/>
                  </a:ext>
                </a:extLst>
              </p:cNvPr>
              <p:cNvSpPr txBox="1">
                <a:spLocks noRot="1" noChangeAspect="1" noMove="1" noResize="1" noEditPoints="1" noAdjustHandles="1" noChangeArrowheads="1" noChangeShapeType="1" noTextEdit="1"/>
              </p:cNvSpPr>
              <p:nvPr/>
            </p:nvSpPr>
            <p:spPr>
              <a:xfrm>
                <a:off x="6921880" y="2003798"/>
                <a:ext cx="685701" cy="394210"/>
              </a:xfrm>
              <a:prstGeom prst="rect">
                <a:avLst/>
              </a:prstGeom>
              <a:blipFill>
                <a:blip r:embed="rId10"/>
                <a:stretch>
                  <a:fillRect t="-3125" b="-9375"/>
                </a:stretch>
              </a:blipFill>
            </p:spPr>
            <p:txBody>
              <a:bodyPr/>
              <a:lstStyle/>
              <a:p>
                <a:r>
                  <a:rPr lang="en-US">
                    <a:noFill/>
                  </a:rPr>
                  <a:t> </a:t>
                </a:r>
              </a:p>
            </p:txBody>
          </p:sp>
        </mc:Fallback>
      </mc:AlternateContent>
      <p:sp>
        <p:nvSpPr>
          <p:cNvPr id="42" name="Arc 41">
            <a:extLst>
              <a:ext uri="{FF2B5EF4-FFF2-40B4-BE49-F238E27FC236}">
                <a16:creationId xmlns:a16="http://schemas.microsoft.com/office/drawing/2014/main" id="{04267468-7816-9645-9F4F-2E1B7E645656}"/>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5429A19F-623E-CA4A-82F9-FBA39A7F1615}"/>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696B53E6-F5C2-6E45-91AA-16E2104AAA73}"/>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11"/>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12"/>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901260" y="3577123"/>
            <a:ext cx="731312" cy="664027"/>
          </a:xfrm>
          <a:prstGeom prst="rect">
            <a:avLst/>
          </a:prstGeom>
        </p:spPr>
      </p:pic>
      <p:sp>
        <p:nvSpPr>
          <p:cNvPr id="64" name="Arc 63">
            <a:extLst>
              <a:ext uri="{FF2B5EF4-FFF2-40B4-BE49-F238E27FC236}">
                <a16:creationId xmlns:a16="http://schemas.microsoft.com/office/drawing/2014/main" id="{5920207D-FF9F-4B46-924F-1C88506D771D}"/>
              </a:ext>
            </a:extLst>
          </p:cNvPr>
          <p:cNvSpPr/>
          <p:nvPr/>
        </p:nvSpPr>
        <p:spPr>
          <a:xfrm>
            <a:off x="7440659" y="2498023"/>
            <a:ext cx="1149549" cy="1135330"/>
          </a:xfrm>
          <a:prstGeom prst="arc">
            <a:avLst>
              <a:gd name="adj1" fmla="val 16200000"/>
              <a:gd name="adj2" fmla="val 2199402"/>
            </a:avLst>
          </a:prstGeom>
          <a:ln w="28575">
            <a:headEnd type="triangle" w="lg" len="lg"/>
            <a:tailEnd type="none" w="lg" len="lg"/>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BB3D38B5-0263-9241-B283-8F04E04CAFFF}"/>
                  </a:ext>
                </a:extLst>
              </p:cNvPr>
              <p:cNvSpPr txBox="1"/>
              <p:nvPr/>
            </p:nvSpPr>
            <p:spPr>
              <a:xfrm>
                <a:off x="8435517" y="2463507"/>
                <a:ext cx="40934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CA" b="0" i="1" smtClean="0">
                              <a:latin typeface="Cambria Math" panose="02040503050406030204" pitchFamily="18" charset="0"/>
                            </a:rPr>
                          </m:ctrlPr>
                        </m:accPr>
                        <m:e>
                          <m:r>
                            <a:rPr lang="en-CA" i="1" smtClean="0">
                              <a:latin typeface="Cambria Math" panose="02040503050406030204" pitchFamily="18" charset="0"/>
                            </a:rPr>
                            <m:t>𝜔</m:t>
                          </m:r>
                        </m:e>
                      </m:acc>
                    </m:oMath>
                  </m:oMathPara>
                </a14:m>
                <a:endParaRPr lang="en-US" dirty="0"/>
              </a:p>
            </p:txBody>
          </p:sp>
        </mc:Choice>
        <mc:Fallback xmlns="">
          <p:sp>
            <p:nvSpPr>
              <p:cNvPr id="65" name="TextBox 64">
                <a:extLst>
                  <a:ext uri="{FF2B5EF4-FFF2-40B4-BE49-F238E27FC236}">
                    <a16:creationId xmlns:a16="http://schemas.microsoft.com/office/drawing/2014/main" id="{BB3D38B5-0263-9241-B283-8F04E04CAFFF}"/>
                  </a:ext>
                </a:extLst>
              </p:cNvPr>
              <p:cNvSpPr txBox="1">
                <a:spLocks noRot="1" noChangeAspect="1" noMove="1" noResize="1" noEditPoints="1" noAdjustHandles="1" noChangeArrowheads="1" noChangeShapeType="1" noTextEdit="1"/>
              </p:cNvSpPr>
              <p:nvPr/>
            </p:nvSpPr>
            <p:spPr>
              <a:xfrm>
                <a:off x="8435517" y="2463507"/>
                <a:ext cx="409343"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E392C03C-BF70-8A48-BC06-371EA479E5CA}"/>
                  </a:ext>
                </a:extLst>
              </p:cNvPr>
              <p:cNvSpPr txBox="1"/>
              <p:nvPr/>
            </p:nvSpPr>
            <p:spPr>
              <a:xfrm>
                <a:off x="5583177" y="4792237"/>
                <a:ext cx="3189399" cy="671209"/>
              </a:xfrm>
              <a:prstGeom prst="rect">
                <a:avLst/>
              </a:prstGeom>
              <a:noFill/>
            </p:spPr>
            <p:txBody>
              <a:bodyPr wrap="none" rtlCol="0">
                <a:spAutoFit/>
              </a:bodyPr>
              <a:lstStyle/>
              <a:p>
                <a:r>
                  <a:rPr lang="en-US" dirty="0"/>
                  <a:t>= relative subscripts (e.g. </a:t>
                </a:r>
                <a14:m>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US">
                            <a:latin typeface="Cambria Math"/>
                          </a:rPr>
                          <m:t>A</m:t>
                        </m:r>
                      </m:sub>
                    </m:sSub>
                  </m:oMath>
                </a14:m>
                <a:r>
                  <a:rPr lang="en-US" dirty="0"/>
                  <a:t>) </a:t>
                </a:r>
              </a:p>
              <a:p>
                <a:r>
                  <a:rPr lang="en-US" dirty="0"/>
                  <a:t>= viewed from translating frame</a:t>
                </a:r>
              </a:p>
            </p:txBody>
          </p:sp>
        </mc:Choice>
        <mc:Fallback xmlns="">
          <p:sp>
            <p:nvSpPr>
              <p:cNvPr id="68" name="TextBox 67">
                <a:extLst>
                  <a:ext uri="{FF2B5EF4-FFF2-40B4-BE49-F238E27FC236}">
                    <a16:creationId xmlns:a16="http://schemas.microsoft.com/office/drawing/2014/main" id="{E392C03C-BF70-8A48-BC06-371EA479E5CA}"/>
                  </a:ext>
                </a:extLst>
              </p:cNvPr>
              <p:cNvSpPr txBox="1">
                <a:spLocks noRot="1" noChangeAspect="1" noMove="1" noResize="1" noEditPoints="1" noAdjustHandles="1" noChangeArrowheads="1" noChangeShapeType="1" noTextEdit="1"/>
              </p:cNvSpPr>
              <p:nvPr/>
            </p:nvSpPr>
            <p:spPr>
              <a:xfrm>
                <a:off x="5583177" y="4792237"/>
                <a:ext cx="3189399" cy="671209"/>
              </a:xfrm>
              <a:prstGeom prst="rect">
                <a:avLst/>
              </a:prstGeom>
              <a:blipFill>
                <a:blip r:embed="rId14"/>
                <a:stretch>
                  <a:fillRect l="-1587" t="-3704" r="-794" b="-1296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29216351-54C2-5445-909A-A92CFF8F81F3}"/>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557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55">
            <a:extLst>
              <a:ext uri="{FF2B5EF4-FFF2-40B4-BE49-F238E27FC236}">
                <a16:creationId xmlns:a16="http://schemas.microsoft.com/office/drawing/2014/main" id="{5C648664-727B-294B-B9E9-50AD04FE8736}"/>
              </a:ext>
            </a:extLst>
          </p:cNvPr>
          <p:cNvGrpSpPr/>
          <p:nvPr/>
        </p:nvGrpSpPr>
        <p:grpSpPr>
          <a:xfrm rot="20037382">
            <a:off x="5338303" y="2648268"/>
            <a:ext cx="2580866" cy="1289161"/>
            <a:chOff x="5692933" y="2991768"/>
            <a:chExt cx="2580866" cy="1289161"/>
          </a:xfrm>
        </p:grpSpPr>
        <p:sp>
          <p:nvSpPr>
            <p:cNvPr id="57" name="Rounded Rectangle 6">
              <a:extLst>
                <a:ext uri="{FF2B5EF4-FFF2-40B4-BE49-F238E27FC236}">
                  <a16:creationId xmlns:a16="http://schemas.microsoft.com/office/drawing/2014/main" id="{4C5CAF4E-B63F-D342-99EA-795EC3C9EBDD}"/>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8" name="Rounded Rectangle 7">
              <a:extLst>
                <a:ext uri="{FF2B5EF4-FFF2-40B4-BE49-F238E27FC236}">
                  <a16:creationId xmlns:a16="http://schemas.microsoft.com/office/drawing/2014/main" id="{53241983-E434-B947-B5C6-FC5D4822B35F}"/>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9" name="Rounded Rectangle 7">
              <a:extLst>
                <a:ext uri="{FF2B5EF4-FFF2-40B4-BE49-F238E27FC236}">
                  <a16:creationId xmlns:a16="http://schemas.microsoft.com/office/drawing/2014/main" id="{0B1ECA18-D843-094B-BED5-36BA15B28F5A}"/>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052FA40B-2AAD-AD4D-BFB0-D28C02527788}"/>
              </a:ext>
            </a:extLst>
          </p:cNvPr>
          <p:cNvGrpSpPr/>
          <p:nvPr/>
        </p:nvGrpSpPr>
        <p:grpSpPr>
          <a:xfrm rot="20969747">
            <a:off x="5573639" y="2841506"/>
            <a:ext cx="2580866" cy="1289161"/>
            <a:chOff x="5692933" y="2991768"/>
            <a:chExt cx="2580866" cy="1289161"/>
          </a:xfrm>
        </p:grpSpPr>
        <p:sp>
          <p:nvSpPr>
            <p:cNvPr id="53" name="Rounded Rectangle 6">
              <a:extLst>
                <a:ext uri="{FF2B5EF4-FFF2-40B4-BE49-F238E27FC236}">
                  <a16:creationId xmlns:a16="http://schemas.microsoft.com/office/drawing/2014/main" id="{1A086BA5-CF06-7A46-9CCF-ACE6C39A7F74}"/>
                </a:ext>
              </a:extLst>
            </p:cNvPr>
            <p:cNvSpPr/>
            <p:nvPr/>
          </p:nvSpPr>
          <p:spPr>
            <a:xfrm rot="19798097">
              <a:off x="5692933" y="3422318"/>
              <a:ext cx="2580866" cy="430769"/>
            </a:xfrm>
            <a:prstGeom prst="roundRect">
              <a:avLst>
                <a:gd name="adj" fmla="val 50000"/>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8100000" scaled="1"/>
              <a:tileRect/>
            </a:gradFill>
            <a:ln>
              <a:solidFill>
                <a:srgbClr val="945200">
                  <a:alpha val="57647"/>
                </a:srgb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4" name="Rounded Rectangle 7">
              <a:extLst>
                <a:ext uri="{FF2B5EF4-FFF2-40B4-BE49-F238E27FC236}">
                  <a16:creationId xmlns:a16="http://schemas.microsoft.com/office/drawing/2014/main" id="{B06A080B-C9A7-644E-B8BD-8D59278E17D9}"/>
                </a:ext>
              </a:extLst>
            </p:cNvPr>
            <p:cNvSpPr/>
            <p:nvPr/>
          </p:nvSpPr>
          <p:spPr>
            <a:xfrm>
              <a:off x="5943445" y="4098049"/>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Rounded Rectangle 7">
              <a:extLst>
                <a:ext uri="{FF2B5EF4-FFF2-40B4-BE49-F238E27FC236}">
                  <a16:creationId xmlns:a16="http://schemas.microsoft.com/office/drawing/2014/main" id="{AACD5C69-DA36-824F-A2CA-B5EEB6B37CFE}"/>
                </a:ext>
              </a:extLst>
            </p:cNvPr>
            <p:cNvSpPr/>
            <p:nvPr/>
          </p:nvSpPr>
          <p:spPr>
            <a:xfrm>
              <a:off x="7838089" y="2991768"/>
              <a:ext cx="182880" cy="182880"/>
            </a:xfrm>
            <a:prstGeom prst="roundRect">
              <a:avLst>
                <a:gd name="adj" fmla="val 50000"/>
              </a:avLst>
            </a:prstGeom>
            <a:solidFill>
              <a:schemeClr val="bg1">
                <a:lumMod val="50000"/>
              </a:schemeClr>
            </a:solidFill>
            <a:ln>
              <a:solidFill>
                <a:srgbClr val="945200">
                  <a:alpha val="57647"/>
                </a:srgb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44246DD-B304-F645-8E4D-CF8187910A12}"/>
              </a:ext>
            </a:extLst>
          </p:cNvPr>
          <p:cNvSpPr>
            <a:spLocks noGrp="1"/>
          </p:cNvSpPr>
          <p:nvPr>
            <p:ph type="title"/>
          </p:nvPr>
        </p:nvSpPr>
        <p:spPr/>
        <p:txBody>
          <a:bodyPr>
            <a:normAutofit fontScale="90000"/>
          </a:bodyPr>
          <a:lstStyle/>
          <a:p>
            <a:r>
              <a:rPr lang="en-US" dirty="0"/>
              <a:t>Meaning of Relative Motion Equations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700B39-0F37-3942-A5FB-EB8DA1A3D869}"/>
                  </a:ext>
                </a:extLst>
              </p:cNvPr>
              <p:cNvSpPr>
                <a:spLocks noGrp="1"/>
              </p:cNvSpPr>
              <p:nvPr>
                <p:ph idx="1"/>
              </p:nvPr>
            </p:nvSpPr>
            <p:spPr>
              <a:xfrm>
                <a:off x="457200" y="1238358"/>
                <a:ext cx="4557636" cy="5345004"/>
              </a:xfrm>
            </p:spPr>
            <p:txBody>
              <a:bodyPr>
                <a:normAutofit fontScale="85000" lnSpcReduction="10000"/>
              </a:bodyPr>
              <a:lstStyle/>
              <a:p>
                <a:r>
                  <a:rPr lang="en-US" dirty="0"/>
                  <a:t>If the translating frame is located at A, then A appears stationary with respect to a viewer on the frame, with the body appearing to rotate around A. Therefore,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𝒗</m:t>
                            </m:r>
                          </m:e>
                        </m:acc>
                      </m:e>
                      <m:sub>
                        <m:r>
                          <a:rPr lang="en-US" b="1" i="1">
                            <a:latin typeface="Cambria Math"/>
                          </a:rPr>
                          <m:t>𝐁</m:t>
                        </m:r>
                        <m:r>
                          <a:rPr lang="en-US" b="1">
                            <a:latin typeface="Cambria Math"/>
                          </a:rPr>
                          <m:t>/</m:t>
                        </m:r>
                        <m:r>
                          <a:rPr lang="en-US" b="1" i="1">
                            <a:latin typeface="Cambria Math"/>
                          </a:rPr>
                          <m:t>𝐀</m:t>
                        </m:r>
                      </m:sub>
                    </m:sSub>
                  </m:oMath>
                </a14:m>
                <a:r>
                  <a:rPr lang="en-US" b="1" dirty="0"/>
                  <a:t> and </a:t>
                </a:r>
                <a14:m>
                  <m:oMath xmlns:m="http://schemas.openxmlformats.org/officeDocument/2006/math">
                    <m:sSub>
                      <m:sSubPr>
                        <m:ctrlPr>
                          <a:rPr lang="en-US" b="1" i="1">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𝒂</m:t>
                            </m:r>
                          </m:e>
                        </m:acc>
                      </m:e>
                      <m:sub>
                        <m:r>
                          <a:rPr lang="en-US" b="1" i="1">
                            <a:latin typeface="Cambria Math"/>
                          </a:rPr>
                          <m:t>𝐁</m:t>
                        </m:r>
                        <m:r>
                          <a:rPr lang="en-US" b="1">
                            <a:latin typeface="Cambria Math"/>
                          </a:rPr>
                          <m:t>/</m:t>
                        </m:r>
                        <m:r>
                          <a:rPr lang="en-US" b="1" i="1">
                            <a:latin typeface="Cambria Math"/>
                          </a:rPr>
                          <m:t>𝐀</m:t>
                        </m:r>
                      </m:sub>
                    </m:sSub>
                  </m:oMath>
                </a14:m>
                <a:r>
                  <a:rPr lang="en-US" b="1" dirty="0"/>
                  <a:t> are the Fixed Axis Rotation expressions</a:t>
                </a:r>
                <a:r>
                  <a:rPr lang="en-US" dirty="0"/>
                  <a:t>. </a:t>
                </a:r>
              </a:p>
              <a:p>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panose="02040503050406030204" pitchFamily="18" charset="0"/>
                            </a:rPr>
                            <m:t>B</m:t>
                          </m:r>
                        </m:sub>
                      </m:sSub>
                      <m:r>
                        <a:rPr lang="en-US" sz="3100">
                          <a:latin typeface="Cambria Math"/>
                        </a:rPr>
                        <m:t>=</m:t>
                      </m:r>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𝑣</m:t>
                              </m:r>
                            </m:e>
                          </m:acc>
                        </m:e>
                        <m:sub>
                          <m:r>
                            <m:rPr>
                              <m:sty m:val="p"/>
                            </m:rPr>
                            <a:rPr lang="en-US" sz="3100">
                              <a:latin typeface="Cambria Math"/>
                            </a:rPr>
                            <m:t>A</m:t>
                          </m:r>
                        </m:sub>
                      </m:sSub>
                      <m:r>
                        <a:rPr lang="en-CA" sz="3100" i="1">
                          <a:latin typeface="Cambria Math" panose="02040503050406030204" pitchFamily="18" charset="0"/>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𝝎</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latin typeface="Cambria Math"/>
                </a:endParaRPr>
              </a:p>
              <a:p>
                <a:pPr marL="0" indent="0" algn="ctr">
                  <a:buNone/>
                </a:pPr>
                <a:endParaRPr lang="en-US" sz="3100" dirty="0">
                  <a:latin typeface="Cambria Math"/>
                </a:endParaRPr>
              </a:p>
              <a:p>
                <a:pPr marL="0" indent="0" algn="ctr">
                  <a:buNone/>
                </a:pPr>
                <a14:m>
                  <m:oMathPara xmlns:m="http://schemas.openxmlformats.org/officeDocument/2006/math">
                    <m:oMathParaPr>
                      <m:jc m:val="centerGroup"/>
                    </m:oMathParaPr>
                    <m:oMath xmlns:m="http://schemas.openxmlformats.org/officeDocument/2006/math">
                      <m:sSub>
                        <m:sSubPr>
                          <m:ctrlPr>
                            <a:rPr lang="en-US" sz="3100" i="1">
                              <a:latin typeface="Cambria Math" panose="02040503050406030204" pitchFamily="18" charset="0"/>
                            </a:rPr>
                          </m:ctrlPr>
                        </m:sSubPr>
                        <m:e>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B</m:t>
                          </m:r>
                        </m:sub>
                      </m:sSub>
                      <m:sSub>
                        <m:sSubPr>
                          <m:ctrlPr>
                            <a:rPr lang="en-US" sz="3100" i="1">
                              <a:latin typeface="Cambria Math" panose="02040503050406030204" pitchFamily="18" charset="0"/>
                            </a:rPr>
                          </m:ctrlPr>
                        </m:sSubPr>
                        <m:e>
                          <m:r>
                            <a:rPr lang="en-CA" sz="3100" i="1">
                              <a:latin typeface="Cambria Math" panose="02040503050406030204" pitchFamily="18" charset="0"/>
                            </a:rPr>
                            <m:t>=</m:t>
                          </m:r>
                          <m:acc>
                            <m:accPr>
                              <m:chr m:val="⃑"/>
                              <m:ctrlPr>
                                <a:rPr lang="en-US" sz="3100" i="1">
                                  <a:latin typeface="Cambria Math" panose="02040503050406030204" pitchFamily="18" charset="0"/>
                                </a:rPr>
                              </m:ctrlPr>
                            </m:accPr>
                            <m:e>
                              <m:r>
                                <a:rPr lang="en-US" sz="3100" i="1">
                                  <a:latin typeface="Cambria Math" panose="02040503050406030204" pitchFamily="18" charset="0"/>
                                </a:rPr>
                                <m:t>𝑎</m:t>
                              </m:r>
                            </m:e>
                          </m:acc>
                        </m:e>
                        <m:sub>
                          <m:r>
                            <m:rPr>
                              <m:sty m:val="p"/>
                            </m:rPr>
                            <a:rPr lang="en-US" sz="3100">
                              <a:latin typeface="Cambria Math"/>
                            </a:rPr>
                            <m:t>A</m:t>
                          </m:r>
                        </m:sub>
                      </m:sSub>
                      <m:r>
                        <a:rPr lang="en-US" sz="3100">
                          <a:latin typeface="Cambria Math"/>
                        </a:rPr>
                        <m:t>+</m:t>
                      </m:r>
                      <m:acc>
                        <m:accPr>
                          <m:chr m:val="⃗"/>
                          <m:ctrlPr>
                            <a:rPr lang="en-CA" sz="3100" b="1" i="1">
                              <a:latin typeface="Cambria Math" panose="02040503050406030204" pitchFamily="18" charset="0"/>
                            </a:rPr>
                          </m:ctrlPr>
                        </m:accPr>
                        <m:e>
                          <m:r>
                            <a:rPr lang="en-CA" sz="3100" b="1" i="1">
                              <a:latin typeface="Cambria Math" panose="02040503050406030204" pitchFamily="18" charset="0"/>
                            </a:rPr>
                            <m:t>𝜶</m:t>
                          </m:r>
                        </m:e>
                      </m:acc>
                      <m:r>
                        <a:rPr lang="en-CA" sz="3100" b="1" i="1">
                          <a:latin typeface="Cambria Math" panose="02040503050406030204" pitchFamily="18" charset="0"/>
                        </a:rPr>
                        <m:t>×</m:t>
                      </m:r>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r>
                        <a:rPr lang="en-CA" sz="3100" b="1" i="1">
                          <a:latin typeface="Cambria Math" panose="02040503050406030204" pitchFamily="18" charset="0"/>
                        </a:rPr>
                        <m:t>−</m:t>
                      </m:r>
                      <m:sSup>
                        <m:sSupPr>
                          <m:ctrlPr>
                            <a:rPr lang="en-CA" sz="3100" b="1" i="1">
                              <a:latin typeface="Cambria Math" panose="02040503050406030204" pitchFamily="18" charset="0"/>
                            </a:rPr>
                          </m:ctrlPr>
                        </m:sSupPr>
                        <m:e>
                          <m:r>
                            <a:rPr lang="en-CA" sz="3100" b="1" i="1">
                              <a:latin typeface="Cambria Math" panose="02040503050406030204" pitchFamily="18" charset="0"/>
                            </a:rPr>
                            <m:t>𝝎</m:t>
                          </m:r>
                        </m:e>
                        <m:sup>
                          <m:r>
                            <a:rPr lang="en-CA" sz="3100" b="1" i="1">
                              <a:latin typeface="Cambria Math" panose="02040503050406030204" pitchFamily="18" charset="0"/>
                            </a:rPr>
                            <m:t>𝟐</m:t>
                          </m:r>
                        </m:sup>
                      </m:sSup>
                      <m:sSub>
                        <m:sSubPr>
                          <m:ctrlPr>
                            <a:rPr lang="en-CA" sz="3100" b="1" i="1" dirty="0">
                              <a:latin typeface="Cambria Math" panose="02040503050406030204" pitchFamily="18" charset="0"/>
                            </a:rPr>
                          </m:ctrlPr>
                        </m:sSubPr>
                        <m:e>
                          <m:acc>
                            <m:accPr>
                              <m:chr m:val="⃗"/>
                              <m:ctrlPr>
                                <a:rPr lang="en-CA" sz="3100" b="1" i="1">
                                  <a:latin typeface="Cambria Math" panose="02040503050406030204" pitchFamily="18" charset="0"/>
                                </a:rPr>
                              </m:ctrlPr>
                            </m:accPr>
                            <m:e>
                              <m:r>
                                <a:rPr lang="en-CA" sz="3100" b="1" i="1">
                                  <a:latin typeface="Cambria Math" panose="02040503050406030204" pitchFamily="18" charset="0"/>
                                </a:rPr>
                                <m:t>𝒓</m:t>
                              </m:r>
                            </m:e>
                          </m:acc>
                        </m:e>
                        <m:sub>
                          <m:r>
                            <a:rPr lang="en-CA" sz="3100" b="1" i="1" dirty="0">
                              <a:latin typeface="Cambria Math" panose="02040503050406030204" pitchFamily="18" charset="0"/>
                            </a:rPr>
                            <m:t>𝑩</m:t>
                          </m:r>
                          <m:r>
                            <a:rPr lang="en-CA" sz="3100" b="1" i="1" dirty="0">
                              <a:latin typeface="Cambria Math" panose="02040503050406030204" pitchFamily="18" charset="0"/>
                            </a:rPr>
                            <m:t>/</m:t>
                          </m:r>
                          <m:r>
                            <a:rPr lang="en-CA" sz="3100" b="1" i="1" dirty="0">
                              <a:latin typeface="Cambria Math" panose="02040503050406030204" pitchFamily="18" charset="0"/>
                            </a:rPr>
                            <m:t>𝑨</m:t>
                          </m:r>
                        </m:sub>
                      </m:sSub>
                    </m:oMath>
                  </m:oMathPara>
                </a14:m>
                <a:endParaRPr lang="en-US" sz="3100" b="1" dirty="0"/>
              </a:p>
            </p:txBody>
          </p:sp>
        </mc:Choice>
        <mc:Fallback xmlns="">
          <p:sp>
            <p:nvSpPr>
              <p:cNvPr id="3" name="Content Placeholder 2">
                <a:extLst>
                  <a:ext uri="{FF2B5EF4-FFF2-40B4-BE49-F238E27FC236}">
                    <a16:creationId xmlns:a16="http://schemas.microsoft.com/office/drawing/2014/main" id="{FB700B39-0F37-3942-A5FB-EB8DA1A3D869}"/>
                  </a:ext>
                </a:extLst>
              </p:cNvPr>
              <p:cNvSpPr>
                <a:spLocks noGrp="1" noRot="1" noChangeAspect="1" noMove="1" noResize="1" noEditPoints="1" noAdjustHandles="1" noChangeArrowheads="1" noChangeShapeType="1" noTextEdit="1"/>
              </p:cNvSpPr>
              <p:nvPr>
                <p:ph idx="1"/>
              </p:nvPr>
            </p:nvSpPr>
            <p:spPr>
              <a:xfrm>
                <a:off x="457200" y="1238358"/>
                <a:ext cx="4557636" cy="5345004"/>
              </a:xfrm>
              <a:blipFill>
                <a:blip r:embed="rId2"/>
                <a:stretch>
                  <a:fillRect l="-2500" t="-1896" r="-3333"/>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1B98C352-39DF-294E-B318-98E3833F7A8C}"/>
              </a:ext>
            </a:extLst>
          </p:cNvPr>
          <p:cNvSpPr>
            <a:spLocks noGrp="1"/>
          </p:cNvSpPr>
          <p:nvPr>
            <p:ph type="sldNum" sz="quarter" idx="12"/>
          </p:nvPr>
        </p:nvSpPr>
        <p:spPr/>
        <p:txBody>
          <a:bodyPr/>
          <a:lstStyle/>
          <a:p>
            <a:fld id="{929262FE-7F58-4A1E-8AF3-5A510A86DEBD}" type="slidenum">
              <a:rPr lang="en-US" smtClean="0"/>
              <a:t>9</a:t>
            </a:fld>
            <a:endParaRPr lang="en-US" dirty="0"/>
          </a:p>
        </p:txBody>
      </p:sp>
      <p:sp>
        <p:nvSpPr>
          <p:cNvPr id="44" name="TextBox 43">
            <a:extLst>
              <a:ext uri="{FF2B5EF4-FFF2-40B4-BE49-F238E27FC236}">
                <a16:creationId xmlns:a16="http://schemas.microsoft.com/office/drawing/2014/main" id="{E5604AD7-C274-1746-92BC-CD4FFF39D74C}"/>
              </a:ext>
            </a:extLst>
          </p:cNvPr>
          <p:cNvSpPr txBox="1"/>
          <p:nvPr/>
        </p:nvSpPr>
        <p:spPr>
          <a:xfrm>
            <a:off x="289456" y="6583362"/>
            <a:ext cx="3437775" cy="215444"/>
          </a:xfrm>
          <a:prstGeom prst="rect">
            <a:avLst/>
          </a:prstGeom>
          <a:noFill/>
        </p:spPr>
        <p:txBody>
          <a:bodyPr wrap="square" rtlCol="0">
            <a:spAutoFit/>
          </a:bodyPr>
          <a:lstStyle/>
          <a:p>
            <a:r>
              <a:rPr lang="en-US" sz="800" dirty="0"/>
              <a:t>CC BY binocular by </a:t>
            </a:r>
            <a:r>
              <a:rPr lang="en-US" sz="800" dirty="0" err="1"/>
              <a:t>iconcheese</a:t>
            </a:r>
            <a:r>
              <a:rPr lang="en-US" sz="800" dirty="0"/>
              <a:t> from the Noun Project</a:t>
            </a:r>
          </a:p>
        </p:txBody>
      </p:sp>
      <p:grpSp>
        <p:nvGrpSpPr>
          <p:cNvPr id="51" name="Group 50">
            <a:extLst>
              <a:ext uri="{FF2B5EF4-FFF2-40B4-BE49-F238E27FC236}">
                <a16:creationId xmlns:a16="http://schemas.microsoft.com/office/drawing/2014/main" id="{7E18A550-B794-6846-990E-B617F7E0EBB6}"/>
              </a:ext>
            </a:extLst>
          </p:cNvPr>
          <p:cNvGrpSpPr/>
          <p:nvPr/>
        </p:nvGrpSpPr>
        <p:grpSpPr>
          <a:xfrm>
            <a:off x="5692933" y="2991768"/>
            <a:ext cx="2580866" cy="1289161"/>
            <a:chOff x="5692933" y="2991768"/>
            <a:chExt cx="2580866" cy="1289161"/>
          </a:xfrm>
        </p:grpSpPr>
        <p:sp>
          <p:nvSpPr>
            <p:cNvPr id="45" name="Rounded Rectangle 6">
              <a:extLst>
                <a:ext uri="{FF2B5EF4-FFF2-40B4-BE49-F238E27FC236}">
                  <a16:creationId xmlns:a16="http://schemas.microsoft.com/office/drawing/2014/main" id="{74482D0E-EBE4-984B-B62B-A36607DC98FD}"/>
                </a:ext>
              </a:extLst>
            </p:cNvPr>
            <p:cNvSpPr/>
            <p:nvPr/>
          </p:nvSpPr>
          <p:spPr>
            <a:xfrm rot="19798097">
              <a:off x="5692933" y="3422318"/>
              <a:ext cx="2580866" cy="430769"/>
            </a:xfrm>
            <a:prstGeom prst="roundRect">
              <a:avLst>
                <a:gd name="adj" fmla="val 50000"/>
              </a:avLst>
            </a:prstGeom>
            <a:solidFill>
              <a:srgbClr val="FFFF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Rounded Rectangle 7">
              <a:extLst>
                <a:ext uri="{FF2B5EF4-FFF2-40B4-BE49-F238E27FC236}">
                  <a16:creationId xmlns:a16="http://schemas.microsoft.com/office/drawing/2014/main" id="{D94566A9-811D-C443-972F-C0D5FFE38C94}"/>
                </a:ext>
              </a:extLst>
            </p:cNvPr>
            <p:cNvSpPr/>
            <p:nvPr/>
          </p:nvSpPr>
          <p:spPr>
            <a:xfrm>
              <a:off x="5943445" y="4098049"/>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Rounded Rectangle 7">
              <a:extLst>
                <a:ext uri="{FF2B5EF4-FFF2-40B4-BE49-F238E27FC236}">
                  <a16:creationId xmlns:a16="http://schemas.microsoft.com/office/drawing/2014/main" id="{4500F771-4C6C-AF4D-A63C-807ED725DFDB}"/>
                </a:ext>
              </a:extLst>
            </p:cNvPr>
            <p:cNvSpPr/>
            <p:nvPr/>
          </p:nvSpPr>
          <p:spPr>
            <a:xfrm>
              <a:off x="7838089" y="2991768"/>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49" name="TextBox 48">
            <a:extLst>
              <a:ext uri="{FF2B5EF4-FFF2-40B4-BE49-F238E27FC236}">
                <a16:creationId xmlns:a16="http://schemas.microsoft.com/office/drawing/2014/main" id="{42F554D5-067F-9D4D-9DC8-A11592A0A453}"/>
              </a:ext>
            </a:extLst>
          </p:cNvPr>
          <p:cNvSpPr txBox="1"/>
          <p:nvPr/>
        </p:nvSpPr>
        <p:spPr>
          <a:xfrm>
            <a:off x="5704764" y="4586910"/>
            <a:ext cx="317716" cy="369332"/>
          </a:xfrm>
          <a:prstGeom prst="rect">
            <a:avLst/>
          </a:prstGeom>
          <a:noFill/>
        </p:spPr>
        <p:txBody>
          <a:bodyPr wrap="none" rtlCol="0">
            <a:spAutoFit/>
          </a:bodyPr>
          <a:lstStyle/>
          <a:p>
            <a:r>
              <a:rPr lang="en-US" dirty="0"/>
              <a:t>A</a:t>
            </a:r>
          </a:p>
        </p:txBody>
      </p:sp>
      <p:sp>
        <p:nvSpPr>
          <p:cNvPr id="50" name="TextBox 49">
            <a:extLst>
              <a:ext uri="{FF2B5EF4-FFF2-40B4-BE49-F238E27FC236}">
                <a16:creationId xmlns:a16="http://schemas.microsoft.com/office/drawing/2014/main" id="{DA4D7E6F-67D2-244A-8CB8-5C8F9C3F34C0}"/>
              </a:ext>
            </a:extLst>
          </p:cNvPr>
          <p:cNvSpPr txBox="1"/>
          <p:nvPr/>
        </p:nvSpPr>
        <p:spPr>
          <a:xfrm>
            <a:off x="8208352" y="2733553"/>
            <a:ext cx="326048" cy="369332"/>
          </a:xfrm>
          <a:prstGeom prst="rect">
            <a:avLst/>
          </a:prstGeom>
          <a:noFill/>
        </p:spPr>
        <p:txBody>
          <a:bodyPr wrap="square" rtlCol="0">
            <a:spAutoFit/>
          </a:bodyPr>
          <a:lstStyle/>
          <a:p>
            <a:r>
              <a:rPr lang="en-US" dirty="0"/>
              <a:t>B</a:t>
            </a:r>
          </a:p>
        </p:txBody>
      </p:sp>
      <p:sp>
        <p:nvSpPr>
          <p:cNvPr id="42" name="Arc 41">
            <a:extLst>
              <a:ext uri="{FF2B5EF4-FFF2-40B4-BE49-F238E27FC236}">
                <a16:creationId xmlns:a16="http://schemas.microsoft.com/office/drawing/2014/main" id="{A2A44B19-CB74-684E-BF93-016CEA1AC8FC}"/>
              </a:ext>
            </a:extLst>
          </p:cNvPr>
          <p:cNvSpPr/>
          <p:nvPr/>
        </p:nvSpPr>
        <p:spPr>
          <a:xfrm>
            <a:off x="6017502" y="4019375"/>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Arc 46">
            <a:extLst>
              <a:ext uri="{FF2B5EF4-FFF2-40B4-BE49-F238E27FC236}">
                <a16:creationId xmlns:a16="http://schemas.microsoft.com/office/drawing/2014/main" id="{2F3DB58E-FBB4-534E-866E-FE0F9084FCC3}"/>
              </a:ext>
            </a:extLst>
          </p:cNvPr>
          <p:cNvSpPr/>
          <p:nvPr/>
        </p:nvSpPr>
        <p:spPr>
          <a:xfrm>
            <a:off x="6434920" y="3795032"/>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44C9F27D-63F9-764B-BC04-CC660EF73955}"/>
              </a:ext>
            </a:extLst>
          </p:cNvPr>
          <p:cNvSpPr/>
          <p:nvPr/>
        </p:nvSpPr>
        <p:spPr>
          <a:xfrm>
            <a:off x="6815066" y="3609126"/>
            <a:ext cx="1210792" cy="1759718"/>
          </a:xfrm>
          <a:prstGeom prst="arc">
            <a:avLst>
              <a:gd name="adj1" fmla="val 17232583"/>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Rectangle 61">
            <a:extLst>
              <a:ext uri="{FF2B5EF4-FFF2-40B4-BE49-F238E27FC236}">
                <a16:creationId xmlns:a16="http://schemas.microsoft.com/office/drawing/2014/main" id="{B2A0C8A6-DB07-2B40-AE31-B6BE9EB7FE81}"/>
              </a:ext>
            </a:extLst>
          </p:cNvPr>
          <p:cNvSpPr/>
          <p:nvPr/>
        </p:nvSpPr>
        <p:spPr>
          <a:xfrm>
            <a:off x="5718766" y="4388958"/>
            <a:ext cx="698033" cy="161126"/>
          </a:xfrm>
          <a:prstGeom prst="rect">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Snip Same Side Corner Rectangle 63">
            <a:extLst>
              <a:ext uri="{FF2B5EF4-FFF2-40B4-BE49-F238E27FC236}">
                <a16:creationId xmlns:a16="http://schemas.microsoft.com/office/drawing/2014/main" id="{9FCCA015-4916-9248-827D-7822294A7F35}"/>
              </a:ext>
            </a:extLst>
          </p:cNvPr>
          <p:cNvSpPr/>
          <p:nvPr/>
        </p:nvSpPr>
        <p:spPr>
          <a:xfrm>
            <a:off x="5828720" y="4019655"/>
            <a:ext cx="431170" cy="369333"/>
          </a:xfrm>
          <a:prstGeom prst="snip2SameRect">
            <a:avLst>
              <a:gd name="adj1" fmla="val 40730"/>
              <a:gd name="adj2" fmla="val 0"/>
            </a:avLst>
          </a:prstGeom>
          <a:solidFill>
            <a:schemeClr val="bg1">
              <a:lumMod val="75000"/>
            </a:schemeClr>
          </a:solid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7">
            <a:extLst>
              <a:ext uri="{FF2B5EF4-FFF2-40B4-BE49-F238E27FC236}">
                <a16:creationId xmlns:a16="http://schemas.microsoft.com/office/drawing/2014/main" id="{CB9FD6E1-9E35-124D-95FE-BC6B825FD5F4}"/>
              </a:ext>
            </a:extLst>
          </p:cNvPr>
          <p:cNvSpPr/>
          <p:nvPr/>
        </p:nvSpPr>
        <p:spPr>
          <a:xfrm>
            <a:off x="5955634" y="4116646"/>
            <a:ext cx="182880" cy="182880"/>
          </a:xfrm>
          <a:prstGeom prst="roundRect">
            <a:avLst>
              <a:gd name="adj" fmla="val 5000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3DBDDD1D-0715-AB4D-B826-A8176511FCF5}"/>
              </a:ext>
            </a:extLst>
          </p:cNvPr>
          <p:cNvGrpSpPr/>
          <p:nvPr/>
        </p:nvGrpSpPr>
        <p:grpSpPr>
          <a:xfrm>
            <a:off x="5561911" y="2901732"/>
            <a:ext cx="2086226" cy="1466731"/>
            <a:chOff x="5715689" y="1097461"/>
            <a:chExt cx="2086226" cy="1466731"/>
          </a:xfrm>
        </p:grpSpPr>
        <p:cxnSp>
          <p:nvCxnSpPr>
            <p:cNvPr id="32" name="Straight Arrow Connector 31">
              <a:extLst>
                <a:ext uri="{FF2B5EF4-FFF2-40B4-BE49-F238E27FC236}">
                  <a16:creationId xmlns:a16="http://schemas.microsoft.com/office/drawing/2014/main" id="{B505010C-D5FD-924D-A580-6838D2769FA3}"/>
                </a:ext>
              </a:extLst>
            </p:cNvPr>
            <p:cNvCxnSpPr>
              <a:cxnSpLocks/>
            </p:cNvCxnSpPr>
            <p:nvPr/>
          </p:nvCxnSpPr>
          <p:spPr>
            <a:xfrm flipV="1">
              <a:off x="6168637" y="2393917"/>
              <a:ext cx="1222763" cy="78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6CEA27E7-A1F1-0F42-B7E6-AC2A511C33B0}"/>
                </a:ext>
              </a:extLst>
            </p:cNvPr>
            <p:cNvCxnSpPr>
              <a:cxnSpLocks/>
            </p:cNvCxnSpPr>
            <p:nvPr/>
          </p:nvCxnSpPr>
          <p:spPr>
            <a:xfrm flipV="1">
              <a:off x="6186824" y="1258587"/>
              <a:ext cx="0" cy="11353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F20E9F9-4F2C-554C-BFC1-ED23632AE090}"/>
                    </a:ext>
                  </a:extLst>
                </p:cNvPr>
                <p:cNvSpPr txBox="1"/>
                <p:nvPr/>
              </p:nvSpPr>
              <p:spPr>
                <a:xfrm>
                  <a:off x="5715689" y="1097461"/>
                  <a:ext cx="54998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m:oMathPara>
                  </a14:m>
                  <a:endParaRPr lang="en-US" dirty="0"/>
                </a:p>
              </p:txBody>
            </p:sp>
          </mc:Choice>
          <mc:Fallback xmlns="">
            <p:sp>
              <p:nvSpPr>
                <p:cNvPr id="34" name="TextBox 33">
                  <a:extLst>
                    <a:ext uri="{FF2B5EF4-FFF2-40B4-BE49-F238E27FC236}">
                      <a16:creationId xmlns:a16="http://schemas.microsoft.com/office/drawing/2014/main" id="{FF20E9F9-4F2C-554C-BFC1-ED23632AE090}"/>
                    </a:ext>
                  </a:extLst>
                </p:cNvPr>
                <p:cNvSpPr txBox="1">
                  <a:spLocks noRot="1" noChangeAspect="1" noMove="1" noResize="1" noEditPoints="1" noAdjustHandles="1" noChangeArrowheads="1" noChangeShapeType="1" noTextEdit="1"/>
                </p:cNvSpPr>
                <p:nvPr/>
              </p:nvSpPr>
              <p:spPr>
                <a:xfrm>
                  <a:off x="5715689" y="1097461"/>
                  <a:ext cx="549989"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D8E1D0-E484-284E-8499-46F8751B87D7}"/>
                    </a:ext>
                  </a:extLst>
                </p:cNvPr>
                <p:cNvSpPr txBox="1"/>
                <p:nvPr/>
              </p:nvSpPr>
              <p:spPr>
                <a:xfrm>
                  <a:off x="7261084" y="2194860"/>
                  <a:ext cx="5408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𝑥</m:t>
                            </m:r>
                          </m:e>
                          <m:sub>
                            <m:r>
                              <a:rPr lang="en-CA"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0FD8E1D0-E484-284E-8499-46F8751B87D7}"/>
                    </a:ext>
                  </a:extLst>
                </p:cNvPr>
                <p:cNvSpPr txBox="1">
                  <a:spLocks noRot="1" noChangeAspect="1" noMove="1" noResize="1" noEditPoints="1" noAdjustHandles="1" noChangeArrowheads="1" noChangeShapeType="1" noTextEdit="1"/>
                </p:cNvSpPr>
                <p:nvPr/>
              </p:nvSpPr>
              <p:spPr>
                <a:xfrm>
                  <a:off x="7261084" y="2194860"/>
                  <a:ext cx="540831" cy="369332"/>
                </a:xfrm>
                <a:prstGeom prst="rect">
                  <a:avLst/>
                </a:prstGeom>
                <a:blipFill>
                  <a:blip r:embed="rId4"/>
                  <a:stretch>
                    <a:fillRect/>
                  </a:stretch>
                </a:blipFill>
              </p:spPr>
              <p:txBody>
                <a:bodyPr/>
                <a:lstStyle/>
                <a:p>
                  <a:r>
                    <a:rPr lang="en-US">
                      <a:noFill/>
                    </a:rPr>
                    <a:t> </a:t>
                  </a:r>
                </a:p>
              </p:txBody>
            </p:sp>
          </mc:Fallback>
        </mc:AlternateContent>
      </p:grpSp>
      <p:pic>
        <p:nvPicPr>
          <p:cNvPr id="43" name="Picture 42">
            <a:extLst>
              <a:ext uri="{FF2B5EF4-FFF2-40B4-BE49-F238E27FC236}">
                <a16:creationId xmlns:a16="http://schemas.microsoft.com/office/drawing/2014/main" id="{01449C6A-B489-9641-A236-EA93FF3B17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5905884" y="3575651"/>
            <a:ext cx="731312" cy="664027"/>
          </a:xfrm>
          <a:prstGeom prst="rect">
            <a:avLst/>
          </a:prstGeom>
        </p:spPr>
      </p:pic>
      <p:sp>
        <p:nvSpPr>
          <p:cNvPr id="5" name="Arc 4">
            <a:extLst>
              <a:ext uri="{FF2B5EF4-FFF2-40B4-BE49-F238E27FC236}">
                <a16:creationId xmlns:a16="http://schemas.microsoft.com/office/drawing/2014/main" id="{6CDF15B2-D430-6944-A8E1-18EEF9F6CFBD}"/>
              </a:ext>
            </a:extLst>
          </p:cNvPr>
          <p:cNvSpPr>
            <a:spLocks noChangeAspect="1"/>
          </p:cNvSpPr>
          <p:nvPr/>
        </p:nvSpPr>
        <p:spPr>
          <a:xfrm>
            <a:off x="3888099" y="2023293"/>
            <a:ext cx="4359366" cy="4359366"/>
          </a:xfrm>
          <a:prstGeom prst="arc">
            <a:avLst>
              <a:gd name="adj1" fmla="val 15111859"/>
              <a:gd name="adj2" fmla="val 1365484"/>
            </a:avLst>
          </a:prstGeom>
          <a:ln w="38100">
            <a:solidFill>
              <a:schemeClr val="tx1">
                <a:lumMod val="50000"/>
                <a:lumOff val="50000"/>
              </a:schemeClr>
            </a:solidFill>
            <a:prstDash val="dash"/>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52192156-1D5B-D14B-9B8A-817CC2F355A3}"/>
              </a:ext>
            </a:extLst>
          </p:cNvPr>
          <p:cNvCxnSpPr>
            <a:cxnSpLocks/>
          </p:cNvCxnSpPr>
          <p:nvPr/>
        </p:nvCxnSpPr>
        <p:spPr>
          <a:xfrm flipH="1" flipV="1">
            <a:off x="7544105" y="2323071"/>
            <a:ext cx="377342" cy="722162"/>
          </a:xfrm>
          <a:prstGeom prst="straightConnector1">
            <a:avLst/>
          </a:prstGeom>
          <a:ln w="38100">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BDFEE27-9CE2-E34F-820F-9E4F10D7F278}"/>
                  </a:ext>
                </a:extLst>
              </p:cNvPr>
              <p:cNvSpPr txBox="1"/>
              <p:nvPr/>
            </p:nvSpPr>
            <p:spPr>
              <a:xfrm>
                <a:off x="7280366" y="1950126"/>
                <a:ext cx="685701" cy="3942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𝑣</m:t>
                              </m:r>
                            </m:e>
                          </m:acc>
                        </m:e>
                        <m:sub>
                          <m:r>
                            <m:rPr>
                              <m:sty m:val="p"/>
                            </m:rPr>
                            <a:rPr lang="en-CA" b="0" i="0" smtClean="0">
                              <a:latin typeface="Cambria Math" panose="02040503050406030204" pitchFamily="18" charset="0"/>
                            </a:rPr>
                            <m:t>B</m:t>
                          </m:r>
                          <m:r>
                            <a:rPr lang="en-CA" b="0" i="0" smtClean="0">
                              <a:latin typeface="Cambria Math" panose="02040503050406030204" pitchFamily="18" charset="0"/>
                            </a:rPr>
                            <m:t>/</m:t>
                          </m:r>
                          <m:r>
                            <m:rPr>
                              <m:sty m:val="p"/>
                            </m:rPr>
                            <a:rPr lang="en-CA" b="0" i="0" smtClean="0">
                              <a:latin typeface="Cambria Math" panose="02040503050406030204" pitchFamily="18" charset="0"/>
                            </a:rPr>
                            <m:t>A</m:t>
                          </m:r>
                        </m:sub>
                      </m:sSub>
                    </m:oMath>
                  </m:oMathPara>
                </a14:m>
                <a:endParaRPr lang="en-US" dirty="0"/>
              </a:p>
            </p:txBody>
          </p:sp>
        </mc:Choice>
        <mc:Fallback xmlns="">
          <p:sp>
            <p:nvSpPr>
              <p:cNvPr id="69" name="TextBox 68">
                <a:extLst>
                  <a:ext uri="{FF2B5EF4-FFF2-40B4-BE49-F238E27FC236}">
                    <a16:creationId xmlns:a16="http://schemas.microsoft.com/office/drawing/2014/main" id="{4BDFEE27-9CE2-E34F-820F-9E4F10D7F278}"/>
                  </a:ext>
                </a:extLst>
              </p:cNvPr>
              <p:cNvSpPr txBox="1">
                <a:spLocks noRot="1" noChangeAspect="1" noMove="1" noResize="1" noEditPoints="1" noAdjustHandles="1" noChangeArrowheads="1" noChangeShapeType="1" noTextEdit="1"/>
              </p:cNvSpPr>
              <p:nvPr/>
            </p:nvSpPr>
            <p:spPr>
              <a:xfrm>
                <a:off x="7280366" y="1950126"/>
                <a:ext cx="685701" cy="394210"/>
              </a:xfrm>
              <a:prstGeom prst="rect">
                <a:avLst/>
              </a:prstGeom>
              <a:blipFill>
                <a:blip r:embed="rId6"/>
                <a:stretch>
                  <a:fillRect b="-9375"/>
                </a:stretch>
              </a:blipFill>
            </p:spPr>
            <p:txBody>
              <a:bodyPr/>
              <a:lstStyle/>
              <a:p>
                <a:r>
                  <a:rPr lang="en-US">
                    <a:noFill/>
                  </a:rPr>
                  <a:t> </a:t>
                </a:r>
              </a:p>
            </p:txBody>
          </p:sp>
        </mc:Fallback>
      </mc:AlternateContent>
      <p:sp>
        <p:nvSpPr>
          <p:cNvPr id="70" name="Rectangle 69">
            <a:extLst>
              <a:ext uri="{FF2B5EF4-FFF2-40B4-BE49-F238E27FC236}">
                <a16:creationId xmlns:a16="http://schemas.microsoft.com/office/drawing/2014/main" id="{C0A9C977-094A-9E40-ABFC-7FC8CA02E265}"/>
              </a:ext>
            </a:extLst>
          </p:cNvPr>
          <p:cNvSpPr>
            <a:spLocks noChangeAspect="1"/>
          </p:cNvSpPr>
          <p:nvPr/>
        </p:nvSpPr>
        <p:spPr>
          <a:xfrm rot="3508944">
            <a:off x="7591832" y="2866207"/>
            <a:ext cx="299442" cy="29944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4892392"/>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9012</TotalTime>
  <Words>1572</Words>
  <Application>Microsoft Macintosh PowerPoint</Application>
  <PresentationFormat>On-screen Show (4:3)</PresentationFormat>
  <Paragraphs>247</Paragraphs>
  <Slides>22</Slides>
  <Notes>2</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 Math</vt:lpstr>
      <vt:lpstr>MA_Template</vt:lpstr>
      <vt:lpstr>Relative Motion Analysis (Vectors)</vt:lpstr>
      <vt:lpstr>Planar Motion Analysis</vt:lpstr>
      <vt:lpstr>Absolute vs. Relative Analysis</vt:lpstr>
      <vt:lpstr>Relative Motion Analysis</vt:lpstr>
      <vt:lpstr>Relative Motion Analysis</vt:lpstr>
      <vt:lpstr>Multiple Coordinate Systems</vt:lpstr>
      <vt:lpstr>Meaning of Relative Motion Equations</vt:lpstr>
      <vt:lpstr>Meaning of Relative Motion Equations</vt:lpstr>
      <vt:lpstr>Meaning of Relative Motion Equations</vt:lpstr>
      <vt:lpstr>Meaning of Relative Motion Equations</vt:lpstr>
      <vt:lpstr>Relative Motion Analysis</vt:lpstr>
      <vt:lpstr>Dealing with Multiple Coordinate Systems</vt:lpstr>
      <vt:lpstr>Relative Motion Analysis Process</vt:lpstr>
      <vt:lpstr>Thanks for Watching</vt:lpstr>
      <vt:lpstr>Meaning of Relative Motion Equations</vt:lpstr>
      <vt:lpstr>Worked Example</vt:lpstr>
      <vt:lpstr>PowerPoint Presentation</vt:lpstr>
      <vt:lpstr>PowerPoint Presentation</vt:lpstr>
      <vt:lpstr>Worked Example</vt:lpstr>
      <vt:lpstr>PowerPoint Presentation</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Agnes d'Entremont</cp:lastModifiedBy>
  <cp:revision>68</cp:revision>
  <cp:lastPrinted>2021-09-17T22:04:03Z</cp:lastPrinted>
  <dcterms:created xsi:type="dcterms:W3CDTF">2020-08-21T15:23:22Z</dcterms:created>
  <dcterms:modified xsi:type="dcterms:W3CDTF">2021-09-21T21:30:03Z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