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62" r:id="rId6"/>
    <p:sldId id="293" r:id="rId7"/>
    <p:sldId id="294" r:id="rId8"/>
    <p:sldId id="295" r:id="rId9"/>
    <p:sldId id="290" r:id="rId10"/>
    <p:sldId id="292" r:id="rId11"/>
    <p:sldId id="296" r:id="rId12"/>
    <p:sldId id="268" r:id="rId13"/>
    <p:sldId id="287" r:id="rId14"/>
    <p:sldId id="297" r:id="rId15"/>
    <p:sldId id="29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Finding Internal Forces via Equilibrium Analysis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78C6-2591-4C7A-93D2-F8B3376DFCE4}"/>
              </a:ext>
            </a:extLst>
          </p:cNvPr>
          <p:cNvSpPr>
            <a:spLocks noGrp="1"/>
          </p:cNvSpPr>
          <p:nvPr>
            <p:ph type="title"/>
          </p:nvPr>
        </p:nvSpPr>
        <p:spPr/>
        <p:txBody>
          <a:bodyPr/>
          <a:lstStyle/>
          <a:p>
            <a:r>
              <a:rPr lang="en-US" dirty="0"/>
              <a:t>Internal Forces Worked Example</a:t>
            </a:r>
          </a:p>
        </p:txBody>
      </p:sp>
      <p:sp>
        <p:nvSpPr>
          <p:cNvPr id="3" name="Content Placeholder 2">
            <a:extLst>
              <a:ext uri="{FF2B5EF4-FFF2-40B4-BE49-F238E27FC236}">
                <a16:creationId xmlns:a16="http://schemas.microsoft.com/office/drawing/2014/main" id="{DE89A7B7-A3EC-4099-90E1-F492BE222EB6}"/>
              </a:ext>
            </a:extLst>
          </p:cNvPr>
          <p:cNvSpPr>
            <a:spLocks noGrp="1"/>
          </p:cNvSpPr>
          <p:nvPr>
            <p:ph idx="1"/>
          </p:nvPr>
        </p:nvSpPr>
        <p:spPr>
          <a:xfrm>
            <a:off x="457200" y="1600200"/>
            <a:ext cx="8229600" cy="1523999"/>
          </a:xfrm>
        </p:spPr>
        <p:txBody>
          <a:bodyPr>
            <a:normAutofit fontScale="85000" lnSpcReduction="10000"/>
          </a:bodyPr>
          <a:lstStyle/>
          <a:p>
            <a:r>
              <a:rPr lang="en-US" dirty="0"/>
              <a:t>A mounting bracket with the dimensions shown below is subjected to a 200 lb force. Determine all internal forces and moments at cross section a-a.</a:t>
            </a:r>
          </a:p>
        </p:txBody>
      </p:sp>
      <p:sp>
        <p:nvSpPr>
          <p:cNvPr id="4" name="Slide Number Placeholder 3">
            <a:extLst>
              <a:ext uri="{FF2B5EF4-FFF2-40B4-BE49-F238E27FC236}">
                <a16:creationId xmlns:a16="http://schemas.microsoft.com/office/drawing/2014/main" id="{B36FD9B8-96EC-4E42-8C34-860B37B9D794}"/>
              </a:ext>
            </a:extLst>
          </p:cNvPr>
          <p:cNvSpPr>
            <a:spLocks noGrp="1"/>
          </p:cNvSpPr>
          <p:nvPr>
            <p:ph type="sldNum" sz="quarter" idx="12"/>
          </p:nvPr>
        </p:nvSpPr>
        <p:spPr/>
        <p:txBody>
          <a:bodyPr/>
          <a:lstStyle/>
          <a:p>
            <a:fld id="{929262FE-7F58-4A1E-8AF3-5A510A86DEBD}" type="slidenum">
              <a:rPr lang="en-US" smtClean="0"/>
              <a:t>11</a:t>
            </a:fld>
            <a:endParaRPr lang="en-US"/>
          </a:p>
        </p:txBody>
      </p:sp>
      <p:grpSp>
        <p:nvGrpSpPr>
          <p:cNvPr id="11" name="Group 10">
            <a:extLst>
              <a:ext uri="{FF2B5EF4-FFF2-40B4-BE49-F238E27FC236}">
                <a16:creationId xmlns:a16="http://schemas.microsoft.com/office/drawing/2014/main" id="{EB2DACFD-9893-4B46-9AE2-5323C123C238}"/>
              </a:ext>
            </a:extLst>
          </p:cNvPr>
          <p:cNvGrpSpPr/>
          <p:nvPr/>
        </p:nvGrpSpPr>
        <p:grpSpPr>
          <a:xfrm>
            <a:off x="1390650" y="2859086"/>
            <a:ext cx="5295900" cy="3497264"/>
            <a:chOff x="952500" y="2971800"/>
            <a:chExt cx="5295900" cy="3497264"/>
          </a:xfrm>
        </p:grpSpPr>
        <p:sp>
          <p:nvSpPr>
            <p:cNvPr id="6" name="Rectangle: Rounded Corners 5">
              <a:extLst>
                <a:ext uri="{FF2B5EF4-FFF2-40B4-BE49-F238E27FC236}">
                  <a16:creationId xmlns:a16="http://schemas.microsoft.com/office/drawing/2014/main" id="{229FEB10-DF4B-457B-AA2B-43A8190057D2}"/>
                </a:ext>
              </a:extLst>
            </p:cNvPr>
            <p:cNvSpPr/>
            <p:nvPr/>
          </p:nvSpPr>
          <p:spPr>
            <a:xfrm>
              <a:off x="1905000" y="3581400"/>
              <a:ext cx="3657600" cy="27432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449116FC-97BA-4A2B-96DA-F2EB42DAA3B3}"/>
                </a:ext>
              </a:extLst>
            </p:cNvPr>
            <p:cNvSpPr/>
            <p:nvPr/>
          </p:nvSpPr>
          <p:spPr>
            <a:xfrm>
              <a:off x="2362200" y="4038600"/>
              <a:ext cx="2743200" cy="18288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A9D693-4C50-4B26-90F4-3411A5060A3C}"/>
                </a:ext>
              </a:extLst>
            </p:cNvPr>
            <p:cNvSpPr/>
            <p:nvPr/>
          </p:nvSpPr>
          <p:spPr>
            <a:xfrm>
              <a:off x="1371600" y="2971800"/>
              <a:ext cx="4876800" cy="1447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D5AF3B7-8616-407E-8344-0D926B1C0B7E}"/>
                </a:ext>
              </a:extLst>
            </p:cNvPr>
            <p:cNvCxnSpPr/>
            <p:nvPr/>
          </p:nvCxnSpPr>
          <p:spPr>
            <a:xfrm>
              <a:off x="5105400" y="4419600"/>
              <a:ext cx="457200" cy="0"/>
            </a:xfrm>
            <a:prstGeom prst="line">
              <a:avLst/>
            </a:prstGeom>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01035E17-C22F-470F-99B8-9C35F6D840FC}"/>
                </a:ext>
              </a:extLst>
            </p:cNvPr>
            <p:cNvSpPr/>
            <p:nvPr/>
          </p:nvSpPr>
          <p:spPr>
            <a:xfrm>
              <a:off x="952500" y="3116264"/>
              <a:ext cx="2400300" cy="3352800"/>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ame 16">
            <a:extLst>
              <a:ext uri="{FF2B5EF4-FFF2-40B4-BE49-F238E27FC236}">
                <a16:creationId xmlns:a16="http://schemas.microsoft.com/office/drawing/2014/main" id="{1D7C5A8E-8A86-4AAC-B10C-C40316EE1C1B}"/>
              </a:ext>
            </a:extLst>
          </p:cNvPr>
          <p:cNvSpPr/>
          <p:nvPr/>
        </p:nvSpPr>
        <p:spPr>
          <a:xfrm>
            <a:off x="685800" y="2606674"/>
            <a:ext cx="6705600" cy="5165725"/>
          </a:xfrm>
          <a:prstGeom prst="frame">
            <a:avLst>
              <a:gd name="adj1" fmla="val 22545"/>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9" name="Straight Arrow Connector 18">
            <a:extLst>
              <a:ext uri="{FF2B5EF4-FFF2-40B4-BE49-F238E27FC236}">
                <a16:creationId xmlns:a16="http://schemas.microsoft.com/office/drawing/2014/main" id="{3EAD54AC-BE73-454E-A004-33F4F5ACBE8E}"/>
              </a:ext>
            </a:extLst>
          </p:cNvPr>
          <p:cNvCxnSpPr/>
          <p:nvPr/>
        </p:nvCxnSpPr>
        <p:spPr>
          <a:xfrm>
            <a:off x="5772150" y="4318793"/>
            <a:ext cx="1143000" cy="72231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E7A62D6-6A57-40FF-B602-5723FAD57B92}"/>
              </a:ext>
            </a:extLst>
          </p:cNvPr>
          <p:cNvSpPr txBox="1"/>
          <p:nvPr/>
        </p:nvSpPr>
        <p:spPr>
          <a:xfrm>
            <a:off x="6882335" y="4936094"/>
            <a:ext cx="851965" cy="369332"/>
          </a:xfrm>
          <a:prstGeom prst="rect">
            <a:avLst/>
          </a:prstGeom>
          <a:noFill/>
        </p:spPr>
        <p:txBody>
          <a:bodyPr wrap="none" rtlCol="0">
            <a:spAutoFit/>
          </a:bodyPr>
          <a:lstStyle/>
          <a:p>
            <a:r>
              <a:rPr lang="en-US" dirty="0">
                <a:solidFill>
                  <a:srgbClr val="FF0000"/>
                </a:solidFill>
              </a:rPr>
              <a:t>200 lbs</a:t>
            </a:r>
          </a:p>
        </p:txBody>
      </p:sp>
      <p:cxnSp>
        <p:nvCxnSpPr>
          <p:cNvPr id="22" name="Straight Connector 21">
            <a:extLst>
              <a:ext uri="{FF2B5EF4-FFF2-40B4-BE49-F238E27FC236}">
                <a16:creationId xmlns:a16="http://schemas.microsoft.com/office/drawing/2014/main" id="{931FAA19-EF74-4867-A7D8-DEDB2A46FA38}"/>
              </a:ext>
            </a:extLst>
          </p:cNvPr>
          <p:cNvCxnSpPr/>
          <p:nvPr/>
        </p:nvCxnSpPr>
        <p:spPr>
          <a:xfrm flipV="1">
            <a:off x="5772150" y="3582986"/>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CE11DC-A436-45A1-A54D-417E2012FB58}"/>
              </a:ext>
            </a:extLst>
          </p:cNvPr>
          <p:cNvCxnSpPr>
            <a:cxnSpLocks/>
          </p:cNvCxnSpPr>
          <p:nvPr/>
        </p:nvCxnSpPr>
        <p:spPr>
          <a:xfrm flipH="1">
            <a:off x="3790950" y="3848893"/>
            <a:ext cx="198120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7BD503-CAE2-4A61-9CFD-DC5373DBE30C}"/>
              </a:ext>
            </a:extLst>
          </p:cNvPr>
          <p:cNvCxnSpPr>
            <a:cxnSpLocks/>
          </p:cNvCxnSpPr>
          <p:nvPr/>
        </p:nvCxnSpPr>
        <p:spPr>
          <a:xfrm flipH="1">
            <a:off x="3000375" y="4306886"/>
            <a:ext cx="2438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62430E6-CB0E-4E7D-9B22-781918A5638E}"/>
              </a:ext>
            </a:extLst>
          </p:cNvPr>
          <p:cNvCxnSpPr>
            <a:cxnSpLocks/>
          </p:cNvCxnSpPr>
          <p:nvPr/>
        </p:nvCxnSpPr>
        <p:spPr>
          <a:xfrm flipH="1">
            <a:off x="3000375" y="5943600"/>
            <a:ext cx="619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33C212-320E-45F1-B981-E6A075EF89AB}"/>
              </a:ext>
            </a:extLst>
          </p:cNvPr>
          <p:cNvCxnSpPr>
            <a:cxnSpLocks/>
          </p:cNvCxnSpPr>
          <p:nvPr/>
        </p:nvCxnSpPr>
        <p:spPr>
          <a:xfrm flipH="1">
            <a:off x="3309937" y="4318793"/>
            <a:ext cx="1" cy="1624807"/>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BB2FE78-7286-40EE-A83C-B6781EDCE758}"/>
              </a:ext>
            </a:extLst>
          </p:cNvPr>
          <p:cNvSpPr txBox="1"/>
          <p:nvPr/>
        </p:nvSpPr>
        <p:spPr>
          <a:xfrm>
            <a:off x="4528463" y="3660814"/>
            <a:ext cx="529312" cy="369332"/>
          </a:xfrm>
          <a:prstGeom prst="rect">
            <a:avLst/>
          </a:prstGeom>
          <a:solidFill>
            <a:schemeClr val="bg1"/>
          </a:solidFill>
        </p:spPr>
        <p:txBody>
          <a:bodyPr wrap="none" rtlCol="0">
            <a:spAutoFit/>
          </a:bodyPr>
          <a:lstStyle/>
          <a:p>
            <a:r>
              <a:rPr lang="en-US" dirty="0">
                <a:solidFill>
                  <a:srgbClr val="0070C0"/>
                </a:solidFill>
              </a:rPr>
              <a:t>4 in</a:t>
            </a:r>
          </a:p>
        </p:txBody>
      </p:sp>
      <p:sp>
        <p:nvSpPr>
          <p:cNvPr id="37" name="TextBox 36">
            <a:extLst>
              <a:ext uri="{FF2B5EF4-FFF2-40B4-BE49-F238E27FC236}">
                <a16:creationId xmlns:a16="http://schemas.microsoft.com/office/drawing/2014/main" id="{363B2149-1C7F-4B5C-A27C-FDE381A34CA4}"/>
              </a:ext>
            </a:extLst>
          </p:cNvPr>
          <p:cNvSpPr txBox="1"/>
          <p:nvPr/>
        </p:nvSpPr>
        <p:spPr>
          <a:xfrm>
            <a:off x="3045281" y="4901206"/>
            <a:ext cx="529312" cy="369332"/>
          </a:xfrm>
          <a:prstGeom prst="rect">
            <a:avLst/>
          </a:prstGeom>
          <a:solidFill>
            <a:schemeClr val="bg2">
              <a:lumMod val="90000"/>
            </a:schemeClr>
          </a:solidFill>
        </p:spPr>
        <p:txBody>
          <a:bodyPr wrap="none" rtlCol="0">
            <a:spAutoFit/>
          </a:bodyPr>
          <a:lstStyle/>
          <a:p>
            <a:r>
              <a:rPr lang="en-US" dirty="0">
                <a:solidFill>
                  <a:srgbClr val="0070C0"/>
                </a:solidFill>
              </a:rPr>
              <a:t>3 in</a:t>
            </a:r>
          </a:p>
        </p:txBody>
      </p:sp>
      <p:cxnSp>
        <p:nvCxnSpPr>
          <p:cNvPr id="39" name="Straight Connector 38">
            <a:extLst>
              <a:ext uri="{FF2B5EF4-FFF2-40B4-BE49-F238E27FC236}">
                <a16:creationId xmlns:a16="http://schemas.microsoft.com/office/drawing/2014/main" id="{B8AC5CAD-7BE4-42BA-8D89-289F519775F1}"/>
              </a:ext>
            </a:extLst>
          </p:cNvPr>
          <p:cNvCxnSpPr/>
          <p:nvPr/>
        </p:nvCxnSpPr>
        <p:spPr>
          <a:xfrm>
            <a:off x="6248400" y="4318793"/>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Arc 39">
            <a:extLst>
              <a:ext uri="{FF2B5EF4-FFF2-40B4-BE49-F238E27FC236}">
                <a16:creationId xmlns:a16="http://schemas.microsoft.com/office/drawing/2014/main" id="{36E62FCD-347C-4313-BE3F-DDEFC194B094}"/>
              </a:ext>
            </a:extLst>
          </p:cNvPr>
          <p:cNvSpPr/>
          <p:nvPr/>
        </p:nvSpPr>
        <p:spPr>
          <a:xfrm>
            <a:off x="5105400" y="3629305"/>
            <a:ext cx="1371600" cy="1371600"/>
          </a:xfrm>
          <a:prstGeom prst="arc">
            <a:avLst>
              <a:gd name="adj1" fmla="val 82102"/>
              <a:gd name="adj2" fmla="val 181565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a:extLst>
              <a:ext uri="{FF2B5EF4-FFF2-40B4-BE49-F238E27FC236}">
                <a16:creationId xmlns:a16="http://schemas.microsoft.com/office/drawing/2014/main" id="{8AB6AF84-88DE-4317-80B8-B037D61292D8}"/>
              </a:ext>
            </a:extLst>
          </p:cNvPr>
          <p:cNvSpPr txBox="1"/>
          <p:nvPr/>
        </p:nvSpPr>
        <p:spPr>
          <a:xfrm>
            <a:off x="6450213" y="4353205"/>
            <a:ext cx="500458" cy="369332"/>
          </a:xfrm>
          <a:prstGeom prst="rect">
            <a:avLst/>
          </a:prstGeom>
          <a:noFill/>
        </p:spPr>
        <p:txBody>
          <a:bodyPr wrap="none" rtlCol="0">
            <a:spAutoFit/>
          </a:bodyPr>
          <a:lstStyle/>
          <a:p>
            <a:r>
              <a:rPr lang="en-US" dirty="0">
                <a:solidFill>
                  <a:srgbClr val="0070C0"/>
                </a:solidFill>
              </a:rPr>
              <a:t>35</a:t>
            </a:r>
            <a:r>
              <a:rPr lang="en-US" baseline="30000" dirty="0">
                <a:solidFill>
                  <a:srgbClr val="0070C0"/>
                </a:solidFill>
              </a:rPr>
              <a:t>o</a:t>
            </a:r>
          </a:p>
        </p:txBody>
      </p:sp>
      <p:cxnSp>
        <p:nvCxnSpPr>
          <p:cNvPr id="43" name="Straight Connector 42">
            <a:extLst>
              <a:ext uri="{FF2B5EF4-FFF2-40B4-BE49-F238E27FC236}">
                <a16:creationId xmlns:a16="http://schemas.microsoft.com/office/drawing/2014/main" id="{CCDB2090-4604-4214-A3EC-A820916248BB}"/>
              </a:ext>
            </a:extLst>
          </p:cNvPr>
          <p:cNvCxnSpPr/>
          <p:nvPr/>
        </p:nvCxnSpPr>
        <p:spPr>
          <a:xfrm>
            <a:off x="3886200" y="5565813"/>
            <a:ext cx="0" cy="9144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B5EB774-30EB-477C-8E69-22935E2CEE95}"/>
              </a:ext>
            </a:extLst>
          </p:cNvPr>
          <p:cNvSpPr txBox="1"/>
          <p:nvPr/>
        </p:nvSpPr>
        <p:spPr>
          <a:xfrm>
            <a:off x="3743326" y="5220808"/>
            <a:ext cx="295274" cy="369332"/>
          </a:xfrm>
          <a:prstGeom prst="rect">
            <a:avLst/>
          </a:prstGeom>
          <a:noFill/>
        </p:spPr>
        <p:txBody>
          <a:bodyPr wrap="none" rtlCol="0">
            <a:spAutoFit/>
          </a:bodyPr>
          <a:lstStyle/>
          <a:p>
            <a:r>
              <a:rPr lang="en-US" dirty="0">
                <a:solidFill>
                  <a:srgbClr val="0070C0"/>
                </a:solidFill>
              </a:rPr>
              <a:t>a</a:t>
            </a:r>
          </a:p>
        </p:txBody>
      </p:sp>
      <p:sp>
        <p:nvSpPr>
          <p:cNvPr id="45" name="TextBox 44">
            <a:extLst>
              <a:ext uri="{FF2B5EF4-FFF2-40B4-BE49-F238E27FC236}">
                <a16:creationId xmlns:a16="http://schemas.microsoft.com/office/drawing/2014/main" id="{5C82D9D6-B2C2-4FAC-A14A-E35359A50BD1}"/>
              </a:ext>
            </a:extLst>
          </p:cNvPr>
          <p:cNvSpPr txBox="1"/>
          <p:nvPr/>
        </p:nvSpPr>
        <p:spPr>
          <a:xfrm>
            <a:off x="3743326" y="6402943"/>
            <a:ext cx="295274" cy="369332"/>
          </a:xfrm>
          <a:prstGeom prst="rect">
            <a:avLst/>
          </a:prstGeom>
          <a:noFill/>
        </p:spPr>
        <p:txBody>
          <a:bodyPr wrap="none" rtlCol="0">
            <a:spAutoFit/>
          </a:bodyPr>
          <a:lstStyle/>
          <a:p>
            <a:r>
              <a:rPr lang="en-US" dirty="0">
                <a:solidFill>
                  <a:srgbClr val="0070C0"/>
                </a:solidFill>
              </a:rPr>
              <a:t>a</a:t>
            </a:r>
          </a:p>
        </p:txBody>
      </p:sp>
    </p:spTree>
    <p:extLst>
      <p:ext uri="{BB962C8B-B14F-4D97-AF65-F5344CB8AC3E}">
        <p14:creationId xmlns:p14="http://schemas.microsoft.com/office/powerpoint/2010/main" val="665470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78C6-2591-4C7A-93D2-F8B3376DFCE4}"/>
              </a:ext>
            </a:extLst>
          </p:cNvPr>
          <p:cNvSpPr>
            <a:spLocks noGrp="1"/>
          </p:cNvSpPr>
          <p:nvPr>
            <p:ph type="title"/>
          </p:nvPr>
        </p:nvSpPr>
        <p:spPr/>
        <p:txBody>
          <a:bodyPr/>
          <a:lstStyle/>
          <a:p>
            <a:r>
              <a:rPr lang="en-US" dirty="0"/>
              <a:t>Internal Forces Worked Example</a:t>
            </a:r>
          </a:p>
        </p:txBody>
      </p:sp>
      <p:sp>
        <p:nvSpPr>
          <p:cNvPr id="3" name="Content Placeholder 2">
            <a:extLst>
              <a:ext uri="{FF2B5EF4-FFF2-40B4-BE49-F238E27FC236}">
                <a16:creationId xmlns:a16="http://schemas.microsoft.com/office/drawing/2014/main" id="{DE89A7B7-A3EC-4099-90E1-F492BE222EB6}"/>
              </a:ext>
            </a:extLst>
          </p:cNvPr>
          <p:cNvSpPr>
            <a:spLocks noGrp="1"/>
          </p:cNvSpPr>
          <p:nvPr>
            <p:ph idx="1"/>
          </p:nvPr>
        </p:nvSpPr>
        <p:spPr>
          <a:xfrm>
            <a:off x="457200" y="1600200"/>
            <a:ext cx="7086842" cy="1752599"/>
          </a:xfrm>
        </p:spPr>
        <p:txBody>
          <a:bodyPr>
            <a:normAutofit fontScale="85000" lnSpcReduction="10000"/>
          </a:bodyPr>
          <a:lstStyle/>
          <a:p>
            <a:r>
              <a:rPr lang="en-US" dirty="0"/>
              <a:t>A mounting bracket with the dimensions shown below is subjected to a 700 N load and two 350 N reaction forces. Determine all internal forces and moments at points B and C.</a:t>
            </a:r>
          </a:p>
        </p:txBody>
      </p:sp>
      <p:sp>
        <p:nvSpPr>
          <p:cNvPr id="4" name="Slide Number Placeholder 3">
            <a:extLst>
              <a:ext uri="{FF2B5EF4-FFF2-40B4-BE49-F238E27FC236}">
                <a16:creationId xmlns:a16="http://schemas.microsoft.com/office/drawing/2014/main" id="{B36FD9B8-96EC-4E42-8C34-860B37B9D794}"/>
              </a:ext>
            </a:extLst>
          </p:cNvPr>
          <p:cNvSpPr>
            <a:spLocks noGrp="1"/>
          </p:cNvSpPr>
          <p:nvPr>
            <p:ph type="sldNum" sz="quarter" idx="12"/>
          </p:nvPr>
        </p:nvSpPr>
        <p:spPr/>
        <p:txBody>
          <a:bodyPr/>
          <a:lstStyle/>
          <a:p>
            <a:fld id="{929262FE-7F58-4A1E-8AF3-5A510A86DEBD}" type="slidenum">
              <a:rPr lang="en-US" smtClean="0"/>
              <a:t>12</a:t>
            </a:fld>
            <a:endParaRPr lang="en-US"/>
          </a:p>
        </p:txBody>
      </p:sp>
      <p:sp>
        <p:nvSpPr>
          <p:cNvPr id="6" name="Cube 5">
            <a:extLst>
              <a:ext uri="{FF2B5EF4-FFF2-40B4-BE49-F238E27FC236}">
                <a16:creationId xmlns:a16="http://schemas.microsoft.com/office/drawing/2014/main" id="{4FF5A453-A46D-48ED-9AFA-89F72A432046}"/>
              </a:ext>
            </a:extLst>
          </p:cNvPr>
          <p:cNvSpPr/>
          <p:nvPr/>
        </p:nvSpPr>
        <p:spPr>
          <a:xfrm>
            <a:off x="762000" y="4190999"/>
            <a:ext cx="1676400" cy="2324099"/>
          </a:xfrm>
          <a:prstGeom prst="cube">
            <a:avLst>
              <a:gd name="adj" fmla="val 8402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Cylinder 4">
            <a:extLst>
              <a:ext uri="{FF2B5EF4-FFF2-40B4-BE49-F238E27FC236}">
                <a16:creationId xmlns:a16="http://schemas.microsoft.com/office/drawing/2014/main" id="{E03C371E-C6B0-412C-8E7E-8F75E6042B7E}"/>
              </a:ext>
            </a:extLst>
          </p:cNvPr>
          <p:cNvSpPr/>
          <p:nvPr/>
        </p:nvSpPr>
        <p:spPr>
          <a:xfrm rot="5400000">
            <a:off x="4153694" y="2497137"/>
            <a:ext cx="684213" cy="4457700"/>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Cube 6">
            <a:extLst>
              <a:ext uri="{FF2B5EF4-FFF2-40B4-BE49-F238E27FC236}">
                <a16:creationId xmlns:a16="http://schemas.microsoft.com/office/drawing/2014/main" id="{C876C99F-7B24-4A0C-BEA8-4433634097F0}"/>
              </a:ext>
            </a:extLst>
          </p:cNvPr>
          <p:cNvSpPr/>
          <p:nvPr/>
        </p:nvSpPr>
        <p:spPr>
          <a:xfrm>
            <a:off x="6400800" y="2971800"/>
            <a:ext cx="1676400" cy="2324099"/>
          </a:xfrm>
          <a:prstGeom prst="cube">
            <a:avLst>
              <a:gd name="adj" fmla="val 84028"/>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DB0B0BF7-441D-41A4-9ADE-8F34370FA05E}"/>
              </a:ext>
            </a:extLst>
          </p:cNvPr>
          <p:cNvSpPr/>
          <p:nvPr/>
        </p:nvSpPr>
        <p:spPr>
          <a:xfrm>
            <a:off x="6715125" y="4371180"/>
            <a:ext cx="228600" cy="684214"/>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5DF273C5-3082-49EE-9282-2045811E325F}"/>
              </a:ext>
            </a:extLst>
          </p:cNvPr>
          <p:cNvSpPr txBox="1"/>
          <p:nvPr/>
        </p:nvSpPr>
        <p:spPr>
          <a:xfrm>
            <a:off x="457200" y="5843073"/>
            <a:ext cx="317716" cy="369332"/>
          </a:xfrm>
          <a:prstGeom prst="rect">
            <a:avLst/>
          </a:prstGeom>
          <a:noFill/>
        </p:spPr>
        <p:txBody>
          <a:bodyPr wrap="none" rtlCol="0">
            <a:spAutoFit/>
          </a:bodyPr>
          <a:lstStyle/>
          <a:p>
            <a:r>
              <a:rPr lang="en-US" dirty="0"/>
              <a:t>A</a:t>
            </a:r>
          </a:p>
        </p:txBody>
      </p:sp>
      <p:sp>
        <p:nvSpPr>
          <p:cNvPr id="10" name="TextBox 9">
            <a:extLst>
              <a:ext uri="{FF2B5EF4-FFF2-40B4-BE49-F238E27FC236}">
                <a16:creationId xmlns:a16="http://schemas.microsoft.com/office/drawing/2014/main" id="{7496DC6C-6F55-4890-93C4-BD0A44E7552F}"/>
              </a:ext>
            </a:extLst>
          </p:cNvPr>
          <p:cNvSpPr txBox="1"/>
          <p:nvPr/>
        </p:nvSpPr>
        <p:spPr>
          <a:xfrm>
            <a:off x="2245450" y="4572747"/>
            <a:ext cx="309700" cy="369332"/>
          </a:xfrm>
          <a:prstGeom prst="rect">
            <a:avLst/>
          </a:prstGeom>
          <a:noFill/>
        </p:spPr>
        <p:txBody>
          <a:bodyPr wrap="none" rtlCol="0">
            <a:spAutoFit/>
          </a:bodyPr>
          <a:lstStyle/>
          <a:p>
            <a:r>
              <a:rPr lang="en-US" dirty="0"/>
              <a:t>B</a:t>
            </a:r>
          </a:p>
        </p:txBody>
      </p:sp>
      <p:cxnSp>
        <p:nvCxnSpPr>
          <p:cNvPr id="11" name="Straight Connector 10">
            <a:extLst>
              <a:ext uri="{FF2B5EF4-FFF2-40B4-BE49-F238E27FC236}">
                <a16:creationId xmlns:a16="http://schemas.microsoft.com/office/drawing/2014/main" id="{10A5FDCF-25F0-4B06-9E9C-5E6C7AC06724}"/>
              </a:ext>
            </a:extLst>
          </p:cNvPr>
          <p:cNvCxnSpPr>
            <a:cxnSpLocks/>
          </p:cNvCxnSpPr>
          <p:nvPr/>
        </p:nvCxnSpPr>
        <p:spPr>
          <a:xfrm flipV="1">
            <a:off x="2286000" y="3561271"/>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EFD3A43-239B-46DE-A248-C1C04A8E40F2}"/>
              </a:ext>
            </a:extLst>
          </p:cNvPr>
          <p:cNvCxnSpPr>
            <a:cxnSpLocks/>
          </p:cNvCxnSpPr>
          <p:nvPr/>
        </p:nvCxnSpPr>
        <p:spPr>
          <a:xfrm flipH="1">
            <a:off x="2286000" y="3853654"/>
            <a:ext cx="43053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19D06E2-EC99-4E31-84A4-1C864B5A6C99}"/>
              </a:ext>
            </a:extLst>
          </p:cNvPr>
          <p:cNvSpPr txBox="1"/>
          <p:nvPr/>
        </p:nvSpPr>
        <p:spPr>
          <a:xfrm>
            <a:off x="3140309" y="3654429"/>
            <a:ext cx="753732" cy="369332"/>
          </a:xfrm>
          <a:prstGeom prst="rect">
            <a:avLst/>
          </a:prstGeom>
          <a:solidFill>
            <a:schemeClr val="bg1"/>
          </a:solidFill>
        </p:spPr>
        <p:txBody>
          <a:bodyPr wrap="none" rtlCol="0">
            <a:spAutoFit/>
          </a:bodyPr>
          <a:lstStyle/>
          <a:p>
            <a:r>
              <a:rPr lang="en-US" dirty="0">
                <a:solidFill>
                  <a:srgbClr val="0070C0"/>
                </a:solidFill>
              </a:rPr>
              <a:t>30 cm</a:t>
            </a:r>
          </a:p>
        </p:txBody>
      </p:sp>
      <p:cxnSp>
        <p:nvCxnSpPr>
          <p:cNvPr id="14" name="Straight Connector 13">
            <a:extLst>
              <a:ext uri="{FF2B5EF4-FFF2-40B4-BE49-F238E27FC236}">
                <a16:creationId xmlns:a16="http://schemas.microsoft.com/office/drawing/2014/main" id="{6465AF3B-48AC-4C4D-AD38-8A2FC6792DEC}"/>
              </a:ext>
            </a:extLst>
          </p:cNvPr>
          <p:cNvCxnSpPr>
            <a:cxnSpLocks/>
          </p:cNvCxnSpPr>
          <p:nvPr/>
        </p:nvCxnSpPr>
        <p:spPr>
          <a:xfrm flipV="1">
            <a:off x="6591300" y="3561271"/>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987A83C-3FFA-43EA-B24C-5DE81A7BD9F6}"/>
              </a:ext>
            </a:extLst>
          </p:cNvPr>
          <p:cNvCxnSpPr>
            <a:cxnSpLocks/>
          </p:cNvCxnSpPr>
          <p:nvPr/>
        </p:nvCxnSpPr>
        <p:spPr>
          <a:xfrm flipV="1">
            <a:off x="4438650" y="3561271"/>
            <a:ext cx="0" cy="5318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9B4592E-2D22-45EA-9B92-DF5E54028E7A}"/>
              </a:ext>
            </a:extLst>
          </p:cNvPr>
          <p:cNvSpPr txBox="1"/>
          <p:nvPr/>
        </p:nvSpPr>
        <p:spPr>
          <a:xfrm>
            <a:off x="5102458" y="3681694"/>
            <a:ext cx="753732" cy="369332"/>
          </a:xfrm>
          <a:prstGeom prst="rect">
            <a:avLst/>
          </a:prstGeom>
          <a:solidFill>
            <a:schemeClr val="bg1"/>
          </a:solidFill>
        </p:spPr>
        <p:txBody>
          <a:bodyPr wrap="none" rtlCol="0">
            <a:spAutoFit/>
          </a:bodyPr>
          <a:lstStyle/>
          <a:p>
            <a:r>
              <a:rPr lang="en-US" dirty="0">
                <a:solidFill>
                  <a:srgbClr val="0070C0"/>
                </a:solidFill>
              </a:rPr>
              <a:t>30 cm</a:t>
            </a:r>
          </a:p>
        </p:txBody>
      </p:sp>
      <p:cxnSp>
        <p:nvCxnSpPr>
          <p:cNvPr id="24" name="Straight Connector 23">
            <a:extLst>
              <a:ext uri="{FF2B5EF4-FFF2-40B4-BE49-F238E27FC236}">
                <a16:creationId xmlns:a16="http://schemas.microsoft.com/office/drawing/2014/main" id="{C9C29C10-C260-4E55-8ADB-52F4EBFE88BF}"/>
              </a:ext>
            </a:extLst>
          </p:cNvPr>
          <p:cNvCxnSpPr>
            <a:cxnSpLocks/>
          </p:cNvCxnSpPr>
          <p:nvPr/>
        </p:nvCxnSpPr>
        <p:spPr>
          <a:xfrm flipV="1">
            <a:off x="6553200" y="5495925"/>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3490474-1FE2-4039-A592-B5F289821377}"/>
              </a:ext>
            </a:extLst>
          </p:cNvPr>
          <p:cNvCxnSpPr>
            <a:cxnSpLocks/>
          </p:cNvCxnSpPr>
          <p:nvPr/>
        </p:nvCxnSpPr>
        <p:spPr>
          <a:xfrm flipV="1">
            <a:off x="8077200" y="4093085"/>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29EA064-FBFD-4B8E-A726-E55A28EE193A}"/>
              </a:ext>
            </a:extLst>
          </p:cNvPr>
          <p:cNvCxnSpPr>
            <a:cxnSpLocks/>
          </p:cNvCxnSpPr>
          <p:nvPr/>
        </p:nvCxnSpPr>
        <p:spPr>
          <a:xfrm flipH="1">
            <a:off x="6553199" y="4343370"/>
            <a:ext cx="1524001" cy="1453384"/>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EA73485-ADD2-4A09-99F7-6E90FFE0212F}"/>
              </a:ext>
            </a:extLst>
          </p:cNvPr>
          <p:cNvSpPr txBox="1"/>
          <p:nvPr/>
        </p:nvSpPr>
        <p:spPr>
          <a:xfrm>
            <a:off x="7128206" y="4870728"/>
            <a:ext cx="753732" cy="369332"/>
          </a:xfrm>
          <a:prstGeom prst="rect">
            <a:avLst/>
          </a:prstGeom>
          <a:solidFill>
            <a:schemeClr val="bg1"/>
          </a:solidFill>
        </p:spPr>
        <p:txBody>
          <a:bodyPr wrap="none" rtlCol="0">
            <a:spAutoFit/>
          </a:bodyPr>
          <a:lstStyle/>
          <a:p>
            <a:r>
              <a:rPr lang="en-US" dirty="0">
                <a:solidFill>
                  <a:srgbClr val="0070C0"/>
                </a:solidFill>
              </a:rPr>
              <a:t>25 cm</a:t>
            </a:r>
          </a:p>
        </p:txBody>
      </p:sp>
      <p:cxnSp>
        <p:nvCxnSpPr>
          <p:cNvPr id="32" name="Straight Connector 31">
            <a:extLst>
              <a:ext uri="{FF2B5EF4-FFF2-40B4-BE49-F238E27FC236}">
                <a16:creationId xmlns:a16="http://schemas.microsoft.com/office/drawing/2014/main" id="{2EC85D09-F8E2-42A0-9681-AF2CD8590705}"/>
              </a:ext>
            </a:extLst>
          </p:cNvPr>
          <p:cNvCxnSpPr>
            <a:cxnSpLocks/>
          </p:cNvCxnSpPr>
          <p:nvPr/>
        </p:nvCxnSpPr>
        <p:spPr>
          <a:xfrm flipV="1">
            <a:off x="914400" y="4824403"/>
            <a:ext cx="0" cy="5318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977019E-2E9C-4930-90DB-A98C5A1CD14D}"/>
              </a:ext>
            </a:extLst>
          </p:cNvPr>
          <p:cNvCxnSpPr>
            <a:cxnSpLocks/>
          </p:cNvCxnSpPr>
          <p:nvPr/>
        </p:nvCxnSpPr>
        <p:spPr>
          <a:xfrm flipV="1">
            <a:off x="914399" y="3786976"/>
            <a:ext cx="1352551" cy="1303335"/>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9E84FB59-E9E7-455D-AB65-AD376D9FFA32}"/>
              </a:ext>
            </a:extLst>
          </p:cNvPr>
          <p:cNvSpPr txBox="1"/>
          <p:nvPr/>
        </p:nvSpPr>
        <p:spPr>
          <a:xfrm>
            <a:off x="1114425" y="4124325"/>
            <a:ext cx="753732" cy="369332"/>
          </a:xfrm>
          <a:prstGeom prst="rect">
            <a:avLst/>
          </a:prstGeom>
          <a:solidFill>
            <a:schemeClr val="bg1"/>
          </a:solidFill>
        </p:spPr>
        <p:txBody>
          <a:bodyPr wrap="none" rtlCol="0">
            <a:spAutoFit/>
          </a:bodyPr>
          <a:lstStyle/>
          <a:p>
            <a:r>
              <a:rPr lang="en-US" dirty="0">
                <a:solidFill>
                  <a:srgbClr val="0070C0"/>
                </a:solidFill>
              </a:rPr>
              <a:t>25 cm</a:t>
            </a:r>
          </a:p>
        </p:txBody>
      </p:sp>
      <p:sp>
        <p:nvSpPr>
          <p:cNvPr id="38" name="TextBox 37">
            <a:extLst>
              <a:ext uri="{FF2B5EF4-FFF2-40B4-BE49-F238E27FC236}">
                <a16:creationId xmlns:a16="http://schemas.microsoft.com/office/drawing/2014/main" id="{2E5547B7-327D-4F42-85AE-6D2606EBA05E}"/>
              </a:ext>
            </a:extLst>
          </p:cNvPr>
          <p:cNvSpPr txBox="1"/>
          <p:nvPr/>
        </p:nvSpPr>
        <p:spPr>
          <a:xfrm>
            <a:off x="6100682" y="4572747"/>
            <a:ext cx="327334" cy="369332"/>
          </a:xfrm>
          <a:prstGeom prst="rect">
            <a:avLst/>
          </a:prstGeom>
          <a:noFill/>
        </p:spPr>
        <p:txBody>
          <a:bodyPr wrap="none" rtlCol="0">
            <a:spAutoFit/>
          </a:bodyPr>
          <a:lstStyle/>
          <a:p>
            <a:r>
              <a:rPr lang="en-US" dirty="0"/>
              <a:t>D</a:t>
            </a:r>
          </a:p>
        </p:txBody>
      </p:sp>
      <p:sp>
        <p:nvSpPr>
          <p:cNvPr id="39" name="TextBox 38">
            <a:extLst>
              <a:ext uri="{FF2B5EF4-FFF2-40B4-BE49-F238E27FC236}">
                <a16:creationId xmlns:a16="http://schemas.microsoft.com/office/drawing/2014/main" id="{68D3DFB9-AC39-4FF7-9716-8E87226405BE}"/>
              </a:ext>
            </a:extLst>
          </p:cNvPr>
          <p:cNvSpPr txBox="1"/>
          <p:nvPr/>
        </p:nvSpPr>
        <p:spPr>
          <a:xfrm>
            <a:off x="8064193" y="3252523"/>
            <a:ext cx="296876" cy="369332"/>
          </a:xfrm>
          <a:prstGeom prst="rect">
            <a:avLst/>
          </a:prstGeom>
          <a:noFill/>
        </p:spPr>
        <p:txBody>
          <a:bodyPr wrap="none" rtlCol="0">
            <a:spAutoFit/>
          </a:bodyPr>
          <a:lstStyle/>
          <a:p>
            <a:r>
              <a:rPr lang="en-US" dirty="0"/>
              <a:t>E</a:t>
            </a:r>
          </a:p>
        </p:txBody>
      </p:sp>
      <p:cxnSp>
        <p:nvCxnSpPr>
          <p:cNvPr id="40" name="Straight Arrow Connector 39">
            <a:extLst>
              <a:ext uri="{FF2B5EF4-FFF2-40B4-BE49-F238E27FC236}">
                <a16:creationId xmlns:a16="http://schemas.microsoft.com/office/drawing/2014/main" id="{09ADD034-B723-45D0-818E-A2C709C486AA}"/>
              </a:ext>
            </a:extLst>
          </p:cNvPr>
          <p:cNvCxnSpPr>
            <a:cxnSpLocks/>
          </p:cNvCxnSpPr>
          <p:nvPr/>
        </p:nvCxnSpPr>
        <p:spPr>
          <a:xfrm>
            <a:off x="4448175" y="4772819"/>
            <a:ext cx="0" cy="865981"/>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1" name="TextBox 40">
            <a:extLst>
              <a:ext uri="{FF2B5EF4-FFF2-40B4-BE49-F238E27FC236}">
                <a16:creationId xmlns:a16="http://schemas.microsoft.com/office/drawing/2014/main" id="{D8AA4461-2344-4AE7-8CE8-9A731B0BAF89}"/>
              </a:ext>
            </a:extLst>
          </p:cNvPr>
          <p:cNvSpPr txBox="1"/>
          <p:nvPr/>
        </p:nvSpPr>
        <p:spPr>
          <a:xfrm>
            <a:off x="4079324" y="5761832"/>
            <a:ext cx="737702" cy="369332"/>
          </a:xfrm>
          <a:prstGeom prst="rect">
            <a:avLst/>
          </a:prstGeom>
          <a:noFill/>
        </p:spPr>
        <p:txBody>
          <a:bodyPr wrap="none" rtlCol="0">
            <a:spAutoFit/>
          </a:bodyPr>
          <a:lstStyle/>
          <a:p>
            <a:r>
              <a:rPr lang="en-US" dirty="0">
                <a:solidFill>
                  <a:srgbClr val="FF0000"/>
                </a:solidFill>
              </a:rPr>
              <a:t>700 N</a:t>
            </a:r>
          </a:p>
        </p:txBody>
      </p:sp>
      <p:cxnSp>
        <p:nvCxnSpPr>
          <p:cNvPr id="45" name="Straight Arrow Connector 44">
            <a:extLst>
              <a:ext uri="{FF2B5EF4-FFF2-40B4-BE49-F238E27FC236}">
                <a16:creationId xmlns:a16="http://schemas.microsoft.com/office/drawing/2014/main" id="{D444A0ED-2BF7-4D18-B180-C33A5EB8EF41}"/>
              </a:ext>
            </a:extLst>
          </p:cNvPr>
          <p:cNvCxnSpPr>
            <a:cxnSpLocks/>
          </p:cNvCxnSpPr>
          <p:nvPr/>
        </p:nvCxnSpPr>
        <p:spPr>
          <a:xfrm flipV="1">
            <a:off x="914399" y="5305424"/>
            <a:ext cx="0" cy="7342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7" name="Straight Arrow Connector 46">
            <a:extLst>
              <a:ext uri="{FF2B5EF4-FFF2-40B4-BE49-F238E27FC236}">
                <a16:creationId xmlns:a16="http://schemas.microsoft.com/office/drawing/2014/main" id="{07525262-733B-471F-889D-BD122C7978CF}"/>
              </a:ext>
            </a:extLst>
          </p:cNvPr>
          <p:cNvCxnSpPr>
            <a:cxnSpLocks/>
          </p:cNvCxnSpPr>
          <p:nvPr/>
        </p:nvCxnSpPr>
        <p:spPr>
          <a:xfrm flipV="1">
            <a:off x="7920038" y="2667000"/>
            <a:ext cx="0" cy="3048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9" name="Straight Arrow Connector 48">
            <a:extLst>
              <a:ext uri="{FF2B5EF4-FFF2-40B4-BE49-F238E27FC236}">
                <a16:creationId xmlns:a16="http://schemas.microsoft.com/office/drawing/2014/main" id="{03FA30BF-562B-43B0-AE68-8C3138215C4A}"/>
              </a:ext>
            </a:extLst>
          </p:cNvPr>
          <p:cNvCxnSpPr>
            <a:cxnSpLocks/>
          </p:cNvCxnSpPr>
          <p:nvPr/>
        </p:nvCxnSpPr>
        <p:spPr>
          <a:xfrm flipH="1" flipV="1">
            <a:off x="7924800" y="2995877"/>
            <a:ext cx="4762" cy="433123"/>
          </a:xfrm>
          <a:prstGeom prst="straightConnector1">
            <a:avLst/>
          </a:prstGeom>
          <a:ln>
            <a:solidFill>
              <a:srgbClr val="FF0000"/>
            </a:solidFill>
            <a:prstDash val="sysDash"/>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51" name="TextBox 50">
            <a:extLst>
              <a:ext uri="{FF2B5EF4-FFF2-40B4-BE49-F238E27FC236}">
                <a16:creationId xmlns:a16="http://schemas.microsoft.com/office/drawing/2014/main" id="{907CF984-5761-4668-91C7-88F3F1D1B9BA}"/>
              </a:ext>
            </a:extLst>
          </p:cNvPr>
          <p:cNvSpPr txBox="1"/>
          <p:nvPr/>
        </p:nvSpPr>
        <p:spPr>
          <a:xfrm>
            <a:off x="120459" y="4974189"/>
            <a:ext cx="737702" cy="369332"/>
          </a:xfrm>
          <a:prstGeom prst="rect">
            <a:avLst/>
          </a:prstGeom>
          <a:noFill/>
        </p:spPr>
        <p:txBody>
          <a:bodyPr wrap="none" rtlCol="0">
            <a:spAutoFit/>
          </a:bodyPr>
          <a:lstStyle/>
          <a:p>
            <a:r>
              <a:rPr lang="en-US" dirty="0">
                <a:solidFill>
                  <a:srgbClr val="FF0000"/>
                </a:solidFill>
              </a:rPr>
              <a:t>350 N</a:t>
            </a:r>
          </a:p>
        </p:txBody>
      </p:sp>
      <p:sp>
        <p:nvSpPr>
          <p:cNvPr id="52" name="TextBox 51">
            <a:extLst>
              <a:ext uri="{FF2B5EF4-FFF2-40B4-BE49-F238E27FC236}">
                <a16:creationId xmlns:a16="http://schemas.microsoft.com/office/drawing/2014/main" id="{DA2E0D6B-BE5A-4558-BADD-B2F903A4A6C9}"/>
              </a:ext>
            </a:extLst>
          </p:cNvPr>
          <p:cNvSpPr txBox="1"/>
          <p:nvPr/>
        </p:nvSpPr>
        <p:spPr>
          <a:xfrm>
            <a:off x="7558330" y="2288299"/>
            <a:ext cx="737702" cy="369332"/>
          </a:xfrm>
          <a:prstGeom prst="rect">
            <a:avLst/>
          </a:prstGeom>
          <a:noFill/>
        </p:spPr>
        <p:txBody>
          <a:bodyPr wrap="none" rtlCol="0">
            <a:spAutoFit/>
          </a:bodyPr>
          <a:lstStyle/>
          <a:p>
            <a:r>
              <a:rPr lang="en-US" dirty="0">
                <a:solidFill>
                  <a:srgbClr val="FF0000"/>
                </a:solidFill>
              </a:rPr>
              <a:t>350 N</a:t>
            </a:r>
          </a:p>
        </p:txBody>
      </p:sp>
      <p:sp>
        <p:nvSpPr>
          <p:cNvPr id="53" name="TextBox 52">
            <a:extLst>
              <a:ext uri="{FF2B5EF4-FFF2-40B4-BE49-F238E27FC236}">
                <a16:creationId xmlns:a16="http://schemas.microsoft.com/office/drawing/2014/main" id="{26F19425-2157-4FE4-83E4-8CAFC10E213C}"/>
              </a:ext>
            </a:extLst>
          </p:cNvPr>
          <p:cNvSpPr txBox="1"/>
          <p:nvPr/>
        </p:nvSpPr>
        <p:spPr>
          <a:xfrm>
            <a:off x="4294126" y="4354510"/>
            <a:ext cx="30809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263062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Forces</a:t>
            </a:r>
          </a:p>
        </p:txBody>
      </p:sp>
      <p:sp>
        <p:nvSpPr>
          <p:cNvPr id="3" name="Content Placeholder 2"/>
          <p:cNvSpPr>
            <a:spLocks noGrp="1"/>
          </p:cNvSpPr>
          <p:nvPr>
            <p:ph idx="1"/>
          </p:nvPr>
        </p:nvSpPr>
        <p:spPr>
          <a:xfrm>
            <a:off x="457200" y="1600200"/>
            <a:ext cx="8229600" cy="1752600"/>
          </a:xfrm>
        </p:spPr>
        <p:txBody>
          <a:bodyPr>
            <a:normAutofit/>
          </a:bodyPr>
          <a:lstStyle/>
          <a:p>
            <a:r>
              <a:rPr lang="en-US" b="1" dirty="0"/>
              <a:t>Internal forces </a:t>
            </a:r>
            <a:r>
              <a:rPr lang="en-US" dirty="0"/>
              <a:t>are forces that exist within a body that must exist balance out the external forces on the body.</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grpSp>
        <p:nvGrpSpPr>
          <p:cNvPr id="24" name="Group 23">
            <a:extLst>
              <a:ext uri="{FF2B5EF4-FFF2-40B4-BE49-F238E27FC236}">
                <a16:creationId xmlns:a16="http://schemas.microsoft.com/office/drawing/2014/main" id="{71BC72B6-42FF-4660-B998-7BD4573B1E1D}"/>
              </a:ext>
            </a:extLst>
          </p:cNvPr>
          <p:cNvGrpSpPr/>
          <p:nvPr/>
        </p:nvGrpSpPr>
        <p:grpSpPr>
          <a:xfrm>
            <a:off x="1981200" y="3429000"/>
            <a:ext cx="5162550" cy="1689167"/>
            <a:chOff x="1981200" y="3429000"/>
            <a:chExt cx="5162550" cy="1689167"/>
          </a:xfrm>
        </p:grpSpPr>
        <p:sp>
          <p:nvSpPr>
            <p:cNvPr id="5" name="Rectangle 4">
              <a:extLst>
                <a:ext uri="{FF2B5EF4-FFF2-40B4-BE49-F238E27FC236}">
                  <a16:creationId xmlns:a16="http://schemas.microsoft.com/office/drawing/2014/main" id="{3D5C6F3E-F20E-4016-955E-F7BE8285DCA2}"/>
                </a:ext>
              </a:extLst>
            </p:cNvPr>
            <p:cNvSpPr/>
            <p:nvPr/>
          </p:nvSpPr>
          <p:spPr>
            <a:xfrm>
              <a:off x="2147734" y="4115338"/>
              <a:ext cx="4829481" cy="29897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E5A6075-1E66-48BE-996E-33B7480088D0}"/>
                </a:ext>
              </a:extLst>
            </p:cNvPr>
            <p:cNvCxnSpPr>
              <a:cxnSpLocks/>
            </p:cNvCxnSpPr>
            <p:nvPr/>
          </p:nvCxnSpPr>
          <p:spPr>
            <a:xfrm>
              <a:off x="4562474" y="3429000"/>
              <a:ext cx="0" cy="68633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Isosceles Triangle 6">
              <a:extLst>
                <a:ext uri="{FF2B5EF4-FFF2-40B4-BE49-F238E27FC236}">
                  <a16:creationId xmlns:a16="http://schemas.microsoft.com/office/drawing/2014/main" id="{F2A78CC2-381C-4D91-ABCB-EC46C7C78959}"/>
                </a:ext>
              </a:extLst>
            </p:cNvPr>
            <p:cNvSpPr/>
            <p:nvPr/>
          </p:nvSpPr>
          <p:spPr>
            <a:xfrm>
              <a:off x="1981200" y="4437710"/>
              <a:ext cx="333068" cy="298974"/>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E4EDE7ED-633A-489B-A0C5-E72FE5BA9356}"/>
                </a:ext>
              </a:extLst>
            </p:cNvPr>
            <p:cNvSpPr/>
            <p:nvPr/>
          </p:nvSpPr>
          <p:spPr>
            <a:xfrm>
              <a:off x="6810682" y="4435111"/>
              <a:ext cx="333068" cy="298974"/>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32BDC7D-1B9C-4C91-8488-4AA7B8DAD10F}"/>
                </a:ext>
              </a:extLst>
            </p:cNvPr>
            <p:cNvCxnSpPr/>
            <p:nvPr/>
          </p:nvCxnSpPr>
          <p:spPr>
            <a:xfrm flipV="1">
              <a:off x="2147734" y="44143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394095EE-EA83-49F5-9B7C-2EC92B2F1692}"/>
                </a:ext>
              </a:extLst>
            </p:cNvPr>
            <p:cNvCxnSpPr/>
            <p:nvPr/>
          </p:nvCxnSpPr>
          <p:spPr>
            <a:xfrm flipV="1">
              <a:off x="6977215" y="44143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17D9011E-DC96-4B69-9D2A-28894EE4E01C}"/>
                </a:ext>
              </a:extLst>
            </p:cNvPr>
            <p:cNvCxnSpPr>
              <a:cxnSpLocks/>
            </p:cNvCxnSpPr>
            <p:nvPr/>
          </p:nvCxnSpPr>
          <p:spPr>
            <a:xfrm>
              <a:off x="3496658" y="3846257"/>
              <a:ext cx="0" cy="95541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2E7AAC2E-BFC1-44CC-82DC-572E4F71EE55}"/>
                </a:ext>
              </a:extLst>
            </p:cNvPr>
            <p:cNvSpPr txBox="1"/>
            <p:nvPr/>
          </p:nvSpPr>
          <p:spPr>
            <a:xfrm>
              <a:off x="3353277" y="3517107"/>
              <a:ext cx="295274" cy="369332"/>
            </a:xfrm>
            <a:prstGeom prst="rect">
              <a:avLst/>
            </a:prstGeom>
            <a:noFill/>
          </p:spPr>
          <p:txBody>
            <a:bodyPr wrap="none" rtlCol="0">
              <a:spAutoFit/>
            </a:bodyPr>
            <a:lstStyle/>
            <a:p>
              <a:pPr algn="ctr"/>
              <a:r>
                <a:rPr lang="en-US" dirty="0">
                  <a:solidFill>
                    <a:srgbClr val="0070C0"/>
                  </a:solidFill>
                </a:rPr>
                <a:t>a</a:t>
              </a:r>
            </a:p>
          </p:txBody>
        </p:sp>
        <p:sp>
          <p:nvSpPr>
            <p:cNvPr id="20" name="TextBox 19">
              <a:extLst>
                <a:ext uri="{FF2B5EF4-FFF2-40B4-BE49-F238E27FC236}">
                  <a16:creationId xmlns:a16="http://schemas.microsoft.com/office/drawing/2014/main" id="{EB297684-3090-49E7-ABD7-120B885A960F}"/>
                </a:ext>
              </a:extLst>
            </p:cNvPr>
            <p:cNvSpPr txBox="1"/>
            <p:nvPr/>
          </p:nvSpPr>
          <p:spPr>
            <a:xfrm>
              <a:off x="3353186" y="4748835"/>
              <a:ext cx="295274" cy="369332"/>
            </a:xfrm>
            <a:prstGeom prst="rect">
              <a:avLst/>
            </a:prstGeom>
            <a:noFill/>
          </p:spPr>
          <p:txBody>
            <a:bodyPr wrap="none" rtlCol="0">
              <a:spAutoFit/>
            </a:bodyPr>
            <a:lstStyle/>
            <a:p>
              <a:pPr algn="ctr"/>
              <a:r>
                <a:rPr lang="en-US" dirty="0">
                  <a:solidFill>
                    <a:srgbClr val="0070C0"/>
                  </a:solidFill>
                </a:rPr>
                <a:t>a</a:t>
              </a:r>
            </a:p>
          </p:txBody>
        </p:sp>
      </p:grpSp>
      <p:grpSp>
        <p:nvGrpSpPr>
          <p:cNvPr id="25" name="Group 24">
            <a:extLst>
              <a:ext uri="{FF2B5EF4-FFF2-40B4-BE49-F238E27FC236}">
                <a16:creationId xmlns:a16="http://schemas.microsoft.com/office/drawing/2014/main" id="{5A492A7D-5F92-4C35-9207-CB5D59FF32AC}"/>
              </a:ext>
            </a:extLst>
          </p:cNvPr>
          <p:cNvGrpSpPr/>
          <p:nvPr/>
        </p:nvGrpSpPr>
        <p:grpSpPr>
          <a:xfrm>
            <a:off x="2147733" y="5146147"/>
            <a:ext cx="4829482" cy="1664467"/>
            <a:chOff x="2147733" y="5146147"/>
            <a:chExt cx="4829482" cy="1664467"/>
          </a:xfrm>
        </p:grpSpPr>
        <p:sp>
          <p:nvSpPr>
            <p:cNvPr id="11" name="Rectangle 10">
              <a:extLst>
                <a:ext uri="{FF2B5EF4-FFF2-40B4-BE49-F238E27FC236}">
                  <a16:creationId xmlns:a16="http://schemas.microsoft.com/office/drawing/2014/main" id="{018695EC-2DD5-41A2-A9E3-3EFD18E1BB66}"/>
                </a:ext>
              </a:extLst>
            </p:cNvPr>
            <p:cNvSpPr/>
            <p:nvPr/>
          </p:nvSpPr>
          <p:spPr>
            <a:xfrm>
              <a:off x="3496660" y="5832485"/>
              <a:ext cx="3480555" cy="2989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7DAC738-3E30-4538-ADF0-4C2A6A807169}"/>
                </a:ext>
              </a:extLst>
            </p:cNvPr>
            <p:cNvCxnSpPr>
              <a:cxnSpLocks/>
            </p:cNvCxnSpPr>
            <p:nvPr/>
          </p:nvCxnSpPr>
          <p:spPr>
            <a:xfrm>
              <a:off x="4562474" y="5146147"/>
              <a:ext cx="0" cy="68633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CAFFE9AA-7DE7-4CEF-8632-D84800578D92}"/>
                </a:ext>
              </a:extLst>
            </p:cNvPr>
            <p:cNvCxnSpPr/>
            <p:nvPr/>
          </p:nvCxnSpPr>
          <p:spPr>
            <a:xfrm flipV="1">
              <a:off x="6977215" y="6131458"/>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29854219-0DEB-427F-AE2C-3420AD25C8C6}"/>
                </a:ext>
              </a:extLst>
            </p:cNvPr>
            <p:cNvCxnSpPr>
              <a:cxnSpLocks/>
            </p:cNvCxnSpPr>
            <p:nvPr/>
          </p:nvCxnSpPr>
          <p:spPr>
            <a:xfrm>
              <a:off x="3496660" y="5558207"/>
              <a:ext cx="0" cy="95541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192AC23-E93A-4569-BF52-EB3E9D1DA5BF}"/>
                </a:ext>
              </a:extLst>
            </p:cNvPr>
            <p:cNvCxnSpPr/>
            <p:nvPr/>
          </p:nvCxnSpPr>
          <p:spPr>
            <a:xfrm flipV="1">
              <a:off x="3504987" y="55036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Arc 15">
              <a:extLst>
                <a:ext uri="{FF2B5EF4-FFF2-40B4-BE49-F238E27FC236}">
                  <a16:creationId xmlns:a16="http://schemas.microsoft.com/office/drawing/2014/main" id="{04753D54-C80C-432D-937E-1C2A52E2748F}"/>
                </a:ext>
              </a:extLst>
            </p:cNvPr>
            <p:cNvSpPr/>
            <p:nvPr/>
          </p:nvSpPr>
          <p:spPr>
            <a:xfrm>
              <a:off x="3105303" y="5603711"/>
              <a:ext cx="799363" cy="748732"/>
            </a:xfrm>
            <a:prstGeom prst="arc">
              <a:avLst>
                <a:gd name="adj1" fmla="val 7215386"/>
                <a:gd name="adj2" fmla="val 14606097"/>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A0F1CFC3-79F2-4637-95F8-2AA70C6488CC}"/>
                </a:ext>
              </a:extLst>
            </p:cNvPr>
            <p:cNvSpPr/>
            <p:nvPr/>
          </p:nvSpPr>
          <p:spPr>
            <a:xfrm>
              <a:off x="2147733" y="5836382"/>
              <a:ext cx="1340599" cy="298973"/>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E4C92BB5-AB68-4904-8F91-5972B34F6BF6}"/>
                </a:ext>
              </a:extLst>
            </p:cNvPr>
            <p:cNvSpPr txBox="1"/>
            <p:nvPr/>
          </p:nvSpPr>
          <p:spPr>
            <a:xfrm>
              <a:off x="3365674" y="5183418"/>
              <a:ext cx="295274" cy="369332"/>
            </a:xfrm>
            <a:prstGeom prst="rect">
              <a:avLst/>
            </a:prstGeom>
            <a:noFill/>
          </p:spPr>
          <p:txBody>
            <a:bodyPr wrap="none" rtlCol="0">
              <a:spAutoFit/>
            </a:bodyPr>
            <a:lstStyle/>
            <a:p>
              <a:pPr algn="ctr"/>
              <a:r>
                <a:rPr lang="en-US" dirty="0">
                  <a:solidFill>
                    <a:srgbClr val="0070C0"/>
                  </a:solidFill>
                </a:rPr>
                <a:t>a</a:t>
              </a:r>
            </a:p>
          </p:txBody>
        </p:sp>
        <p:sp>
          <p:nvSpPr>
            <p:cNvPr id="22" name="TextBox 21">
              <a:extLst>
                <a:ext uri="{FF2B5EF4-FFF2-40B4-BE49-F238E27FC236}">
                  <a16:creationId xmlns:a16="http://schemas.microsoft.com/office/drawing/2014/main" id="{A7337EA4-BFF7-45D2-A370-DD66D14D333B}"/>
                </a:ext>
              </a:extLst>
            </p:cNvPr>
            <p:cNvSpPr txBox="1"/>
            <p:nvPr/>
          </p:nvSpPr>
          <p:spPr>
            <a:xfrm>
              <a:off x="3361512" y="6441282"/>
              <a:ext cx="295274" cy="369332"/>
            </a:xfrm>
            <a:prstGeom prst="rect">
              <a:avLst/>
            </a:prstGeom>
            <a:noFill/>
          </p:spPr>
          <p:txBody>
            <a:bodyPr wrap="none" rtlCol="0">
              <a:spAutoFit/>
            </a:bodyPr>
            <a:lstStyle/>
            <a:p>
              <a:pPr algn="ctr"/>
              <a:r>
                <a:rPr lang="en-US" dirty="0">
                  <a:solidFill>
                    <a:srgbClr val="0070C0"/>
                  </a:solidFill>
                </a:rPr>
                <a:t>a</a:t>
              </a:r>
            </a:p>
          </p:txBody>
        </p:sp>
      </p:grpSp>
    </p:spTree>
    <p:extLst>
      <p:ext uri="{BB962C8B-B14F-4D97-AF65-F5344CB8AC3E}">
        <p14:creationId xmlns:p14="http://schemas.microsoft.com/office/powerpoint/2010/main" val="18541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4942-38F0-4D26-BBD6-208C8392EEAB}"/>
              </a:ext>
            </a:extLst>
          </p:cNvPr>
          <p:cNvSpPr>
            <a:spLocks noGrp="1"/>
          </p:cNvSpPr>
          <p:nvPr>
            <p:ph type="title"/>
          </p:nvPr>
        </p:nvSpPr>
        <p:spPr/>
        <p:txBody>
          <a:bodyPr>
            <a:normAutofit fontScale="90000"/>
          </a:bodyPr>
          <a:lstStyle/>
          <a:p>
            <a:r>
              <a:rPr lang="en-US" dirty="0"/>
              <a:t>Finding the Internal Forces via Equilibrium Analysis</a:t>
            </a:r>
          </a:p>
        </p:txBody>
      </p:sp>
      <p:sp>
        <p:nvSpPr>
          <p:cNvPr id="3" name="Content Placeholder 2">
            <a:extLst>
              <a:ext uri="{FF2B5EF4-FFF2-40B4-BE49-F238E27FC236}">
                <a16:creationId xmlns:a16="http://schemas.microsoft.com/office/drawing/2014/main" id="{5BB653F5-F9AA-4B55-BE6B-9B958CF15989}"/>
              </a:ext>
            </a:extLst>
          </p:cNvPr>
          <p:cNvSpPr>
            <a:spLocks noGrp="1"/>
          </p:cNvSpPr>
          <p:nvPr>
            <p:ph idx="1"/>
          </p:nvPr>
        </p:nvSpPr>
        <p:spPr>
          <a:xfrm>
            <a:off x="457200" y="1600200"/>
            <a:ext cx="8229600" cy="4983162"/>
          </a:xfrm>
        </p:spPr>
        <p:txBody>
          <a:bodyPr>
            <a:normAutofit fontScale="85000" lnSpcReduction="20000"/>
          </a:bodyPr>
          <a:lstStyle/>
          <a:p>
            <a:r>
              <a:rPr lang="en-US" dirty="0"/>
              <a:t>The most straightforward approach to finding the internal forces and the internal moments </a:t>
            </a:r>
            <a:r>
              <a:rPr lang="en-US" b="1" dirty="0"/>
              <a:t>at a particular point</a:t>
            </a:r>
            <a:r>
              <a:rPr lang="en-US" dirty="0"/>
              <a:t> is to perform an equilibrium analysis of half of the body, cutting the body in two at the point of interest.</a:t>
            </a:r>
          </a:p>
          <a:p>
            <a:r>
              <a:rPr lang="en-US" dirty="0"/>
              <a:t>The steps of the process are as follows:</a:t>
            </a:r>
          </a:p>
          <a:p>
            <a:pPr marL="971550" lvl="1" indent="-514350">
              <a:buFont typeface="+mj-lt"/>
              <a:buAutoNum type="arabicPeriod"/>
            </a:pPr>
            <a:r>
              <a:rPr lang="en-US" dirty="0"/>
              <a:t>Start by finding all the necessary external forces on the original body.</a:t>
            </a:r>
          </a:p>
          <a:p>
            <a:pPr marL="971550" lvl="1" indent="-514350">
              <a:buFont typeface="+mj-lt"/>
              <a:buAutoNum type="arabicPeriod"/>
            </a:pPr>
            <a:r>
              <a:rPr lang="en-US" dirty="0"/>
              <a:t>Next, draw a free body diagram of one half of the body, drawing in an unknown normal force, shearing force(s), bending moment(s), and torsional moments.</a:t>
            </a:r>
          </a:p>
          <a:p>
            <a:pPr marL="971550" lvl="1" indent="-514350">
              <a:buFont typeface="+mj-lt"/>
              <a:buAutoNum type="arabicPeriod"/>
            </a:pPr>
            <a:r>
              <a:rPr lang="en-US" dirty="0"/>
              <a:t>Write up the equilibrium equations for the half of the body.</a:t>
            </a:r>
          </a:p>
          <a:p>
            <a:pPr marL="971550" lvl="1" indent="-514350">
              <a:buFont typeface="+mj-lt"/>
              <a:buAutoNum type="arabicPeriod"/>
            </a:pPr>
            <a:r>
              <a:rPr lang="en-US" dirty="0"/>
              <a:t>Solve the equilibrium equations for the unknowns</a:t>
            </a:r>
          </a:p>
        </p:txBody>
      </p:sp>
      <p:sp>
        <p:nvSpPr>
          <p:cNvPr id="4" name="Slide Number Placeholder 3">
            <a:extLst>
              <a:ext uri="{FF2B5EF4-FFF2-40B4-BE49-F238E27FC236}">
                <a16:creationId xmlns:a16="http://schemas.microsoft.com/office/drawing/2014/main" id="{94557792-084C-477A-B0F8-5949D5A0D745}"/>
              </a:ext>
            </a:extLst>
          </p:cNvPr>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41628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63F9-2D2A-4C01-B8ED-04A708B043A1}"/>
              </a:ext>
            </a:extLst>
          </p:cNvPr>
          <p:cNvSpPr>
            <a:spLocks noGrp="1"/>
          </p:cNvSpPr>
          <p:nvPr>
            <p:ph type="title"/>
          </p:nvPr>
        </p:nvSpPr>
        <p:spPr/>
        <p:txBody>
          <a:bodyPr/>
          <a:lstStyle/>
          <a:p>
            <a:r>
              <a:rPr lang="en-US" dirty="0"/>
              <a:t>Step 1: Finding External Forces</a:t>
            </a:r>
          </a:p>
        </p:txBody>
      </p:sp>
      <p:sp>
        <p:nvSpPr>
          <p:cNvPr id="3" name="Content Placeholder 2">
            <a:extLst>
              <a:ext uri="{FF2B5EF4-FFF2-40B4-BE49-F238E27FC236}">
                <a16:creationId xmlns:a16="http://schemas.microsoft.com/office/drawing/2014/main" id="{3E7B8842-BF76-4486-ADB5-305DD3A051E0}"/>
              </a:ext>
            </a:extLst>
          </p:cNvPr>
          <p:cNvSpPr>
            <a:spLocks noGrp="1"/>
          </p:cNvSpPr>
          <p:nvPr>
            <p:ph idx="1"/>
          </p:nvPr>
        </p:nvSpPr>
        <p:spPr/>
        <p:txBody>
          <a:bodyPr>
            <a:normAutofit fontScale="77500" lnSpcReduction="20000"/>
          </a:bodyPr>
          <a:lstStyle/>
          <a:p>
            <a:r>
              <a:rPr lang="en-US" dirty="0"/>
              <a:t>Before you can find the internal forces in a body, you need to know the external forces acting on a body.</a:t>
            </a:r>
          </a:p>
          <a:p>
            <a:pPr lvl="1"/>
            <a:r>
              <a:rPr lang="en-US" dirty="0"/>
              <a:t>In a 2D problem, you will have two unknown internal forces and an unknown internal moment when you cut the body in two.</a:t>
            </a:r>
          </a:p>
          <a:p>
            <a:pPr lvl="1"/>
            <a:r>
              <a:rPr lang="en-US" dirty="0"/>
              <a:t>In a 3D problem, you will have three unknown internal forces and three unknown internal moments when you cut the body in two.</a:t>
            </a:r>
          </a:p>
          <a:p>
            <a:pPr lvl="1"/>
            <a:r>
              <a:rPr lang="en-US" dirty="0"/>
              <a:t>In either case, the number of new unknowns will be exactly the number of equilibrium equations you will have available.</a:t>
            </a:r>
          </a:p>
          <a:p>
            <a:r>
              <a:rPr lang="en-US" dirty="0"/>
              <a:t>The one shortcut we have is that we only really need to know the external forces we have on the one half of the body we plan to work with.</a:t>
            </a:r>
          </a:p>
          <a:p>
            <a:r>
              <a:rPr lang="en-US" dirty="0"/>
              <a:t>Finding the external forces is just a traditional statics problem (equilibrium analysis of a rigid body).</a:t>
            </a:r>
          </a:p>
        </p:txBody>
      </p:sp>
      <p:sp>
        <p:nvSpPr>
          <p:cNvPr id="4" name="Slide Number Placeholder 3">
            <a:extLst>
              <a:ext uri="{FF2B5EF4-FFF2-40B4-BE49-F238E27FC236}">
                <a16:creationId xmlns:a16="http://schemas.microsoft.com/office/drawing/2014/main" id="{BB01D05F-2707-4577-A7FD-1E909323C746}"/>
              </a:ext>
            </a:extLst>
          </p:cNvPr>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321657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068A-2DB3-43A8-8B6C-DB304445C762}"/>
              </a:ext>
            </a:extLst>
          </p:cNvPr>
          <p:cNvSpPr>
            <a:spLocks noGrp="1"/>
          </p:cNvSpPr>
          <p:nvPr>
            <p:ph type="title"/>
          </p:nvPr>
        </p:nvSpPr>
        <p:spPr/>
        <p:txBody>
          <a:bodyPr>
            <a:normAutofit fontScale="90000"/>
          </a:bodyPr>
          <a:lstStyle/>
          <a:p>
            <a:r>
              <a:rPr lang="en-US" dirty="0"/>
              <a:t>Step 2: Splitting the Body and Drawing a Free Body Diagram</a:t>
            </a:r>
          </a:p>
        </p:txBody>
      </p:sp>
      <p:sp>
        <p:nvSpPr>
          <p:cNvPr id="3" name="Content Placeholder 2">
            <a:extLst>
              <a:ext uri="{FF2B5EF4-FFF2-40B4-BE49-F238E27FC236}">
                <a16:creationId xmlns:a16="http://schemas.microsoft.com/office/drawing/2014/main" id="{1337A3D6-4EDE-4CD7-9275-A3B703EA12E5}"/>
              </a:ext>
            </a:extLst>
          </p:cNvPr>
          <p:cNvSpPr>
            <a:spLocks noGrp="1"/>
          </p:cNvSpPr>
          <p:nvPr>
            <p:ph idx="1"/>
          </p:nvPr>
        </p:nvSpPr>
        <p:spPr>
          <a:xfrm>
            <a:off x="457200" y="1600200"/>
            <a:ext cx="4292962" cy="5121270"/>
          </a:xfrm>
        </p:spPr>
        <p:txBody>
          <a:bodyPr>
            <a:normAutofit fontScale="77500" lnSpcReduction="20000"/>
          </a:bodyPr>
          <a:lstStyle/>
          <a:p>
            <a:r>
              <a:rPr lang="en-US" dirty="0"/>
              <a:t>After finding all the external forces, the next step in the process is to imagine cutting the body at the point of interest and drawing a free body diagram of one half of the body.</a:t>
            </a:r>
          </a:p>
          <a:p>
            <a:pPr lvl="1"/>
            <a:r>
              <a:rPr lang="en-US" dirty="0"/>
              <a:t>Either side will work, choose the option that is going to be easiest for you.</a:t>
            </a:r>
          </a:p>
          <a:p>
            <a:r>
              <a:rPr lang="en-US" dirty="0"/>
              <a:t>Draw in an unknown normal force, an unknown shear force and an unknown bending moment at the cross section.</a:t>
            </a:r>
          </a:p>
        </p:txBody>
      </p:sp>
      <p:sp>
        <p:nvSpPr>
          <p:cNvPr id="4" name="Slide Number Placeholder 3">
            <a:extLst>
              <a:ext uri="{FF2B5EF4-FFF2-40B4-BE49-F238E27FC236}">
                <a16:creationId xmlns:a16="http://schemas.microsoft.com/office/drawing/2014/main" id="{D4D28C4E-5C52-4D74-8B23-874B19C76450}"/>
              </a:ext>
            </a:extLst>
          </p:cNvPr>
          <p:cNvSpPr>
            <a:spLocks noGrp="1"/>
          </p:cNvSpPr>
          <p:nvPr>
            <p:ph type="sldNum" sz="quarter" idx="12"/>
          </p:nvPr>
        </p:nvSpPr>
        <p:spPr/>
        <p:txBody>
          <a:bodyPr/>
          <a:lstStyle/>
          <a:p>
            <a:fld id="{929262FE-7F58-4A1E-8AF3-5A510A86DEBD}" type="slidenum">
              <a:rPr lang="en-US" smtClean="0"/>
              <a:t>5</a:t>
            </a:fld>
            <a:endParaRPr lang="en-US"/>
          </a:p>
        </p:txBody>
      </p:sp>
      <p:grpSp>
        <p:nvGrpSpPr>
          <p:cNvPr id="173" name="Group 172">
            <a:extLst>
              <a:ext uri="{FF2B5EF4-FFF2-40B4-BE49-F238E27FC236}">
                <a16:creationId xmlns:a16="http://schemas.microsoft.com/office/drawing/2014/main" id="{32AE64AA-1E40-4FB9-9337-0657052FD9A2}"/>
              </a:ext>
            </a:extLst>
          </p:cNvPr>
          <p:cNvGrpSpPr/>
          <p:nvPr/>
        </p:nvGrpSpPr>
        <p:grpSpPr>
          <a:xfrm>
            <a:off x="6845366" y="4077061"/>
            <a:ext cx="2450984" cy="2868855"/>
            <a:chOff x="6845366" y="4077061"/>
            <a:chExt cx="2450984" cy="2868855"/>
          </a:xfrm>
        </p:grpSpPr>
        <p:sp>
          <p:nvSpPr>
            <p:cNvPr id="139" name="TextBox 138">
              <a:extLst>
                <a:ext uri="{FF2B5EF4-FFF2-40B4-BE49-F238E27FC236}">
                  <a16:creationId xmlns:a16="http://schemas.microsoft.com/office/drawing/2014/main" id="{3DC514C6-0F46-4C70-AA2C-EDFA96E7480E}"/>
                </a:ext>
              </a:extLst>
            </p:cNvPr>
            <p:cNvSpPr txBox="1"/>
            <p:nvPr/>
          </p:nvSpPr>
          <p:spPr>
            <a:xfrm>
              <a:off x="8641840" y="4640056"/>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40" name="TextBox 139">
              <a:extLst>
                <a:ext uri="{FF2B5EF4-FFF2-40B4-BE49-F238E27FC236}">
                  <a16:creationId xmlns:a16="http://schemas.microsoft.com/office/drawing/2014/main" id="{D66E1AA4-C0B7-44BB-AE3C-FE0C85F7A5DF}"/>
                </a:ext>
              </a:extLst>
            </p:cNvPr>
            <p:cNvSpPr txBox="1"/>
            <p:nvPr/>
          </p:nvSpPr>
          <p:spPr>
            <a:xfrm>
              <a:off x="6927775" y="4627049"/>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grpSp>
          <p:nvGrpSpPr>
            <p:cNvPr id="169" name="Group 168">
              <a:extLst>
                <a:ext uri="{FF2B5EF4-FFF2-40B4-BE49-F238E27FC236}">
                  <a16:creationId xmlns:a16="http://schemas.microsoft.com/office/drawing/2014/main" id="{7B938E7B-3028-488C-B028-50F37FEDDF7D}"/>
                </a:ext>
              </a:extLst>
            </p:cNvPr>
            <p:cNvGrpSpPr/>
            <p:nvPr/>
          </p:nvGrpSpPr>
          <p:grpSpPr>
            <a:xfrm>
              <a:off x="6845366" y="4077061"/>
              <a:ext cx="2450984" cy="2868855"/>
              <a:chOff x="6845366" y="4077061"/>
              <a:chExt cx="2450984" cy="2868855"/>
            </a:xfrm>
          </p:grpSpPr>
          <p:grpSp>
            <p:nvGrpSpPr>
              <p:cNvPr id="121" name="Group 120">
                <a:extLst>
                  <a:ext uri="{FF2B5EF4-FFF2-40B4-BE49-F238E27FC236}">
                    <a16:creationId xmlns:a16="http://schemas.microsoft.com/office/drawing/2014/main" id="{172400ED-2834-43AB-998B-8A02C0F96420}"/>
                  </a:ext>
                </a:extLst>
              </p:cNvPr>
              <p:cNvGrpSpPr/>
              <p:nvPr/>
            </p:nvGrpSpPr>
            <p:grpSpPr>
              <a:xfrm>
                <a:off x="7074211" y="4388457"/>
                <a:ext cx="1847850" cy="2438400"/>
                <a:chOff x="4572000" y="4104481"/>
                <a:chExt cx="1847850" cy="2438400"/>
              </a:xfrm>
            </p:grpSpPr>
            <p:sp>
              <p:nvSpPr>
                <p:cNvPr id="122" name="Rectangle: Rounded Corners 121">
                  <a:extLst>
                    <a:ext uri="{FF2B5EF4-FFF2-40B4-BE49-F238E27FC236}">
                      <a16:creationId xmlns:a16="http://schemas.microsoft.com/office/drawing/2014/main" id="{4BD8857D-F774-42B6-9E7D-BB98B68D9084}"/>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DB16852-0D94-4D02-AA6E-23FA31FDC398}"/>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58DA5D5B-FD82-4F02-B580-DDD911DCAE7B}"/>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25" name="Group 124">
                  <a:extLst>
                    <a:ext uri="{FF2B5EF4-FFF2-40B4-BE49-F238E27FC236}">
                      <a16:creationId xmlns:a16="http://schemas.microsoft.com/office/drawing/2014/main" id="{BE323163-A669-4185-87B0-A24892967E79}"/>
                    </a:ext>
                  </a:extLst>
                </p:cNvPr>
                <p:cNvGrpSpPr/>
                <p:nvPr/>
              </p:nvGrpSpPr>
              <p:grpSpPr>
                <a:xfrm>
                  <a:off x="4572000" y="4104481"/>
                  <a:ext cx="1143000" cy="1052513"/>
                  <a:chOff x="5867400" y="1676400"/>
                  <a:chExt cx="1143000" cy="1052513"/>
                </a:xfrm>
              </p:grpSpPr>
              <p:cxnSp>
                <p:nvCxnSpPr>
                  <p:cNvPr id="131" name="Straight Arrow Connector 130">
                    <a:extLst>
                      <a:ext uri="{FF2B5EF4-FFF2-40B4-BE49-F238E27FC236}">
                        <a16:creationId xmlns:a16="http://schemas.microsoft.com/office/drawing/2014/main" id="{19AC33FF-9754-4FFE-B0CE-8AF30AD36EDF}"/>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2" name="Straight Connector 131">
                    <a:extLst>
                      <a:ext uri="{FF2B5EF4-FFF2-40B4-BE49-F238E27FC236}">
                        <a16:creationId xmlns:a16="http://schemas.microsoft.com/office/drawing/2014/main" id="{DED17F85-D03B-4A3D-9605-630EBF1F29E2}"/>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Arc 132">
                    <a:extLst>
                      <a:ext uri="{FF2B5EF4-FFF2-40B4-BE49-F238E27FC236}">
                        <a16:creationId xmlns:a16="http://schemas.microsoft.com/office/drawing/2014/main" id="{F630154D-C477-4E2C-B49C-59BE28224F73}"/>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75A5A734-76FC-4722-84C8-CE0EB0C7E51D}"/>
                    </a:ext>
                  </a:extLst>
                </p:cNvPr>
                <p:cNvGrpSpPr/>
                <p:nvPr/>
              </p:nvGrpSpPr>
              <p:grpSpPr>
                <a:xfrm flipH="1">
                  <a:off x="5276850" y="4114799"/>
                  <a:ext cx="1143000" cy="1052513"/>
                  <a:chOff x="5867400" y="1676400"/>
                  <a:chExt cx="1143000" cy="1052513"/>
                </a:xfrm>
              </p:grpSpPr>
              <p:cxnSp>
                <p:nvCxnSpPr>
                  <p:cNvPr id="128" name="Straight Arrow Connector 127">
                    <a:extLst>
                      <a:ext uri="{FF2B5EF4-FFF2-40B4-BE49-F238E27FC236}">
                        <a16:creationId xmlns:a16="http://schemas.microsoft.com/office/drawing/2014/main" id="{49688731-3EDA-4A49-9626-B097F93E47EC}"/>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9" name="Straight Connector 128">
                    <a:extLst>
                      <a:ext uri="{FF2B5EF4-FFF2-40B4-BE49-F238E27FC236}">
                        <a16:creationId xmlns:a16="http://schemas.microsoft.com/office/drawing/2014/main" id="{D5314965-2C35-4482-A17E-27611411CBE0}"/>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Arc 129">
                    <a:extLst>
                      <a:ext uri="{FF2B5EF4-FFF2-40B4-BE49-F238E27FC236}">
                        <a16:creationId xmlns:a16="http://schemas.microsoft.com/office/drawing/2014/main" id="{F6BDC556-4C42-4DE5-A1F1-E4F2EB1A3AA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7" name="Straight Connector 126">
                  <a:extLst>
                    <a:ext uri="{FF2B5EF4-FFF2-40B4-BE49-F238E27FC236}">
                      <a16:creationId xmlns:a16="http://schemas.microsoft.com/office/drawing/2014/main" id="{B9CDE48B-A1E0-4A28-B5E3-31DA35A4D530}"/>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4" name="Rectangle 133">
                <a:extLst>
                  <a:ext uri="{FF2B5EF4-FFF2-40B4-BE49-F238E27FC236}">
                    <a16:creationId xmlns:a16="http://schemas.microsoft.com/office/drawing/2014/main" id="{55CE8729-D8BC-4E8A-BDC2-2B0805EEA372}"/>
                  </a:ext>
                </a:extLst>
              </p:cNvPr>
              <p:cNvSpPr/>
              <p:nvPr/>
            </p:nvSpPr>
            <p:spPr>
              <a:xfrm>
                <a:off x="7010407" y="5592155"/>
                <a:ext cx="2285943" cy="135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A40213FF-AA0D-4B28-90DD-C79145328491}"/>
                  </a:ext>
                </a:extLst>
              </p:cNvPr>
              <p:cNvSpPr txBox="1"/>
              <p:nvPr/>
            </p:nvSpPr>
            <p:spPr>
              <a:xfrm>
                <a:off x="7908832" y="5371121"/>
                <a:ext cx="258127" cy="302418"/>
              </a:xfrm>
              <a:prstGeom prst="rect">
                <a:avLst/>
              </a:prstGeom>
              <a:noFill/>
            </p:spPr>
            <p:txBody>
              <a:bodyPr wrap="none" rtlCol="0">
                <a:spAutoFit/>
              </a:bodyPr>
              <a:lstStyle/>
              <a:p>
                <a:r>
                  <a:rPr lang="en-US" dirty="0">
                    <a:solidFill>
                      <a:srgbClr val="0070C0"/>
                    </a:solidFill>
                  </a:rPr>
                  <a:t>a</a:t>
                </a:r>
              </a:p>
            </p:txBody>
          </p:sp>
          <p:sp>
            <p:nvSpPr>
              <p:cNvPr id="136" name="TextBox 135">
                <a:extLst>
                  <a:ext uri="{FF2B5EF4-FFF2-40B4-BE49-F238E27FC236}">
                    <a16:creationId xmlns:a16="http://schemas.microsoft.com/office/drawing/2014/main" id="{11099DFF-D67A-45E2-B558-7AD6EBDA2516}"/>
                  </a:ext>
                </a:extLst>
              </p:cNvPr>
              <p:cNvSpPr txBox="1"/>
              <p:nvPr/>
            </p:nvSpPr>
            <p:spPr>
              <a:xfrm>
                <a:off x="8686684" y="5362179"/>
                <a:ext cx="258127" cy="302418"/>
              </a:xfrm>
              <a:prstGeom prst="rect">
                <a:avLst/>
              </a:prstGeom>
              <a:noFill/>
            </p:spPr>
            <p:txBody>
              <a:bodyPr wrap="none" rtlCol="0">
                <a:spAutoFit/>
              </a:bodyPr>
              <a:lstStyle/>
              <a:p>
                <a:r>
                  <a:rPr lang="en-US" dirty="0">
                    <a:solidFill>
                      <a:srgbClr val="0070C0"/>
                    </a:solidFill>
                  </a:rPr>
                  <a:t>a</a:t>
                </a:r>
              </a:p>
            </p:txBody>
          </p:sp>
          <p:sp>
            <p:nvSpPr>
              <p:cNvPr id="144" name="TextBox 143">
                <a:extLst>
                  <a:ext uri="{FF2B5EF4-FFF2-40B4-BE49-F238E27FC236}">
                    <a16:creationId xmlns:a16="http://schemas.microsoft.com/office/drawing/2014/main" id="{C31DDC11-0521-42BD-A372-5192828D5FB9}"/>
                  </a:ext>
                </a:extLst>
              </p:cNvPr>
              <p:cNvSpPr txBox="1"/>
              <p:nvPr/>
            </p:nvSpPr>
            <p:spPr>
              <a:xfrm>
                <a:off x="6845366"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5" name="TextBox 144">
                <a:extLst>
                  <a:ext uri="{FF2B5EF4-FFF2-40B4-BE49-F238E27FC236}">
                    <a16:creationId xmlns:a16="http://schemas.microsoft.com/office/drawing/2014/main" id="{BCC6D9C0-4F71-46CF-986E-A29421547435}"/>
                  </a:ext>
                </a:extLst>
              </p:cNvPr>
              <p:cNvSpPr txBox="1"/>
              <p:nvPr/>
            </p:nvSpPr>
            <p:spPr>
              <a:xfrm>
                <a:off x="8418685"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grpSp>
      </p:grpSp>
      <p:grpSp>
        <p:nvGrpSpPr>
          <p:cNvPr id="167" name="Group 166">
            <a:extLst>
              <a:ext uri="{FF2B5EF4-FFF2-40B4-BE49-F238E27FC236}">
                <a16:creationId xmlns:a16="http://schemas.microsoft.com/office/drawing/2014/main" id="{E063866A-DC0B-43EF-A653-C53C9CDCB75F}"/>
              </a:ext>
            </a:extLst>
          </p:cNvPr>
          <p:cNvGrpSpPr/>
          <p:nvPr/>
        </p:nvGrpSpPr>
        <p:grpSpPr>
          <a:xfrm>
            <a:off x="4638675" y="3888395"/>
            <a:ext cx="2245036" cy="2569177"/>
            <a:chOff x="4638675" y="3888395"/>
            <a:chExt cx="2245036" cy="2569177"/>
          </a:xfrm>
        </p:grpSpPr>
        <p:grpSp>
          <p:nvGrpSpPr>
            <p:cNvPr id="165" name="Group 164">
              <a:extLst>
                <a:ext uri="{FF2B5EF4-FFF2-40B4-BE49-F238E27FC236}">
                  <a16:creationId xmlns:a16="http://schemas.microsoft.com/office/drawing/2014/main" id="{1C45A61D-200B-4CD8-B082-07BC7E2BEB37}"/>
                </a:ext>
              </a:extLst>
            </p:cNvPr>
            <p:cNvGrpSpPr/>
            <p:nvPr/>
          </p:nvGrpSpPr>
          <p:grpSpPr>
            <a:xfrm>
              <a:off x="4638675" y="3888395"/>
              <a:ext cx="2245036" cy="2516373"/>
              <a:chOff x="4638675" y="3888395"/>
              <a:chExt cx="2245036" cy="2516373"/>
            </a:xfrm>
          </p:grpSpPr>
          <p:grpSp>
            <p:nvGrpSpPr>
              <p:cNvPr id="164" name="Group 163">
                <a:extLst>
                  <a:ext uri="{FF2B5EF4-FFF2-40B4-BE49-F238E27FC236}">
                    <a16:creationId xmlns:a16="http://schemas.microsoft.com/office/drawing/2014/main" id="{F84127B5-E287-4B81-B0F0-78E9BC825FDB}"/>
                  </a:ext>
                </a:extLst>
              </p:cNvPr>
              <p:cNvGrpSpPr/>
              <p:nvPr/>
            </p:nvGrpSpPr>
            <p:grpSpPr>
              <a:xfrm>
                <a:off x="4638675" y="3888395"/>
                <a:ext cx="2245036" cy="2516373"/>
                <a:chOff x="4638675" y="3888395"/>
                <a:chExt cx="2245036" cy="2516373"/>
              </a:xfrm>
            </p:grpSpPr>
            <p:grpSp>
              <p:nvGrpSpPr>
                <p:cNvPr id="99" name="Group 98">
                  <a:extLst>
                    <a:ext uri="{FF2B5EF4-FFF2-40B4-BE49-F238E27FC236}">
                      <a16:creationId xmlns:a16="http://schemas.microsoft.com/office/drawing/2014/main" id="{13144A76-6555-498F-BEDE-789D6C0ACCED}"/>
                    </a:ext>
                  </a:extLst>
                </p:cNvPr>
                <p:cNvGrpSpPr/>
                <p:nvPr/>
              </p:nvGrpSpPr>
              <p:grpSpPr>
                <a:xfrm>
                  <a:off x="4861084" y="3966368"/>
                  <a:ext cx="1847850" cy="2438400"/>
                  <a:chOff x="4572000" y="4104481"/>
                  <a:chExt cx="1847850" cy="2438400"/>
                </a:xfrm>
              </p:grpSpPr>
              <p:sp>
                <p:nvSpPr>
                  <p:cNvPr id="85" name="Rectangle: Rounded Corners 84">
                    <a:extLst>
                      <a:ext uri="{FF2B5EF4-FFF2-40B4-BE49-F238E27FC236}">
                        <a16:creationId xmlns:a16="http://schemas.microsoft.com/office/drawing/2014/main" id="{348E9119-952A-46B3-8B71-1752851E466C}"/>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23257CA-F499-46F9-8A5B-5C79E3CA74C8}"/>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469FD944-47B1-4F09-B607-B88B5E886ABF}"/>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88" name="Group 87">
                    <a:extLst>
                      <a:ext uri="{FF2B5EF4-FFF2-40B4-BE49-F238E27FC236}">
                        <a16:creationId xmlns:a16="http://schemas.microsoft.com/office/drawing/2014/main" id="{E4E7FFF0-D0D4-4A97-AB8B-12D68042BD22}"/>
                      </a:ext>
                    </a:extLst>
                  </p:cNvPr>
                  <p:cNvGrpSpPr/>
                  <p:nvPr/>
                </p:nvGrpSpPr>
                <p:grpSpPr>
                  <a:xfrm>
                    <a:off x="4572000" y="4104481"/>
                    <a:ext cx="1143000" cy="1052513"/>
                    <a:chOff x="5867400" y="1676400"/>
                    <a:chExt cx="1143000" cy="1052513"/>
                  </a:xfrm>
                </p:grpSpPr>
                <p:cxnSp>
                  <p:nvCxnSpPr>
                    <p:cNvPr id="89" name="Straight Arrow Connector 88">
                      <a:extLst>
                        <a:ext uri="{FF2B5EF4-FFF2-40B4-BE49-F238E27FC236}">
                          <a16:creationId xmlns:a16="http://schemas.microsoft.com/office/drawing/2014/main" id="{1875EB20-6004-43C3-B659-4CC0A30C29CB}"/>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0" name="Straight Connector 89">
                      <a:extLst>
                        <a:ext uri="{FF2B5EF4-FFF2-40B4-BE49-F238E27FC236}">
                          <a16:creationId xmlns:a16="http://schemas.microsoft.com/office/drawing/2014/main" id="{75866F84-7E19-4F52-AD55-FB66001DF05E}"/>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Arc 90">
                      <a:extLst>
                        <a:ext uri="{FF2B5EF4-FFF2-40B4-BE49-F238E27FC236}">
                          <a16:creationId xmlns:a16="http://schemas.microsoft.com/office/drawing/2014/main" id="{BD38A4A0-EBCA-41F8-AE9E-40523DA352B7}"/>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101A678E-FEE1-49DD-A4A1-0B2ACEEC3133}"/>
                      </a:ext>
                    </a:extLst>
                  </p:cNvPr>
                  <p:cNvGrpSpPr/>
                  <p:nvPr/>
                </p:nvGrpSpPr>
                <p:grpSpPr>
                  <a:xfrm flipH="1">
                    <a:off x="5276850" y="4114799"/>
                    <a:ext cx="1143000" cy="1052513"/>
                    <a:chOff x="5867400" y="1676400"/>
                    <a:chExt cx="1143000" cy="1052513"/>
                  </a:xfrm>
                </p:grpSpPr>
                <p:cxnSp>
                  <p:nvCxnSpPr>
                    <p:cNvPr id="93" name="Straight Arrow Connector 92">
                      <a:extLst>
                        <a:ext uri="{FF2B5EF4-FFF2-40B4-BE49-F238E27FC236}">
                          <a16:creationId xmlns:a16="http://schemas.microsoft.com/office/drawing/2014/main" id="{E08CBD90-BF35-4A86-91E1-379C9995A3D1}"/>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4" name="Straight Connector 93">
                      <a:extLst>
                        <a:ext uri="{FF2B5EF4-FFF2-40B4-BE49-F238E27FC236}">
                          <a16:creationId xmlns:a16="http://schemas.microsoft.com/office/drawing/2014/main" id="{EF3B1DE9-F48D-4491-922D-9E1F85250A6E}"/>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Arc 94">
                      <a:extLst>
                        <a:ext uri="{FF2B5EF4-FFF2-40B4-BE49-F238E27FC236}">
                          <a16:creationId xmlns:a16="http://schemas.microsoft.com/office/drawing/2014/main" id="{19269896-E4F7-46EA-9524-4EB81EC3F5F0}"/>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6" name="Straight Connector 95">
                    <a:extLst>
                      <a:ext uri="{FF2B5EF4-FFF2-40B4-BE49-F238E27FC236}">
                        <a16:creationId xmlns:a16="http://schemas.microsoft.com/office/drawing/2014/main" id="{9BD77A34-61CB-458D-B312-27CA7005D470}"/>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0" name="Rectangle 99">
                  <a:extLst>
                    <a:ext uri="{FF2B5EF4-FFF2-40B4-BE49-F238E27FC236}">
                      <a16:creationId xmlns:a16="http://schemas.microsoft.com/office/drawing/2014/main" id="{FD87ED4B-9EB9-49F0-9018-61B10D302256}"/>
                    </a:ext>
                  </a:extLst>
                </p:cNvPr>
                <p:cNvSpPr/>
                <p:nvPr/>
              </p:nvSpPr>
              <p:spPr>
                <a:xfrm>
                  <a:off x="4638675" y="3888395"/>
                  <a:ext cx="2245036" cy="125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6E83F27B-9D20-4AA8-A0A0-A86D3358D703}"/>
                  </a:ext>
                </a:extLst>
              </p:cNvPr>
              <p:cNvSpPr txBox="1"/>
              <p:nvPr/>
            </p:nvSpPr>
            <p:spPr>
              <a:xfrm>
                <a:off x="5713095" y="4952604"/>
                <a:ext cx="258127" cy="302418"/>
              </a:xfrm>
              <a:prstGeom prst="rect">
                <a:avLst/>
              </a:prstGeom>
              <a:noFill/>
            </p:spPr>
            <p:txBody>
              <a:bodyPr wrap="none" rtlCol="0">
                <a:spAutoFit/>
              </a:bodyPr>
              <a:lstStyle/>
              <a:p>
                <a:r>
                  <a:rPr lang="en-US" dirty="0">
                    <a:solidFill>
                      <a:srgbClr val="0070C0"/>
                    </a:solidFill>
                  </a:rPr>
                  <a:t>a</a:t>
                </a:r>
              </a:p>
            </p:txBody>
          </p:sp>
          <p:sp>
            <p:nvSpPr>
              <p:cNvPr id="118" name="TextBox 117">
                <a:extLst>
                  <a:ext uri="{FF2B5EF4-FFF2-40B4-BE49-F238E27FC236}">
                    <a16:creationId xmlns:a16="http://schemas.microsoft.com/office/drawing/2014/main" id="{4AC59F9E-119D-4509-832A-CABA690ABABD}"/>
                  </a:ext>
                </a:extLst>
              </p:cNvPr>
              <p:cNvSpPr txBox="1"/>
              <p:nvPr/>
            </p:nvSpPr>
            <p:spPr>
              <a:xfrm>
                <a:off x="6499384" y="4952604"/>
                <a:ext cx="258127" cy="302418"/>
              </a:xfrm>
              <a:prstGeom prst="rect">
                <a:avLst/>
              </a:prstGeom>
              <a:noFill/>
            </p:spPr>
            <p:txBody>
              <a:bodyPr wrap="none" rtlCol="0">
                <a:spAutoFit/>
              </a:bodyPr>
              <a:lstStyle/>
              <a:p>
                <a:r>
                  <a:rPr lang="en-US" dirty="0">
                    <a:solidFill>
                      <a:srgbClr val="0070C0"/>
                    </a:solidFill>
                  </a:rPr>
                  <a:t>a</a:t>
                </a:r>
              </a:p>
            </p:txBody>
          </p:sp>
        </p:grpSp>
        <p:sp>
          <p:nvSpPr>
            <p:cNvPr id="146" name="TextBox 145">
              <a:extLst>
                <a:ext uri="{FF2B5EF4-FFF2-40B4-BE49-F238E27FC236}">
                  <a16:creationId xmlns:a16="http://schemas.microsoft.com/office/drawing/2014/main" id="{EB92A74D-85A8-4E46-93D6-0DA921104731}"/>
                </a:ext>
              </a:extLst>
            </p:cNvPr>
            <p:cNvSpPr txBox="1"/>
            <p:nvPr/>
          </p:nvSpPr>
          <p:spPr>
            <a:xfrm>
              <a:off x="5146562" y="6119018"/>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grpSp>
      <p:grpSp>
        <p:nvGrpSpPr>
          <p:cNvPr id="172" name="Group 171">
            <a:extLst>
              <a:ext uri="{FF2B5EF4-FFF2-40B4-BE49-F238E27FC236}">
                <a16:creationId xmlns:a16="http://schemas.microsoft.com/office/drawing/2014/main" id="{79CE85F2-8438-4EB3-BF91-6F4A25757193}"/>
              </a:ext>
            </a:extLst>
          </p:cNvPr>
          <p:cNvGrpSpPr/>
          <p:nvPr/>
        </p:nvGrpSpPr>
        <p:grpSpPr>
          <a:xfrm>
            <a:off x="7766819" y="5158323"/>
            <a:ext cx="1369813" cy="1394877"/>
            <a:chOff x="7766819" y="5158323"/>
            <a:chExt cx="1369813" cy="1394877"/>
          </a:xfrm>
        </p:grpSpPr>
        <p:grpSp>
          <p:nvGrpSpPr>
            <p:cNvPr id="159" name="Group 158">
              <a:extLst>
                <a:ext uri="{FF2B5EF4-FFF2-40B4-BE49-F238E27FC236}">
                  <a16:creationId xmlns:a16="http://schemas.microsoft.com/office/drawing/2014/main" id="{9033013F-558A-4CEF-A940-2C48ECE2035F}"/>
                </a:ext>
              </a:extLst>
            </p:cNvPr>
            <p:cNvGrpSpPr/>
            <p:nvPr/>
          </p:nvGrpSpPr>
          <p:grpSpPr>
            <a:xfrm rot="10800000">
              <a:off x="8104356" y="5298227"/>
              <a:ext cx="930577" cy="882556"/>
              <a:chOff x="5791200" y="4697111"/>
              <a:chExt cx="930577" cy="882556"/>
            </a:xfrm>
          </p:grpSpPr>
          <p:cxnSp>
            <p:nvCxnSpPr>
              <p:cNvPr id="156" name="Straight Arrow Connector 155">
                <a:extLst>
                  <a:ext uri="{FF2B5EF4-FFF2-40B4-BE49-F238E27FC236}">
                    <a16:creationId xmlns:a16="http://schemas.microsoft.com/office/drawing/2014/main" id="{6D5EFB3D-9735-4FAC-B83B-5BC179AB7088}"/>
                  </a:ext>
                </a:extLst>
              </p:cNvPr>
              <p:cNvCxnSpPr>
                <a:cxnSpLocks/>
              </p:cNvCxnSpPr>
              <p:nvPr/>
            </p:nvCxnSpPr>
            <p:spPr>
              <a:xfrm flipV="1">
                <a:off x="6375559" y="46971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7" name="Straight Arrow Connector 156">
                <a:extLst>
                  <a:ext uri="{FF2B5EF4-FFF2-40B4-BE49-F238E27FC236}">
                    <a16:creationId xmlns:a16="http://schemas.microsoft.com/office/drawing/2014/main" id="{A81FC4AD-5F48-41B7-9DDD-C08680D8DBC6}"/>
                  </a:ext>
                </a:extLst>
              </p:cNvPr>
              <p:cNvCxnSpPr>
                <a:cxnSpLocks/>
              </p:cNvCxnSpPr>
              <p:nvPr/>
            </p:nvCxnSpPr>
            <p:spPr>
              <a:xfrm rot="16200000" flipV="1">
                <a:off x="6080276" y="50163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8" name="Arc 157">
                <a:extLst>
                  <a:ext uri="{FF2B5EF4-FFF2-40B4-BE49-F238E27FC236}">
                    <a16:creationId xmlns:a16="http://schemas.microsoft.com/office/drawing/2014/main" id="{C6855348-0B43-4E49-8773-D12CF3BA252A}"/>
                  </a:ext>
                </a:extLst>
              </p:cNvPr>
              <p:cNvSpPr/>
              <p:nvPr/>
            </p:nvSpPr>
            <p:spPr>
              <a:xfrm>
                <a:off x="6035977" y="48938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
          <p:nvSpPr>
            <p:cNvPr id="160" name="TextBox 159">
              <a:extLst>
                <a:ext uri="{FF2B5EF4-FFF2-40B4-BE49-F238E27FC236}">
                  <a16:creationId xmlns:a16="http://schemas.microsoft.com/office/drawing/2014/main" id="{C2CE9EB8-4800-4ED9-9B63-201A89B068BD}"/>
                </a:ext>
              </a:extLst>
            </p:cNvPr>
            <p:cNvSpPr txBox="1"/>
            <p:nvPr/>
          </p:nvSpPr>
          <p:spPr>
            <a:xfrm>
              <a:off x="8291282" y="6214646"/>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161" name="TextBox 160">
              <a:extLst>
                <a:ext uri="{FF2B5EF4-FFF2-40B4-BE49-F238E27FC236}">
                  <a16:creationId xmlns:a16="http://schemas.microsoft.com/office/drawing/2014/main" id="{0568A14C-67C9-4C04-AEDC-8C49B02A2D1F}"/>
                </a:ext>
              </a:extLst>
            </p:cNvPr>
            <p:cNvSpPr txBox="1"/>
            <p:nvPr/>
          </p:nvSpPr>
          <p:spPr>
            <a:xfrm>
              <a:off x="8830138" y="515832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162" name="TextBox 161">
              <a:extLst>
                <a:ext uri="{FF2B5EF4-FFF2-40B4-BE49-F238E27FC236}">
                  <a16:creationId xmlns:a16="http://schemas.microsoft.com/office/drawing/2014/main" id="{B3C14B57-08CB-4BC7-A4A6-5B7AC7A0F916}"/>
                </a:ext>
              </a:extLst>
            </p:cNvPr>
            <p:cNvSpPr txBox="1"/>
            <p:nvPr/>
          </p:nvSpPr>
          <p:spPr>
            <a:xfrm>
              <a:off x="7766819" y="5727076"/>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grpSp>
      <p:grpSp>
        <p:nvGrpSpPr>
          <p:cNvPr id="171" name="Group 170">
            <a:extLst>
              <a:ext uri="{FF2B5EF4-FFF2-40B4-BE49-F238E27FC236}">
                <a16:creationId xmlns:a16="http://schemas.microsoft.com/office/drawing/2014/main" id="{2C411FB0-A9C7-4C7F-A866-8487C421DE56}"/>
              </a:ext>
            </a:extLst>
          </p:cNvPr>
          <p:cNvGrpSpPr/>
          <p:nvPr/>
        </p:nvGrpSpPr>
        <p:grpSpPr>
          <a:xfrm>
            <a:off x="5280786" y="4236817"/>
            <a:ext cx="1288591" cy="1190450"/>
            <a:chOff x="5280786" y="4236817"/>
            <a:chExt cx="1288591" cy="1190450"/>
          </a:xfrm>
        </p:grpSpPr>
        <p:sp>
          <p:nvSpPr>
            <p:cNvPr id="152" name="Arc 151">
              <a:extLst>
                <a:ext uri="{FF2B5EF4-FFF2-40B4-BE49-F238E27FC236}">
                  <a16:creationId xmlns:a16="http://schemas.microsoft.com/office/drawing/2014/main" id="{12E51826-02CA-49C4-9DA4-E25D55211052}"/>
                </a:ext>
              </a:extLst>
            </p:cNvPr>
            <p:cNvSpPr/>
            <p:nvPr/>
          </p:nvSpPr>
          <p:spPr>
            <a:xfrm>
              <a:off x="5883577" y="47414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nvGrpSpPr>
            <p:cNvPr id="170" name="Group 169">
              <a:extLst>
                <a:ext uri="{FF2B5EF4-FFF2-40B4-BE49-F238E27FC236}">
                  <a16:creationId xmlns:a16="http://schemas.microsoft.com/office/drawing/2014/main" id="{7E64B676-AB0A-45AD-81DD-69FCA630D1CE}"/>
                </a:ext>
              </a:extLst>
            </p:cNvPr>
            <p:cNvGrpSpPr/>
            <p:nvPr/>
          </p:nvGrpSpPr>
          <p:grpSpPr>
            <a:xfrm>
              <a:off x="5280786" y="4236817"/>
              <a:ext cx="1099766" cy="1072210"/>
              <a:chOff x="5280786" y="4236817"/>
              <a:chExt cx="1099766" cy="1072210"/>
            </a:xfrm>
          </p:grpSpPr>
          <p:cxnSp>
            <p:nvCxnSpPr>
              <p:cNvPr id="149" name="Straight Arrow Connector 148">
                <a:extLst>
                  <a:ext uri="{FF2B5EF4-FFF2-40B4-BE49-F238E27FC236}">
                    <a16:creationId xmlns:a16="http://schemas.microsoft.com/office/drawing/2014/main" id="{FFC9B639-44E3-45D0-B049-00F28B16D6B0}"/>
                  </a:ext>
                </a:extLst>
              </p:cNvPr>
              <p:cNvCxnSpPr>
                <a:cxnSpLocks/>
              </p:cNvCxnSpPr>
              <p:nvPr/>
            </p:nvCxnSpPr>
            <p:spPr>
              <a:xfrm flipV="1">
                <a:off x="6223159" y="45447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3" name="TextBox 152">
                <a:extLst>
                  <a:ext uri="{FF2B5EF4-FFF2-40B4-BE49-F238E27FC236}">
                    <a16:creationId xmlns:a16="http://schemas.microsoft.com/office/drawing/2014/main" id="{0E178639-3D16-4975-B29F-ECC4D9930087}"/>
                  </a:ext>
                </a:extLst>
              </p:cNvPr>
              <p:cNvSpPr txBox="1"/>
              <p:nvPr/>
            </p:nvSpPr>
            <p:spPr>
              <a:xfrm>
                <a:off x="6061234" y="4236817"/>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154" name="TextBox 153">
                <a:extLst>
                  <a:ext uri="{FF2B5EF4-FFF2-40B4-BE49-F238E27FC236}">
                    <a16:creationId xmlns:a16="http://schemas.microsoft.com/office/drawing/2014/main" id="{53586C9D-B1F4-4A1E-83EC-3F306A4E8CC4}"/>
                  </a:ext>
                </a:extLst>
              </p:cNvPr>
              <p:cNvSpPr txBox="1"/>
              <p:nvPr/>
            </p:nvSpPr>
            <p:spPr>
              <a:xfrm>
                <a:off x="5280786" y="497047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155" name="TextBox 154">
                <a:extLst>
                  <a:ext uri="{FF2B5EF4-FFF2-40B4-BE49-F238E27FC236}">
                    <a16:creationId xmlns:a16="http://schemas.microsoft.com/office/drawing/2014/main" id="{8FFD747A-B113-45DF-A008-93B6495D586E}"/>
                  </a:ext>
                </a:extLst>
              </p:cNvPr>
              <p:cNvSpPr txBox="1"/>
              <p:nvPr/>
            </p:nvSpPr>
            <p:spPr>
              <a:xfrm>
                <a:off x="5596554" y="4500941"/>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cxnSp>
            <p:nvCxnSpPr>
              <p:cNvPr id="166" name="Straight Arrow Connector 165">
                <a:extLst>
                  <a:ext uri="{FF2B5EF4-FFF2-40B4-BE49-F238E27FC236}">
                    <a16:creationId xmlns:a16="http://schemas.microsoft.com/office/drawing/2014/main" id="{3D89987F-B9D3-4C4B-B0F8-638D2BDC6099}"/>
                  </a:ext>
                </a:extLst>
              </p:cNvPr>
              <p:cNvCxnSpPr>
                <a:cxnSpLocks/>
              </p:cNvCxnSpPr>
              <p:nvPr/>
            </p:nvCxnSpPr>
            <p:spPr>
              <a:xfrm rot="16200000" flipV="1">
                <a:off x="5927876" y="48639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grpSp>
        <p:nvGrpSpPr>
          <p:cNvPr id="163" name="Group 162">
            <a:extLst>
              <a:ext uri="{FF2B5EF4-FFF2-40B4-BE49-F238E27FC236}">
                <a16:creationId xmlns:a16="http://schemas.microsoft.com/office/drawing/2014/main" id="{EAF98089-02E3-4E2A-8ED2-33CE60640A2D}"/>
              </a:ext>
            </a:extLst>
          </p:cNvPr>
          <p:cNvGrpSpPr/>
          <p:nvPr/>
        </p:nvGrpSpPr>
        <p:grpSpPr>
          <a:xfrm>
            <a:off x="5584984" y="1360676"/>
            <a:ext cx="2307680" cy="2776754"/>
            <a:chOff x="5584984" y="1360676"/>
            <a:chExt cx="2307680" cy="2776754"/>
          </a:xfrm>
        </p:grpSpPr>
        <p:sp>
          <p:nvSpPr>
            <p:cNvPr id="45" name="Rectangle: Rounded Corners 44">
              <a:extLst>
                <a:ext uri="{FF2B5EF4-FFF2-40B4-BE49-F238E27FC236}">
                  <a16:creationId xmlns:a16="http://schemas.microsoft.com/office/drawing/2014/main" id="{9CD5854B-A720-45A2-91DA-D3368311AB5A}"/>
                </a:ext>
              </a:extLst>
            </p:cNvPr>
            <p:cNvSpPr/>
            <p:nvPr/>
          </p:nvSpPr>
          <p:spPr>
            <a:xfrm>
              <a:off x="6324600" y="2057400"/>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DAED13C-B769-457F-9AAE-43247BB8B335}"/>
                </a:ext>
              </a:extLst>
            </p:cNvPr>
            <p:cNvSpPr/>
            <p:nvPr/>
          </p:nvSpPr>
          <p:spPr>
            <a:xfrm>
              <a:off x="6057900" y="2590800"/>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3686A5F6-21B9-4091-96B1-5E7CBB98D079}"/>
                </a:ext>
              </a:extLst>
            </p:cNvPr>
            <p:cNvGrpSpPr/>
            <p:nvPr/>
          </p:nvGrpSpPr>
          <p:grpSpPr>
            <a:xfrm>
              <a:off x="5867400" y="1676400"/>
              <a:ext cx="1143000" cy="1052513"/>
              <a:chOff x="5867400" y="1676400"/>
              <a:chExt cx="1143000" cy="1052513"/>
            </a:xfrm>
          </p:grpSpPr>
          <p:cxnSp>
            <p:nvCxnSpPr>
              <p:cNvPr id="49" name="Straight Arrow Connector 48">
                <a:extLst>
                  <a:ext uri="{FF2B5EF4-FFF2-40B4-BE49-F238E27FC236}">
                    <a16:creationId xmlns:a16="http://schemas.microsoft.com/office/drawing/2014/main" id="{77491EB9-1E2E-46CB-9A54-2659D4CB1E61}"/>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2D5299F4-F804-49EF-B371-C77D807A1037}"/>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Arc 54">
                <a:extLst>
                  <a:ext uri="{FF2B5EF4-FFF2-40B4-BE49-F238E27FC236}">
                    <a16:creationId xmlns:a16="http://schemas.microsoft.com/office/drawing/2014/main" id="{87101F39-A9EE-4D42-91F5-D84C089A4B5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9B795C93-4949-4DE3-8DE7-7CDF3703462F}"/>
                </a:ext>
              </a:extLst>
            </p:cNvPr>
            <p:cNvGrpSpPr/>
            <p:nvPr/>
          </p:nvGrpSpPr>
          <p:grpSpPr>
            <a:xfrm flipH="1">
              <a:off x="6572250" y="1686718"/>
              <a:ext cx="1143000" cy="1052513"/>
              <a:chOff x="5867400" y="1676400"/>
              <a:chExt cx="1143000" cy="1052513"/>
            </a:xfrm>
          </p:grpSpPr>
          <p:cxnSp>
            <p:nvCxnSpPr>
              <p:cNvPr id="64" name="Straight Arrow Connector 63">
                <a:extLst>
                  <a:ext uri="{FF2B5EF4-FFF2-40B4-BE49-F238E27FC236}">
                    <a16:creationId xmlns:a16="http://schemas.microsoft.com/office/drawing/2014/main" id="{DB510158-7D4F-41A8-8FE0-3949579E7465}"/>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D77C3DF3-CE7F-4AB1-BFC2-C29F09C4E5C7}"/>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Arc 65">
                <a:extLst>
                  <a:ext uri="{FF2B5EF4-FFF2-40B4-BE49-F238E27FC236}">
                    <a16:creationId xmlns:a16="http://schemas.microsoft.com/office/drawing/2014/main" id="{EE728F9E-A8BD-457B-B6D5-2025B8B2E9C0}"/>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7" name="Straight Connector 66">
              <a:extLst>
                <a:ext uri="{FF2B5EF4-FFF2-40B4-BE49-F238E27FC236}">
                  <a16:creationId xmlns:a16="http://schemas.microsoft.com/office/drawing/2014/main" id="{1E743C88-C59B-425A-A8C7-85BA9EDCD2B6}"/>
                </a:ext>
              </a:extLst>
            </p:cNvPr>
            <p:cNvCxnSpPr>
              <a:cxnSpLocks/>
            </p:cNvCxnSpPr>
            <p:nvPr/>
          </p:nvCxnSpPr>
          <p:spPr>
            <a:xfrm>
              <a:off x="6972300" y="2857500"/>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E4EBF5C7-CB6D-4ABC-9F02-20B897AD56B6}"/>
                </a:ext>
              </a:extLst>
            </p:cNvPr>
            <p:cNvSpPr txBox="1"/>
            <p:nvPr/>
          </p:nvSpPr>
          <p:spPr>
            <a:xfrm>
              <a:off x="6709886" y="2647157"/>
              <a:ext cx="258127" cy="302418"/>
            </a:xfrm>
            <a:prstGeom prst="rect">
              <a:avLst/>
            </a:prstGeom>
            <a:noFill/>
          </p:spPr>
          <p:txBody>
            <a:bodyPr wrap="none" rtlCol="0">
              <a:spAutoFit/>
            </a:bodyPr>
            <a:lstStyle/>
            <a:p>
              <a:r>
                <a:rPr lang="en-US" dirty="0">
                  <a:solidFill>
                    <a:srgbClr val="0070C0"/>
                  </a:solidFill>
                </a:rPr>
                <a:t>a</a:t>
              </a:r>
            </a:p>
          </p:txBody>
        </p:sp>
        <p:sp>
          <p:nvSpPr>
            <p:cNvPr id="69" name="TextBox 68">
              <a:extLst>
                <a:ext uri="{FF2B5EF4-FFF2-40B4-BE49-F238E27FC236}">
                  <a16:creationId xmlns:a16="http://schemas.microsoft.com/office/drawing/2014/main" id="{104F1D6B-B593-4082-BACE-6084DF10B736}"/>
                </a:ext>
              </a:extLst>
            </p:cNvPr>
            <p:cNvSpPr txBox="1"/>
            <p:nvPr/>
          </p:nvSpPr>
          <p:spPr>
            <a:xfrm>
              <a:off x="7524750" y="2679093"/>
              <a:ext cx="258127" cy="302418"/>
            </a:xfrm>
            <a:prstGeom prst="rect">
              <a:avLst/>
            </a:prstGeom>
            <a:noFill/>
          </p:spPr>
          <p:txBody>
            <a:bodyPr wrap="none" rtlCol="0">
              <a:spAutoFit/>
            </a:bodyPr>
            <a:lstStyle/>
            <a:p>
              <a:r>
                <a:rPr lang="en-US" dirty="0">
                  <a:solidFill>
                    <a:srgbClr val="0070C0"/>
                  </a:solidFill>
                </a:rPr>
                <a:t>a</a:t>
              </a:r>
            </a:p>
          </p:txBody>
        </p:sp>
        <p:sp>
          <p:nvSpPr>
            <p:cNvPr id="137" name="TextBox 136">
              <a:extLst>
                <a:ext uri="{FF2B5EF4-FFF2-40B4-BE49-F238E27FC236}">
                  <a16:creationId xmlns:a16="http://schemas.microsoft.com/office/drawing/2014/main" id="{30928E5F-D417-467F-82D1-EC0E9278A37C}"/>
                </a:ext>
              </a:extLst>
            </p:cNvPr>
            <p:cNvSpPr txBox="1"/>
            <p:nvPr/>
          </p:nvSpPr>
          <p:spPr>
            <a:xfrm>
              <a:off x="7427472" y="1867091"/>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38" name="TextBox 137">
              <a:extLst>
                <a:ext uri="{FF2B5EF4-FFF2-40B4-BE49-F238E27FC236}">
                  <a16:creationId xmlns:a16="http://schemas.microsoft.com/office/drawing/2014/main" id="{94E1C066-B516-4A78-A532-F906CD140CB4}"/>
                </a:ext>
              </a:extLst>
            </p:cNvPr>
            <p:cNvSpPr txBox="1"/>
            <p:nvPr/>
          </p:nvSpPr>
          <p:spPr>
            <a:xfrm>
              <a:off x="5713669" y="1901316"/>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41" name="TextBox 140">
              <a:extLst>
                <a:ext uri="{FF2B5EF4-FFF2-40B4-BE49-F238E27FC236}">
                  <a16:creationId xmlns:a16="http://schemas.microsoft.com/office/drawing/2014/main" id="{3C216E5C-359B-42C1-8204-E6719C4A0797}"/>
                </a:ext>
              </a:extLst>
            </p:cNvPr>
            <p:cNvSpPr txBox="1"/>
            <p:nvPr/>
          </p:nvSpPr>
          <p:spPr>
            <a:xfrm>
              <a:off x="6219545" y="3798876"/>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sp>
          <p:nvSpPr>
            <p:cNvPr id="142" name="TextBox 141">
              <a:extLst>
                <a:ext uri="{FF2B5EF4-FFF2-40B4-BE49-F238E27FC236}">
                  <a16:creationId xmlns:a16="http://schemas.microsoft.com/office/drawing/2014/main" id="{FA7C3360-766C-4632-9D3B-CA3332AE8E52}"/>
                </a:ext>
              </a:extLst>
            </p:cNvPr>
            <p:cNvSpPr txBox="1"/>
            <p:nvPr/>
          </p:nvSpPr>
          <p:spPr>
            <a:xfrm>
              <a:off x="5584984" y="1360676"/>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3" name="TextBox 142">
              <a:extLst>
                <a:ext uri="{FF2B5EF4-FFF2-40B4-BE49-F238E27FC236}">
                  <a16:creationId xmlns:a16="http://schemas.microsoft.com/office/drawing/2014/main" id="{BB259977-98CE-4229-9AB6-EEF4EAD5301B}"/>
                </a:ext>
              </a:extLst>
            </p:cNvPr>
            <p:cNvSpPr txBox="1"/>
            <p:nvPr/>
          </p:nvSpPr>
          <p:spPr>
            <a:xfrm>
              <a:off x="7158303" y="1360676"/>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cxnSp>
          <p:nvCxnSpPr>
            <p:cNvPr id="48" name="Straight Arrow Connector 47">
              <a:extLst>
                <a:ext uri="{FF2B5EF4-FFF2-40B4-BE49-F238E27FC236}">
                  <a16:creationId xmlns:a16="http://schemas.microsoft.com/office/drawing/2014/main" id="{5147BA4B-3EF6-4687-ADE8-1CF46C9DF250}"/>
                </a:ext>
              </a:extLst>
            </p:cNvPr>
            <p:cNvCxnSpPr>
              <a:cxnSpLocks/>
            </p:cNvCxnSpPr>
            <p:nvPr/>
          </p:nvCxnSpPr>
          <p:spPr>
            <a:xfrm>
              <a:off x="6791318" y="3514119"/>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9589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fade">
                                      <p:cBhvr>
                                        <p:cTn id="15" dur="500"/>
                                        <p:tgtEl>
                                          <p:spTgt spid="16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7"/>
                                        </p:tgtEl>
                                        <p:attrNameLst>
                                          <p:attrName>style.visibility</p:attrName>
                                        </p:attrNameLst>
                                      </p:cBhvr>
                                      <p:to>
                                        <p:strVal val="visible"/>
                                      </p:to>
                                    </p:set>
                                    <p:animEffect transition="in" filter="fade">
                                      <p:cBhvr>
                                        <p:cTn id="20" dur="500"/>
                                        <p:tgtEl>
                                          <p:spTgt spid="1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fade">
                                      <p:cBhvr>
                                        <p:cTn id="25" dur="500"/>
                                        <p:tgtEl>
                                          <p:spTgt spid="17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1"/>
                                        </p:tgtEl>
                                        <p:attrNameLst>
                                          <p:attrName>style.visibility</p:attrName>
                                        </p:attrNameLst>
                                      </p:cBhvr>
                                      <p:to>
                                        <p:strVal val="visible"/>
                                      </p:to>
                                    </p:set>
                                    <p:animEffect transition="in" filter="fade">
                                      <p:cBhvr>
                                        <p:cTn id="34" dur="500"/>
                                        <p:tgtEl>
                                          <p:spTgt spid="17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2"/>
                                        </p:tgtEl>
                                        <p:attrNameLst>
                                          <p:attrName>style.visibility</p:attrName>
                                        </p:attrNameLst>
                                      </p:cBhvr>
                                      <p:to>
                                        <p:strVal val="visible"/>
                                      </p:to>
                                    </p:set>
                                    <p:animEffect transition="in" filter="fade">
                                      <p:cBhvr>
                                        <p:cTn id="39"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FA0B-2705-43F7-A738-600C1C62066B}"/>
              </a:ext>
            </a:extLst>
          </p:cNvPr>
          <p:cNvSpPr>
            <a:spLocks noGrp="1"/>
          </p:cNvSpPr>
          <p:nvPr>
            <p:ph type="title"/>
          </p:nvPr>
        </p:nvSpPr>
        <p:spPr/>
        <p:txBody>
          <a:bodyPr>
            <a:normAutofit fontScale="90000"/>
          </a:bodyPr>
          <a:lstStyle/>
          <a:p>
            <a:r>
              <a:rPr lang="en-US" dirty="0"/>
              <a:t>Step 2: Splitting the Body and Drawing a Free Body Diagram</a:t>
            </a:r>
          </a:p>
        </p:txBody>
      </p:sp>
      <p:sp>
        <p:nvSpPr>
          <p:cNvPr id="3" name="Content Placeholder 2">
            <a:extLst>
              <a:ext uri="{FF2B5EF4-FFF2-40B4-BE49-F238E27FC236}">
                <a16:creationId xmlns:a16="http://schemas.microsoft.com/office/drawing/2014/main" id="{D9AD0F96-B82A-4BAB-9FE3-E7C707BF4527}"/>
              </a:ext>
            </a:extLst>
          </p:cNvPr>
          <p:cNvSpPr>
            <a:spLocks noGrp="1"/>
          </p:cNvSpPr>
          <p:nvPr>
            <p:ph idx="1"/>
          </p:nvPr>
        </p:nvSpPr>
        <p:spPr>
          <a:xfrm>
            <a:off x="457200" y="1600200"/>
            <a:ext cx="4844150" cy="4525963"/>
          </a:xfrm>
        </p:spPr>
        <p:txBody>
          <a:bodyPr>
            <a:normAutofit lnSpcReduction="10000"/>
          </a:bodyPr>
          <a:lstStyle/>
          <a:p>
            <a:r>
              <a:rPr lang="en-US" dirty="0"/>
              <a:t>In a 3D system we will do the same thing, except there will be an unknown normal force and two unknown shear forces at the cut, and there will be two unknown bending moments and an unknown torsional moment at the cut. </a:t>
            </a:r>
          </a:p>
          <a:p>
            <a:pPr lvl="1"/>
            <a:endParaRPr lang="en-US" dirty="0"/>
          </a:p>
        </p:txBody>
      </p:sp>
      <p:sp>
        <p:nvSpPr>
          <p:cNvPr id="4" name="Slide Number Placeholder 3">
            <a:extLst>
              <a:ext uri="{FF2B5EF4-FFF2-40B4-BE49-F238E27FC236}">
                <a16:creationId xmlns:a16="http://schemas.microsoft.com/office/drawing/2014/main" id="{E942C6A7-4C34-45BE-AC53-9138D50217B2}"/>
              </a:ext>
            </a:extLst>
          </p:cNvPr>
          <p:cNvSpPr>
            <a:spLocks noGrp="1"/>
          </p:cNvSpPr>
          <p:nvPr>
            <p:ph type="sldNum" sz="quarter" idx="12"/>
          </p:nvPr>
        </p:nvSpPr>
        <p:spPr>
          <a:xfrm>
            <a:off x="6553200" y="6400799"/>
            <a:ext cx="2133600" cy="365125"/>
          </a:xfrm>
        </p:spPr>
        <p:txBody>
          <a:bodyPr/>
          <a:lstStyle/>
          <a:p>
            <a:fld id="{929262FE-7F58-4A1E-8AF3-5A510A86DEBD}" type="slidenum">
              <a:rPr lang="en-US" smtClean="0"/>
              <a:t>6</a:t>
            </a:fld>
            <a:endParaRPr lang="en-US" dirty="0"/>
          </a:p>
        </p:txBody>
      </p:sp>
      <p:grpSp>
        <p:nvGrpSpPr>
          <p:cNvPr id="5" name="Group 4">
            <a:extLst>
              <a:ext uri="{FF2B5EF4-FFF2-40B4-BE49-F238E27FC236}">
                <a16:creationId xmlns:a16="http://schemas.microsoft.com/office/drawing/2014/main" id="{F95F0D09-1A7E-44E2-936C-5CB103D7EDDD}"/>
              </a:ext>
            </a:extLst>
          </p:cNvPr>
          <p:cNvGrpSpPr/>
          <p:nvPr/>
        </p:nvGrpSpPr>
        <p:grpSpPr>
          <a:xfrm>
            <a:off x="5911909" y="1866900"/>
            <a:ext cx="3117791" cy="3121580"/>
            <a:chOff x="5911909" y="1866900"/>
            <a:chExt cx="3117791" cy="3121580"/>
          </a:xfrm>
        </p:grpSpPr>
        <p:sp>
          <p:nvSpPr>
            <p:cNvPr id="9" name="Cube 8">
              <a:extLst>
                <a:ext uri="{FF2B5EF4-FFF2-40B4-BE49-F238E27FC236}">
                  <a16:creationId xmlns:a16="http://schemas.microsoft.com/office/drawing/2014/main" id="{DACA049D-0A1E-443A-A963-2F73C87CEAD6}"/>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4DECD11-3EA4-4739-8BED-596BBE9F89C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0E4325-9A42-4828-B122-F88CE49269D5}"/>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54F404-2696-45A9-8951-41604B1DD12C}"/>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A7D1681-75F8-4903-B3E2-9C45D1B788F2}"/>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93537875-B3C0-4366-8776-D23730167621}"/>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29D23873-3B48-4F54-8611-E59285470703}"/>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9DC2CC2A-9F5F-41D4-8078-2D57AE0D1B02}"/>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26" name="TextBox 25">
              <a:extLst>
                <a:ext uri="{FF2B5EF4-FFF2-40B4-BE49-F238E27FC236}">
                  <a16:creationId xmlns:a16="http://schemas.microsoft.com/office/drawing/2014/main" id="{714B6AF9-AF9E-4B1E-BE75-7E1BD846AC04}"/>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27" name="TextBox 26">
              <a:extLst>
                <a:ext uri="{FF2B5EF4-FFF2-40B4-BE49-F238E27FC236}">
                  <a16:creationId xmlns:a16="http://schemas.microsoft.com/office/drawing/2014/main" id="{9A102D1A-F312-4AF6-A4AA-0D0D287F3978}"/>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32" name="Rectangle 31">
              <a:extLst>
                <a:ext uri="{FF2B5EF4-FFF2-40B4-BE49-F238E27FC236}">
                  <a16:creationId xmlns:a16="http://schemas.microsoft.com/office/drawing/2014/main" id="{A42ECF65-41A5-43B5-9729-D09A56F5DF45}"/>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79B7388-AEA8-4BBB-AD15-4C596BC5CD86}"/>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71DAB64E-DC68-4C0F-99D5-397C8715C242}"/>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20" name="TextBox 19">
              <a:extLst>
                <a:ext uri="{FF2B5EF4-FFF2-40B4-BE49-F238E27FC236}">
                  <a16:creationId xmlns:a16="http://schemas.microsoft.com/office/drawing/2014/main" id="{0C70974D-9779-46CA-84CB-2AD5FE37B370}"/>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1" name="Arc 20">
              <a:extLst>
                <a:ext uri="{FF2B5EF4-FFF2-40B4-BE49-F238E27FC236}">
                  <a16:creationId xmlns:a16="http://schemas.microsoft.com/office/drawing/2014/main" id="{D138C00B-FC75-4BD8-9F96-A61A1A07C8E6}"/>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25421228-687E-4AC2-B7FC-75155C6913EF}"/>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B9E08510-0129-4071-8529-23EEAA1C5A17}"/>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375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5973-26ED-4757-8D9C-3E3380B5A475}"/>
              </a:ext>
            </a:extLst>
          </p:cNvPr>
          <p:cNvSpPr>
            <a:spLocks noGrp="1"/>
          </p:cNvSpPr>
          <p:nvPr>
            <p:ph type="title"/>
          </p:nvPr>
        </p:nvSpPr>
        <p:spPr/>
        <p:txBody>
          <a:bodyPr>
            <a:normAutofit/>
          </a:bodyPr>
          <a:lstStyle/>
          <a:p>
            <a:r>
              <a:rPr lang="en-US" dirty="0"/>
              <a:t>Step 3 and 4: Equilibrium Analysis</a:t>
            </a:r>
          </a:p>
        </p:txBody>
      </p:sp>
      <p:sp>
        <p:nvSpPr>
          <p:cNvPr id="3" name="Content Placeholder 2">
            <a:extLst>
              <a:ext uri="{FF2B5EF4-FFF2-40B4-BE49-F238E27FC236}">
                <a16:creationId xmlns:a16="http://schemas.microsoft.com/office/drawing/2014/main" id="{7FE6F703-58BA-446B-8E97-CDDDC0AFB0BB}"/>
              </a:ext>
            </a:extLst>
          </p:cNvPr>
          <p:cNvSpPr>
            <a:spLocks noGrp="1"/>
          </p:cNvSpPr>
          <p:nvPr>
            <p:ph idx="1"/>
          </p:nvPr>
        </p:nvSpPr>
        <p:spPr/>
        <p:txBody>
          <a:bodyPr>
            <a:normAutofit fontScale="92500" lnSpcReduction="10000"/>
          </a:bodyPr>
          <a:lstStyle/>
          <a:p>
            <a:r>
              <a:rPr lang="en-US" dirty="0"/>
              <a:t>If the whole body is in equilibrium, then each section of the body is in equilibrium.</a:t>
            </a:r>
          </a:p>
          <a:p>
            <a:r>
              <a:rPr lang="en-US" dirty="0"/>
              <a:t>Once you set up your free body diagram with the unknown internal forces and moments, simply write out the equilibrium equations for that half of the body.</a:t>
            </a:r>
          </a:p>
          <a:p>
            <a:pPr lvl="1"/>
            <a:r>
              <a:rPr lang="en-US" dirty="0"/>
              <a:t>You should always have exactly as many equations as unknown internal forces.</a:t>
            </a:r>
          </a:p>
          <a:p>
            <a:r>
              <a:rPr lang="en-US" dirty="0"/>
              <a:t>Finally, solve the equilibrium problems for the unknown internal forces.</a:t>
            </a:r>
          </a:p>
        </p:txBody>
      </p:sp>
      <p:sp>
        <p:nvSpPr>
          <p:cNvPr id="4" name="Slide Number Placeholder 3">
            <a:extLst>
              <a:ext uri="{FF2B5EF4-FFF2-40B4-BE49-F238E27FC236}">
                <a16:creationId xmlns:a16="http://schemas.microsoft.com/office/drawing/2014/main" id="{9F6FE341-D8C5-4BD4-A634-3F03CCF0DFC0}"/>
              </a:ext>
            </a:extLst>
          </p:cNvPr>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2917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E1DC-CB15-425A-B562-81621D10B238}"/>
              </a:ext>
            </a:extLst>
          </p:cNvPr>
          <p:cNvSpPr>
            <a:spLocks noGrp="1"/>
          </p:cNvSpPr>
          <p:nvPr>
            <p:ph type="title"/>
          </p:nvPr>
        </p:nvSpPr>
        <p:spPr/>
        <p:txBody>
          <a:bodyPr>
            <a:normAutofit fontScale="90000"/>
          </a:bodyPr>
          <a:lstStyle/>
          <a:p>
            <a:r>
              <a:rPr lang="en-US" dirty="0"/>
              <a:t>Newton’s Third Law and Internal Forces</a:t>
            </a:r>
          </a:p>
        </p:txBody>
      </p:sp>
      <p:sp>
        <p:nvSpPr>
          <p:cNvPr id="3" name="Content Placeholder 2">
            <a:extLst>
              <a:ext uri="{FF2B5EF4-FFF2-40B4-BE49-F238E27FC236}">
                <a16:creationId xmlns:a16="http://schemas.microsoft.com/office/drawing/2014/main" id="{250A59BD-7B54-4CE7-97C4-B07E54ACE06B}"/>
              </a:ext>
            </a:extLst>
          </p:cNvPr>
          <p:cNvSpPr>
            <a:spLocks noGrp="1"/>
          </p:cNvSpPr>
          <p:nvPr>
            <p:ph idx="1"/>
          </p:nvPr>
        </p:nvSpPr>
        <p:spPr>
          <a:xfrm>
            <a:off x="457200" y="1600200"/>
            <a:ext cx="4800600" cy="4525963"/>
          </a:xfrm>
        </p:spPr>
        <p:txBody>
          <a:bodyPr>
            <a:normAutofit fontScale="85000" lnSpcReduction="20000"/>
          </a:bodyPr>
          <a:lstStyle/>
          <a:p>
            <a:r>
              <a:rPr lang="en-US" dirty="0"/>
              <a:t>When solving for these forces, it’s important to realize that the forces on one half will be equal and opposite to the forces on the other half.</a:t>
            </a:r>
          </a:p>
          <a:p>
            <a:pPr lvl="1"/>
            <a:r>
              <a:rPr lang="en-US" dirty="0"/>
              <a:t>Which side you choose determines the direction of these forces.</a:t>
            </a:r>
          </a:p>
          <a:p>
            <a:r>
              <a:rPr lang="en-US" dirty="0"/>
              <a:t>For this reason, it’s important to show the final forces on a diagram, rather than just providing numbers and a direction.</a:t>
            </a:r>
          </a:p>
        </p:txBody>
      </p:sp>
      <p:sp>
        <p:nvSpPr>
          <p:cNvPr id="4" name="Slide Number Placeholder 3">
            <a:extLst>
              <a:ext uri="{FF2B5EF4-FFF2-40B4-BE49-F238E27FC236}">
                <a16:creationId xmlns:a16="http://schemas.microsoft.com/office/drawing/2014/main" id="{E07AD35F-2CB1-432E-A1EA-1974F6EACA80}"/>
              </a:ext>
            </a:extLst>
          </p:cNvPr>
          <p:cNvSpPr>
            <a:spLocks noGrp="1"/>
          </p:cNvSpPr>
          <p:nvPr>
            <p:ph type="sldNum" sz="quarter" idx="12"/>
          </p:nvPr>
        </p:nvSpPr>
        <p:spPr/>
        <p:txBody>
          <a:bodyPr/>
          <a:lstStyle/>
          <a:p>
            <a:fld id="{929262FE-7F58-4A1E-8AF3-5A510A86DEBD}" type="slidenum">
              <a:rPr lang="en-US" smtClean="0"/>
              <a:t>8</a:t>
            </a:fld>
            <a:endParaRPr lang="en-US"/>
          </a:p>
        </p:txBody>
      </p:sp>
      <p:sp>
        <p:nvSpPr>
          <p:cNvPr id="5" name="Slide Number Placeholder 3">
            <a:extLst>
              <a:ext uri="{FF2B5EF4-FFF2-40B4-BE49-F238E27FC236}">
                <a16:creationId xmlns:a16="http://schemas.microsoft.com/office/drawing/2014/main" id="{8006C8DE-4089-4255-8D65-6C8C3C78161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9262FE-7F58-4A1E-8AF3-5A510A86DEBD}" type="slidenum">
              <a:rPr lang="en-US" smtClean="0"/>
              <a:pPr/>
              <a:t>8</a:t>
            </a:fld>
            <a:endParaRPr lang="en-US"/>
          </a:p>
        </p:txBody>
      </p:sp>
      <p:grpSp>
        <p:nvGrpSpPr>
          <p:cNvPr id="63" name="Group 62">
            <a:extLst>
              <a:ext uri="{FF2B5EF4-FFF2-40B4-BE49-F238E27FC236}">
                <a16:creationId xmlns:a16="http://schemas.microsoft.com/office/drawing/2014/main" id="{C73E1670-9FC5-46D9-A26C-0EB391B1946F}"/>
              </a:ext>
            </a:extLst>
          </p:cNvPr>
          <p:cNvGrpSpPr/>
          <p:nvPr/>
        </p:nvGrpSpPr>
        <p:grpSpPr>
          <a:xfrm>
            <a:off x="5709297" y="1411642"/>
            <a:ext cx="2450984" cy="2868855"/>
            <a:chOff x="5709297" y="1411642"/>
            <a:chExt cx="2450984" cy="2868855"/>
          </a:xfrm>
        </p:grpSpPr>
        <p:sp>
          <p:nvSpPr>
            <p:cNvPr id="6" name="TextBox 5">
              <a:extLst>
                <a:ext uri="{FF2B5EF4-FFF2-40B4-BE49-F238E27FC236}">
                  <a16:creationId xmlns:a16="http://schemas.microsoft.com/office/drawing/2014/main" id="{A0DEED90-8049-40D0-9EC7-A4FFA6CCC1F7}"/>
                </a:ext>
              </a:extLst>
            </p:cNvPr>
            <p:cNvSpPr txBox="1"/>
            <p:nvPr/>
          </p:nvSpPr>
          <p:spPr>
            <a:xfrm>
              <a:off x="7521742" y="1973240"/>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7" name="TextBox 6">
              <a:extLst>
                <a:ext uri="{FF2B5EF4-FFF2-40B4-BE49-F238E27FC236}">
                  <a16:creationId xmlns:a16="http://schemas.microsoft.com/office/drawing/2014/main" id="{6D31DCF9-9E29-4F98-9B52-25F96E955418}"/>
                </a:ext>
              </a:extLst>
            </p:cNvPr>
            <p:cNvSpPr txBox="1"/>
            <p:nvPr/>
          </p:nvSpPr>
          <p:spPr>
            <a:xfrm>
              <a:off x="5807677" y="1960233"/>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grpSp>
          <p:nvGrpSpPr>
            <p:cNvPr id="8" name="Group 7">
              <a:extLst>
                <a:ext uri="{FF2B5EF4-FFF2-40B4-BE49-F238E27FC236}">
                  <a16:creationId xmlns:a16="http://schemas.microsoft.com/office/drawing/2014/main" id="{4650CCFF-569A-4508-95C3-2A4EE791B6AF}"/>
                </a:ext>
              </a:extLst>
            </p:cNvPr>
            <p:cNvGrpSpPr/>
            <p:nvPr/>
          </p:nvGrpSpPr>
          <p:grpSpPr>
            <a:xfrm>
              <a:off x="5709297" y="1411642"/>
              <a:ext cx="2450984" cy="2868855"/>
              <a:chOff x="6845366" y="4077061"/>
              <a:chExt cx="2450984" cy="2868855"/>
            </a:xfrm>
          </p:grpSpPr>
          <p:grpSp>
            <p:nvGrpSpPr>
              <p:cNvPr id="9" name="Group 8">
                <a:extLst>
                  <a:ext uri="{FF2B5EF4-FFF2-40B4-BE49-F238E27FC236}">
                    <a16:creationId xmlns:a16="http://schemas.microsoft.com/office/drawing/2014/main" id="{F005909C-3154-4F6A-91E5-D66D1FFEEFBF}"/>
                  </a:ext>
                </a:extLst>
              </p:cNvPr>
              <p:cNvGrpSpPr/>
              <p:nvPr/>
            </p:nvGrpSpPr>
            <p:grpSpPr>
              <a:xfrm>
                <a:off x="7074211" y="4388457"/>
                <a:ext cx="1847850" cy="2438400"/>
                <a:chOff x="4572000" y="4104481"/>
                <a:chExt cx="1847850" cy="2438400"/>
              </a:xfrm>
            </p:grpSpPr>
            <p:sp>
              <p:nvSpPr>
                <p:cNvPr id="15" name="Rectangle: Rounded Corners 14">
                  <a:extLst>
                    <a:ext uri="{FF2B5EF4-FFF2-40B4-BE49-F238E27FC236}">
                      <a16:creationId xmlns:a16="http://schemas.microsoft.com/office/drawing/2014/main" id="{11C82BA0-8A56-4E5E-B5EE-7F47D42EED4C}"/>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F6C366-5E58-4B5F-8734-2A34AC83E9A0}"/>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1B39B0BE-5DCE-435F-823F-960F09B3E8F4}"/>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8" name="Group 17">
                  <a:extLst>
                    <a:ext uri="{FF2B5EF4-FFF2-40B4-BE49-F238E27FC236}">
                      <a16:creationId xmlns:a16="http://schemas.microsoft.com/office/drawing/2014/main" id="{490B6EFA-63D8-4FA0-81A2-2CE0DD202992}"/>
                    </a:ext>
                  </a:extLst>
                </p:cNvPr>
                <p:cNvGrpSpPr/>
                <p:nvPr/>
              </p:nvGrpSpPr>
              <p:grpSpPr>
                <a:xfrm>
                  <a:off x="4572000" y="4104481"/>
                  <a:ext cx="1143000" cy="1052513"/>
                  <a:chOff x="5867400" y="1676400"/>
                  <a:chExt cx="1143000" cy="1052513"/>
                </a:xfrm>
              </p:grpSpPr>
              <p:cxnSp>
                <p:nvCxnSpPr>
                  <p:cNvPr id="24" name="Straight Arrow Connector 23">
                    <a:extLst>
                      <a:ext uri="{FF2B5EF4-FFF2-40B4-BE49-F238E27FC236}">
                        <a16:creationId xmlns:a16="http://schemas.microsoft.com/office/drawing/2014/main" id="{C8B8F532-0613-4C6E-9077-C795114E9C42}"/>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E2358D66-066B-4D49-AFCB-03B0BDAE7EE4}"/>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rc 25">
                    <a:extLst>
                      <a:ext uri="{FF2B5EF4-FFF2-40B4-BE49-F238E27FC236}">
                        <a16:creationId xmlns:a16="http://schemas.microsoft.com/office/drawing/2014/main" id="{270289EE-E1B6-4060-A7AF-8499097A7476}"/>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8D84BFF-9DF7-44D2-94C3-5E5AB9066BEA}"/>
                    </a:ext>
                  </a:extLst>
                </p:cNvPr>
                <p:cNvGrpSpPr/>
                <p:nvPr/>
              </p:nvGrpSpPr>
              <p:grpSpPr>
                <a:xfrm flipH="1">
                  <a:off x="5276850" y="4114799"/>
                  <a:ext cx="1143000" cy="1052513"/>
                  <a:chOff x="5867400" y="1676400"/>
                  <a:chExt cx="1143000" cy="1052513"/>
                </a:xfrm>
              </p:grpSpPr>
              <p:cxnSp>
                <p:nvCxnSpPr>
                  <p:cNvPr id="21" name="Straight Arrow Connector 20">
                    <a:extLst>
                      <a:ext uri="{FF2B5EF4-FFF2-40B4-BE49-F238E27FC236}">
                        <a16:creationId xmlns:a16="http://schemas.microsoft.com/office/drawing/2014/main" id="{37184A65-DEF4-4AE0-9EC4-FE66DA26F98F}"/>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BA5468D-5768-429E-91D0-2E4E0D19B715}"/>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BED91A68-4F12-46F2-89A0-E07936A14D5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2F473402-74D9-464F-A292-C69408D74161}"/>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 name="Rectangle 9">
                <a:extLst>
                  <a:ext uri="{FF2B5EF4-FFF2-40B4-BE49-F238E27FC236}">
                    <a16:creationId xmlns:a16="http://schemas.microsoft.com/office/drawing/2014/main" id="{843389A1-B10F-4E8A-87AF-73B66BBD11FB}"/>
                  </a:ext>
                </a:extLst>
              </p:cNvPr>
              <p:cNvSpPr/>
              <p:nvPr/>
            </p:nvSpPr>
            <p:spPr>
              <a:xfrm>
                <a:off x="7010407" y="5592155"/>
                <a:ext cx="2285943" cy="135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C9BE70-CE3A-4D81-B49A-70532ABDA202}"/>
                  </a:ext>
                </a:extLst>
              </p:cNvPr>
              <p:cNvSpPr txBox="1"/>
              <p:nvPr/>
            </p:nvSpPr>
            <p:spPr>
              <a:xfrm>
                <a:off x="7908832" y="5371121"/>
                <a:ext cx="258127" cy="302418"/>
              </a:xfrm>
              <a:prstGeom prst="rect">
                <a:avLst/>
              </a:prstGeom>
              <a:noFill/>
            </p:spPr>
            <p:txBody>
              <a:bodyPr wrap="none" rtlCol="0">
                <a:spAutoFit/>
              </a:bodyPr>
              <a:lstStyle/>
              <a:p>
                <a:r>
                  <a:rPr lang="en-US" dirty="0">
                    <a:solidFill>
                      <a:srgbClr val="0070C0"/>
                    </a:solidFill>
                  </a:rPr>
                  <a:t>a</a:t>
                </a:r>
              </a:p>
            </p:txBody>
          </p:sp>
          <p:sp>
            <p:nvSpPr>
              <p:cNvPr id="12" name="TextBox 11">
                <a:extLst>
                  <a:ext uri="{FF2B5EF4-FFF2-40B4-BE49-F238E27FC236}">
                    <a16:creationId xmlns:a16="http://schemas.microsoft.com/office/drawing/2014/main" id="{31AABD0E-4109-4148-994B-BE1915FF0574}"/>
                  </a:ext>
                </a:extLst>
              </p:cNvPr>
              <p:cNvSpPr txBox="1"/>
              <p:nvPr/>
            </p:nvSpPr>
            <p:spPr>
              <a:xfrm>
                <a:off x="8686684" y="5362179"/>
                <a:ext cx="258127" cy="302418"/>
              </a:xfrm>
              <a:prstGeom prst="rect">
                <a:avLst/>
              </a:prstGeom>
              <a:noFill/>
            </p:spPr>
            <p:txBody>
              <a:bodyPr wrap="none" rtlCol="0">
                <a:spAutoFit/>
              </a:bodyPr>
              <a:lstStyle/>
              <a:p>
                <a:r>
                  <a:rPr lang="en-US" dirty="0">
                    <a:solidFill>
                      <a:srgbClr val="0070C0"/>
                    </a:solidFill>
                  </a:rPr>
                  <a:t>a</a:t>
                </a:r>
              </a:p>
            </p:txBody>
          </p:sp>
          <p:sp>
            <p:nvSpPr>
              <p:cNvPr id="13" name="TextBox 12">
                <a:extLst>
                  <a:ext uri="{FF2B5EF4-FFF2-40B4-BE49-F238E27FC236}">
                    <a16:creationId xmlns:a16="http://schemas.microsoft.com/office/drawing/2014/main" id="{CBB19F65-794B-404F-9FF8-E8E6EC909261}"/>
                  </a:ext>
                </a:extLst>
              </p:cNvPr>
              <p:cNvSpPr txBox="1"/>
              <p:nvPr/>
            </p:nvSpPr>
            <p:spPr>
              <a:xfrm>
                <a:off x="6845366"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 name="TextBox 13">
                <a:extLst>
                  <a:ext uri="{FF2B5EF4-FFF2-40B4-BE49-F238E27FC236}">
                    <a16:creationId xmlns:a16="http://schemas.microsoft.com/office/drawing/2014/main" id="{48822BBD-7A56-495C-84F8-B8472329EE80}"/>
                  </a:ext>
                </a:extLst>
              </p:cNvPr>
              <p:cNvSpPr txBox="1"/>
              <p:nvPr/>
            </p:nvSpPr>
            <p:spPr>
              <a:xfrm>
                <a:off x="8418685"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grpSp>
      </p:grpSp>
      <p:grpSp>
        <p:nvGrpSpPr>
          <p:cNvPr id="27" name="Group 26">
            <a:extLst>
              <a:ext uri="{FF2B5EF4-FFF2-40B4-BE49-F238E27FC236}">
                <a16:creationId xmlns:a16="http://schemas.microsoft.com/office/drawing/2014/main" id="{7A7392B2-9A14-4699-817A-80C033071409}"/>
              </a:ext>
            </a:extLst>
          </p:cNvPr>
          <p:cNvGrpSpPr/>
          <p:nvPr/>
        </p:nvGrpSpPr>
        <p:grpSpPr>
          <a:xfrm>
            <a:off x="5676900" y="3619500"/>
            <a:ext cx="2245036" cy="2569177"/>
            <a:chOff x="4638675" y="3888395"/>
            <a:chExt cx="2245036" cy="2569177"/>
          </a:xfrm>
        </p:grpSpPr>
        <p:grpSp>
          <p:nvGrpSpPr>
            <p:cNvPr id="28" name="Group 27">
              <a:extLst>
                <a:ext uri="{FF2B5EF4-FFF2-40B4-BE49-F238E27FC236}">
                  <a16:creationId xmlns:a16="http://schemas.microsoft.com/office/drawing/2014/main" id="{432B43B8-A0D3-4DDA-9EF9-6F10421ECE83}"/>
                </a:ext>
              </a:extLst>
            </p:cNvPr>
            <p:cNvGrpSpPr/>
            <p:nvPr/>
          </p:nvGrpSpPr>
          <p:grpSpPr>
            <a:xfrm>
              <a:off x="4638675" y="3888395"/>
              <a:ext cx="2245036" cy="2516373"/>
              <a:chOff x="4638675" y="3888395"/>
              <a:chExt cx="2245036" cy="2516373"/>
            </a:xfrm>
          </p:grpSpPr>
          <p:grpSp>
            <p:nvGrpSpPr>
              <p:cNvPr id="30" name="Group 29">
                <a:extLst>
                  <a:ext uri="{FF2B5EF4-FFF2-40B4-BE49-F238E27FC236}">
                    <a16:creationId xmlns:a16="http://schemas.microsoft.com/office/drawing/2014/main" id="{E3A5B2A6-91B3-42EE-93A2-1282391D1B7B}"/>
                  </a:ext>
                </a:extLst>
              </p:cNvPr>
              <p:cNvGrpSpPr/>
              <p:nvPr/>
            </p:nvGrpSpPr>
            <p:grpSpPr>
              <a:xfrm>
                <a:off x="4638675" y="3888395"/>
                <a:ext cx="2245036" cy="2516373"/>
                <a:chOff x="4638675" y="3888395"/>
                <a:chExt cx="2245036" cy="2516373"/>
              </a:xfrm>
            </p:grpSpPr>
            <p:grpSp>
              <p:nvGrpSpPr>
                <p:cNvPr id="33" name="Group 32">
                  <a:extLst>
                    <a:ext uri="{FF2B5EF4-FFF2-40B4-BE49-F238E27FC236}">
                      <a16:creationId xmlns:a16="http://schemas.microsoft.com/office/drawing/2014/main" id="{F8FAAE25-5C68-494B-BD81-B406BA115DD6}"/>
                    </a:ext>
                  </a:extLst>
                </p:cNvPr>
                <p:cNvGrpSpPr/>
                <p:nvPr/>
              </p:nvGrpSpPr>
              <p:grpSpPr>
                <a:xfrm>
                  <a:off x="4861084" y="3966368"/>
                  <a:ext cx="1847850" cy="2438400"/>
                  <a:chOff x="4572000" y="4104481"/>
                  <a:chExt cx="1847850" cy="2438400"/>
                </a:xfrm>
              </p:grpSpPr>
              <p:sp>
                <p:nvSpPr>
                  <p:cNvPr id="35" name="Rectangle: Rounded Corners 34">
                    <a:extLst>
                      <a:ext uri="{FF2B5EF4-FFF2-40B4-BE49-F238E27FC236}">
                        <a16:creationId xmlns:a16="http://schemas.microsoft.com/office/drawing/2014/main" id="{CF3778C9-D6FC-4A43-A564-51E88FB12816}"/>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708D96D-D2CF-4279-908B-F0E81BF86541}"/>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C025BD4-81B7-420B-8698-C4D9181117AD}"/>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38" name="Group 37">
                    <a:extLst>
                      <a:ext uri="{FF2B5EF4-FFF2-40B4-BE49-F238E27FC236}">
                        <a16:creationId xmlns:a16="http://schemas.microsoft.com/office/drawing/2014/main" id="{D16F10C6-FD82-4E91-B02A-F5DB8DA5676F}"/>
                      </a:ext>
                    </a:extLst>
                  </p:cNvPr>
                  <p:cNvGrpSpPr/>
                  <p:nvPr/>
                </p:nvGrpSpPr>
                <p:grpSpPr>
                  <a:xfrm>
                    <a:off x="4572000" y="4104481"/>
                    <a:ext cx="1143000" cy="1052513"/>
                    <a:chOff x="5867400" y="1676400"/>
                    <a:chExt cx="1143000" cy="1052513"/>
                  </a:xfrm>
                </p:grpSpPr>
                <p:cxnSp>
                  <p:nvCxnSpPr>
                    <p:cNvPr id="44" name="Straight Arrow Connector 43">
                      <a:extLst>
                        <a:ext uri="{FF2B5EF4-FFF2-40B4-BE49-F238E27FC236}">
                          <a16:creationId xmlns:a16="http://schemas.microsoft.com/office/drawing/2014/main" id="{6A6C3CBE-E240-4E06-A5C5-63B5A5839F2C}"/>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DD9E8425-C71D-4037-B681-2E25F13CBA9B}"/>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Arc 45">
                      <a:extLst>
                        <a:ext uri="{FF2B5EF4-FFF2-40B4-BE49-F238E27FC236}">
                          <a16:creationId xmlns:a16="http://schemas.microsoft.com/office/drawing/2014/main" id="{889D488F-395F-45A7-B046-0A73E4105214}"/>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0A32F7CB-23D6-4EA5-A085-AE1768249FC7}"/>
                      </a:ext>
                    </a:extLst>
                  </p:cNvPr>
                  <p:cNvGrpSpPr/>
                  <p:nvPr/>
                </p:nvGrpSpPr>
                <p:grpSpPr>
                  <a:xfrm flipH="1">
                    <a:off x="5276850" y="4114799"/>
                    <a:ext cx="1143000" cy="1052513"/>
                    <a:chOff x="5867400" y="1676400"/>
                    <a:chExt cx="1143000" cy="1052513"/>
                  </a:xfrm>
                </p:grpSpPr>
                <p:cxnSp>
                  <p:nvCxnSpPr>
                    <p:cNvPr id="41" name="Straight Arrow Connector 40">
                      <a:extLst>
                        <a:ext uri="{FF2B5EF4-FFF2-40B4-BE49-F238E27FC236}">
                          <a16:creationId xmlns:a16="http://schemas.microsoft.com/office/drawing/2014/main" id="{2DB0944D-FA5E-4215-998C-87F0D9E3EECA}"/>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3EB80FE7-6404-4072-B81D-1DCF07009B98}"/>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Arc 42">
                      <a:extLst>
                        <a:ext uri="{FF2B5EF4-FFF2-40B4-BE49-F238E27FC236}">
                          <a16:creationId xmlns:a16="http://schemas.microsoft.com/office/drawing/2014/main" id="{598180B3-BFAB-4B91-B1B9-B25095E7B591}"/>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a:extLst>
                      <a:ext uri="{FF2B5EF4-FFF2-40B4-BE49-F238E27FC236}">
                        <a16:creationId xmlns:a16="http://schemas.microsoft.com/office/drawing/2014/main" id="{17BC84DB-0DF2-4B1F-A4AA-7EE6D18B54AB}"/>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4" name="Rectangle 33">
                  <a:extLst>
                    <a:ext uri="{FF2B5EF4-FFF2-40B4-BE49-F238E27FC236}">
                      <a16:creationId xmlns:a16="http://schemas.microsoft.com/office/drawing/2014/main" id="{3F610764-0CC5-4D7C-8100-2822AA04FFCD}"/>
                    </a:ext>
                  </a:extLst>
                </p:cNvPr>
                <p:cNvSpPr/>
                <p:nvPr/>
              </p:nvSpPr>
              <p:spPr>
                <a:xfrm>
                  <a:off x="4638675" y="3888395"/>
                  <a:ext cx="2245036" cy="125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1EE2B83C-1358-4663-8CA3-78C983FE569A}"/>
                  </a:ext>
                </a:extLst>
              </p:cNvPr>
              <p:cNvSpPr txBox="1"/>
              <p:nvPr/>
            </p:nvSpPr>
            <p:spPr>
              <a:xfrm>
                <a:off x="5713095" y="4952604"/>
                <a:ext cx="258127" cy="302418"/>
              </a:xfrm>
              <a:prstGeom prst="rect">
                <a:avLst/>
              </a:prstGeom>
              <a:noFill/>
            </p:spPr>
            <p:txBody>
              <a:bodyPr wrap="none" rtlCol="0">
                <a:spAutoFit/>
              </a:bodyPr>
              <a:lstStyle/>
              <a:p>
                <a:r>
                  <a:rPr lang="en-US" dirty="0">
                    <a:solidFill>
                      <a:srgbClr val="0070C0"/>
                    </a:solidFill>
                  </a:rPr>
                  <a:t>a</a:t>
                </a:r>
              </a:p>
            </p:txBody>
          </p:sp>
          <p:sp>
            <p:nvSpPr>
              <p:cNvPr id="32" name="TextBox 31">
                <a:extLst>
                  <a:ext uri="{FF2B5EF4-FFF2-40B4-BE49-F238E27FC236}">
                    <a16:creationId xmlns:a16="http://schemas.microsoft.com/office/drawing/2014/main" id="{3A006B5D-9D8F-465C-AF74-7B47411643AF}"/>
                  </a:ext>
                </a:extLst>
              </p:cNvPr>
              <p:cNvSpPr txBox="1"/>
              <p:nvPr/>
            </p:nvSpPr>
            <p:spPr>
              <a:xfrm>
                <a:off x="6499384" y="4952604"/>
                <a:ext cx="258127" cy="302418"/>
              </a:xfrm>
              <a:prstGeom prst="rect">
                <a:avLst/>
              </a:prstGeom>
              <a:noFill/>
            </p:spPr>
            <p:txBody>
              <a:bodyPr wrap="none" rtlCol="0">
                <a:spAutoFit/>
              </a:bodyPr>
              <a:lstStyle/>
              <a:p>
                <a:r>
                  <a:rPr lang="en-US" dirty="0">
                    <a:solidFill>
                      <a:srgbClr val="0070C0"/>
                    </a:solidFill>
                  </a:rPr>
                  <a:t>a</a:t>
                </a:r>
              </a:p>
            </p:txBody>
          </p:sp>
        </p:grpSp>
        <p:sp>
          <p:nvSpPr>
            <p:cNvPr id="29" name="TextBox 28">
              <a:extLst>
                <a:ext uri="{FF2B5EF4-FFF2-40B4-BE49-F238E27FC236}">
                  <a16:creationId xmlns:a16="http://schemas.microsoft.com/office/drawing/2014/main" id="{CF22DA9E-5E65-4C23-8D60-B113F92FAC03}"/>
                </a:ext>
              </a:extLst>
            </p:cNvPr>
            <p:cNvSpPr txBox="1"/>
            <p:nvPr/>
          </p:nvSpPr>
          <p:spPr>
            <a:xfrm>
              <a:off x="5146562" y="6119018"/>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grpSp>
      <p:grpSp>
        <p:nvGrpSpPr>
          <p:cNvPr id="47" name="Group 46">
            <a:extLst>
              <a:ext uri="{FF2B5EF4-FFF2-40B4-BE49-F238E27FC236}">
                <a16:creationId xmlns:a16="http://schemas.microsoft.com/office/drawing/2014/main" id="{F72EA050-75B0-40A1-B107-401AEF1DF0FC}"/>
              </a:ext>
            </a:extLst>
          </p:cNvPr>
          <p:cNvGrpSpPr/>
          <p:nvPr/>
        </p:nvGrpSpPr>
        <p:grpSpPr>
          <a:xfrm>
            <a:off x="6569377" y="2498793"/>
            <a:ext cx="1369813" cy="1394877"/>
            <a:chOff x="7766819" y="5158323"/>
            <a:chExt cx="1369813" cy="1394877"/>
          </a:xfrm>
        </p:grpSpPr>
        <p:grpSp>
          <p:nvGrpSpPr>
            <p:cNvPr id="48" name="Group 47">
              <a:extLst>
                <a:ext uri="{FF2B5EF4-FFF2-40B4-BE49-F238E27FC236}">
                  <a16:creationId xmlns:a16="http://schemas.microsoft.com/office/drawing/2014/main" id="{1865CFED-1ED7-401C-99EE-55B1B9BE5182}"/>
                </a:ext>
              </a:extLst>
            </p:cNvPr>
            <p:cNvGrpSpPr/>
            <p:nvPr/>
          </p:nvGrpSpPr>
          <p:grpSpPr>
            <a:xfrm rot="10800000">
              <a:off x="8104356" y="5298227"/>
              <a:ext cx="930577" cy="882556"/>
              <a:chOff x="5791200" y="4697111"/>
              <a:chExt cx="930577" cy="882556"/>
            </a:xfrm>
          </p:grpSpPr>
          <p:cxnSp>
            <p:nvCxnSpPr>
              <p:cNvPr id="52" name="Straight Arrow Connector 51">
                <a:extLst>
                  <a:ext uri="{FF2B5EF4-FFF2-40B4-BE49-F238E27FC236}">
                    <a16:creationId xmlns:a16="http://schemas.microsoft.com/office/drawing/2014/main" id="{1749EDFB-ADE7-4FC3-948D-384C1678371D}"/>
                  </a:ext>
                </a:extLst>
              </p:cNvPr>
              <p:cNvCxnSpPr>
                <a:cxnSpLocks/>
              </p:cNvCxnSpPr>
              <p:nvPr/>
            </p:nvCxnSpPr>
            <p:spPr>
              <a:xfrm flipV="1">
                <a:off x="6375559" y="46971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a:extLst>
                  <a:ext uri="{FF2B5EF4-FFF2-40B4-BE49-F238E27FC236}">
                    <a16:creationId xmlns:a16="http://schemas.microsoft.com/office/drawing/2014/main" id="{23F440C5-BBD5-4B87-B705-3EBE2E1B735C}"/>
                  </a:ext>
                </a:extLst>
              </p:cNvPr>
              <p:cNvCxnSpPr>
                <a:cxnSpLocks/>
              </p:cNvCxnSpPr>
              <p:nvPr/>
            </p:nvCxnSpPr>
            <p:spPr>
              <a:xfrm rot="16200000" flipV="1">
                <a:off x="6080276" y="50163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4" name="Arc 53">
                <a:extLst>
                  <a:ext uri="{FF2B5EF4-FFF2-40B4-BE49-F238E27FC236}">
                    <a16:creationId xmlns:a16="http://schemas.microsoft.com/office/drawing/2014/main" id="{3F4A264D-8AFD-4713-A9CD-F5B40E7127AE}"/>
                  </a:ext>
                </a:extLst>
              </p:cNvPr>
              <p:cNvSpPr/>
              <p:nvPr/>
            </p:nvSpPr>
            <p:spPr>
              <a:xfrm>
                <a:off x="6035977" y="48938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
          <p:nvSpPr>
            <p:cNvPr id="49" name="TextBox 48">
              <a:extLst>
                <a:ext uri="{FF2B5EF4-FFF2-40B4-BE49-F238E27FC236}">
                  <a16:creationId xmlns:a16="http://schemas.microsoft.com/office/drawing/2014/main" id="{8A1843D4-37BB-40BA-96CA-CF30D7E2ADF1}"/>
                </a:ext>
              </a:extLst>
            </p:cNvPr>
            <p:cNvSpPr txBox="1"/>
            <p:nvPr/>
          </p:nvSpPr>
          <p:spPr>
            <a:xfrm>
              <a:off x="8291282" y="6214646"/>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50" name="TextBox 49">
              <a:extLst>
                <a:ext uri="{FF2B5EF4-FFF2-40B4-BE49-F238E27FC236}">
                  <a16:creationId xmlns:a16="http://schemas.microsoft.com/office/drawing/2014/main" id="{EBB262DE-4B85-4064-AB66-EB1060A61379}"/>
                </a:ext>
              </a:extLst>
            </p:cNvPr>
            <p:cNvSpPr txBox="1"/>
            <p:nvPr/>
          </p:nvSpPr>
          <p:spPr>
            <a:xfrm>
              <a:off x="8830138" y="515832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51" name="TextBox 50">
              <a:extLst>
                <a:ext uri="{FF2B5EF4-FFF2-40B4-BE49-F238E27FC236}">
                  <a16:creationId xmlns:a16="http://schemas.microsoft.com/office/drawing/2014/main" id="{AB7C10D1-CDB0-4050-BF1F-E3BDCC34B95F}"/>
                </a:ext>
              </a:extLst>
            </p:cNvPr>
            <p:cNvSpPr txBox="1"/>
            <p:nvPr/>
          </p:nvSpPr>
          <p:spPr>
            <a:xfrm>
              <a:off x="7766819" y="5727076"/>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grpSp>
      <p:grpSp>
        <p:nvGrpSpPr>
          <p:cNvPr id="55" name="Group 54">
            <a:extLst>
              <a:ext uri="{FF2B5EF4-FFF2-40B4-BE49-F238E27FC236}">
                <a16:creationId xmlns:a16="http://schemas.microsoft.com/office/drawing/2014/main" id="{D026FB0F-6D60-459B-A377-DDEFFA373D35}"/>
              </a:ext>
            </a:extLst>
          </p:cNvPr>
          <p:cNvGrpSpPr/>
          <p:nvPr/>
        </p:nvGrpSpPr>
        <p:grpSpPr>
          <a:xfrm>
            <a:off x="6326235" y="3969041"/>
            <a:ext cx="1288591" cy="1190450"/>
            <a:chOff x="5280786" y="4236817"/>
            <a:chExt cx="1288591" cy="1190450"/>
          </a:xfrm>
        </p:grpSpPr>
        <p:sp>
          <p:nvSpPr>
            <p:cNvPr id="56" name="Arc 55">
              <a:extLst>
                <a:ext uri="{FF2B5EF4-FFF2-40B4-BE49-F238E27FC236}">
                  <a16:creationId xmlns:a16="http://schemas.microsoft.com/office/drawing/2014/main" id="{A455266E-6089-4D60-99B5-81F9976D7C3C}"/>
                </a:ext>
              </a:extLst>
            </p:cNvPr>
            <p:cNvSpPr/>
            <p:nvPr/>
          </p:nvSpPr>
          <p:spPr>
            <a:xfrm flipH="1">
              <a:off x="5883577" y="47414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E2EE66BD-B2DD-4C21-A9CA-07A7D68339CD}"/>
                </a:ext>
              </a:extLst>
            </p:cNvPr>
            <p:cNvGrpSpPr/>
            <p:nvPr/>
          </p:nvGrpSpPr>
          <p:grpSpPr>
            <a:xfrm>
              <a:off x="5280786" y="4236817"/>
              <a:ext cx="1099766" cy="1072210"/>
              <a:chOff x="5280786" y="4236817"/>
              <a:chExt cx="1099766" cy="1072210"/>
            </a:xfrm>
          </p:grpSpPr>
          <p:cxnSp>
            <p:nvCxnSpPr>
              <p:cNvPr id="58" name="Straight Arrow Connector 57">
                <a:extLst>
                  <a:ext uri="{FF2B5EF4-FFF2-40B4-BE49-F238E27FC236}">
                    <a16:creationId xmlns:a16="http://schemas.microsoft.com/office/drawing/2014/main" id="{52535C8C-83D9-443C-AEA1-451087F668B0}"/>
                  </a:ext>
                </a:extLst>
              </p:cNvPr>
              <p:cNvCxnSpPr>
                <a:cxnSpLocks/>
              </p:cNvCxnSpPr>
              <p:nvPr/>
            </p:nvCxnSpPr>
            <p:spPr>
              <a:xfrm flipV="1">
                <a:off x="6223159" y="45447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9" name="TextBox 58">
                <a:extLst>
                  <a:ext uri="{FF2B5EF4-FFF2-40B4-BE49-F238E27FC236}">
                    <a16:creationId xmlns:a16="http://schemas.microsoft.com/office/drawing/2014/main" id="{278485B1-ED29-4753-8AA4-4087B508E8E4}"/>
                  </a:ext>
                </a:extLst>
              </p:cNvPr>
              <p:cNvSpPr txBox="1"/>
              <p:nvPr/>
            </p:nvSpPr>
            <p:spPr>
              <a:xfrm>
                <a:off x="6061234" y="4236817"/>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60" name="TextBox 59">
                <a:extLst>
                  <a:ext uri="{FF2B5EF4-FFF2-40B4-BE49-F238E27FC236}">
                    <a16:creationId xmlns:a16="http://schemas.microsoft.com/office/drawing/2014/main" id="{AEB2CA9E-9F84-4BF0-979C-01CF7009C2E1}"/>
                  </a:ext>
                </a:extLst>
              </p:cNvPr>
              <p:cNvSpPr txBox="1"/>
              <p:nvPr/>
            </p:nvSpPr>
            <p:spPr>
              <a:xfrm>
                <a:off x="5280786" y="497047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61" name="TextBox 60">
                <a:extLst>
                  <a:ext uri="{FF2B5EF4-FFF2-40B4-BE49-F238E27FC236}">
                    <a16:creationId xmlns:a16="http://schemas.microsoft.com/office/drawing/2014/main" id="{178D8BAB-8831-49FD-8471-A206CE3C8C5F}"/>
                  </a:ext>
                </a:extLst>
              </p:cNvPr>
              <p:cNvSpPr txBox="1"/>
              <p:nvPr/>
            </p:nvSpPr>
            <p:spPr>
              <a:xfrm>
                <a:off x="5596554" y="4500941"/>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cxnSp>
            <p:nvCxnSpPr>
              <p:cNvPr id="62" name="Straight Arrow Connector 61">
                <a:extLst>
                  <a:ext uri="{FF2B5EF4-FFF2-40B4-BE49-F238E27FC236}">
                    <a16:creationId xmlns:a16="http://schemas.microsoft.com/office/drawing/2014/main" id="{7270FF32-945E-42A4-87B9-37C493B8EF74}"/>
                  </a:ext>
                </a:extLst>
              </p:cNvPr>
              <p:cNvCxnSpPr>
                <a:cxnSpLocks/>
              </p:cNvCxnSpPr>
              <p:nvPr/>
            </p:nvCxnSpPr>
            <p:spPr>
              <a:xfrm rot="16200000" flipV="1">
                <a:off x="5927876" y="48639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spTree>
    <p:extLst>
      <p:ext uri="{BB962C8B-B14F-4D97-AF65-F5344CB8AC3E}">
        <p14:creationId xmlns:p14="http://schemas.microsoft.com/office/powerpoint/2010/main" val="38228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an Internal Force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648200"/>
          </a:xfrm>
        </p:spPr>
        <p:txBody>
          <a:bodyPr>
            <a:normAutofit fontScale="77500" lnSpcReduction="20000"/>
          </a:bodyPr>
          <a:lstStyle/>
          <a:p>
            <a:r>
              <a:rPr lang="en-US" dirty="0"/>
              <a:t>The process used in solve for internal forces (using equilibrium analysis is as follows:</a:t>
            </a:r>
          </a:p>
          <a:p>
            <a:pPr marL="514350" indent="-514350">
              <a:buFont typeface="+mj-lt"/>
              <a:buAutoNum type="arabicPeriod"/>
            </a:pPr>
            <a:r>
              <a:rPr lang="en-US" dirty="0"/>
              <a:t>Solve for all the </a:t>
            </a:r>
            <a:r>
              <a:rPr lang="en-US" dirty="0">
                <a:solidFill>
                  <a:srgbClr val="FF0000"/>
                </a:solidFill>
              </a:rPr>
              <a:t>external forces </a:t>
            </a:r>
            <a:r>
              <a:rPr lang="en-US" dirty="0"/>
              <a:t>and </a:t>
            </a:r>
            <a:r>
              <a:rPr lang="en-US" dirty="0">
                <a:solidFill>
                  <a:srgbClr val="7030A0"/>
                </a:solidFill>
              </a:rPr>
              <a:t>moments</a:t>
            </a:r>
          </a:p>
          <a:p>
            <a:pPr marL="914400" lvl="1" indent="-514350"/>
            <a:r>
              <a:rPr lang="en-US" dirty="0"/>
              <a:t>At least all the external forces and moments acting on the side of the body you intend to work with.</a:t>
            </a:r>
          </a:p>
          <a:p>
            <a:pPr marL="514350" indent="-514350">
              <a:buFont typeface="+mj-lt"/>
              <a:buAutoNum type="arabicPeriod"/>
            </a:pPr>
            <a:r>
              <a:rPr lang="en-US" dirty="0"/>
              <a:t>Draw a </a:t>
            </a:r>
            <a:r>
              <a:rPr lang="en-US" b="1" dirty="0"/>
              <a:t>free body diagram </a:t>
            </a:r>
            <a:r>
              <a:rPr lang="en-US" dirty="0"/>
              <a:t>of half of the body, making the cut at the point of interest.</a:t>
            </a:r>
          </a:p>
          <a:p>
            <a:pPr marL="914400" lvl="1" indent="-514350"/>
            <a:r>
              <a:rPr lang="en-US" dirty="0"/>
              <a:t>Include the external </a:t>
            </a:r>
            <a:r>
              <a:rPr lang="en-US" dirty="0">
                <a:solidFill>
                  <a:srgbClr val="FF0000"/>
                </a:solidFill>
              </a:rPr>
              <a:t>forces</a:t>
            </a:r>
            <a:r>
              <a:rPr lang="en-US" dirty="0"/>
              <a:t> and </a:t>
            </a:r>
            <a:r>
              <a:rPr lang="en-US" dirty="0">
                <a:solidFill>
                  <a:srgbClr val="7030A0"/>
                </a:solidFill>
              </a:rPr>
              <a:t>moments</a:t>
            </a:r>
            <a:r>
              <a:rPr lang="en-US" dirty="0"/>
              <a:t> acting on that half of the body.</a:t>
            </a:r>
          </a:p>
          <a:p>
            <a:pPr marL="914400" lvl="1" indent="-514350"/>
            <a:r>
              <a:rPr lang="en-US" dirty="0"/>
              <a:t>Include the unknown </a:t>
            </a:r>
            <a:r>
              <a:rPr lang="en-US" dirty="0">
                <a:solidFill>
                  <a:srgbClr val="FF0000"/>
                </a:solidFill>
              </a:rPr>
              <a:t>internal forces </a:t>
            </a:r>
            <a:r>
              <a:rPr lang="en-US" dirty="0"/>
              <a:t>and include the unknown </a:t>
            </a:r>
            <a:r>
              <a:rPr lang="en-US" dirty="0">
                <a:solidFill>
                  <a:srgbClr val="7030A0"/>
                </a:solidFill>
              </a:rPr>
              <a:t>internal moments</a:t>
            </a:r>
            <a:r>
              <a:rPr lang="en-US" dirty="0"/>
              <a:t>.</a:t>
            </a:r>
          </a:p>
          <a:p>
            <a:pPr marL="514350" indent="-514350">
              <a:buFont typeface="+mj-lt"/>
              <a:buAutoNum type="arabicPeriod"/>
            </a:pPr>
            <a:r>
              <a:rPr lang="en-US" dirty="0"/>
              <a:t>Write out all the equilibrium equations based on the free body diagrams.</a:t>
            </a:r>
          </a:p>
          <a:p>
            <a:pPr marL="514350" indent="-514350">
              <a:buFont typeface="+mj-lt"/>
              <a:buAutoNum type="arabicPeriod"/>
            </a:pPr>
            <a:r>
              <a:rPr lang="en-US" dirty="0"/>
              <a:t>Solve the equilibrium equations for the unknown values.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1670</TotalTime>
  <Words>908</Words>
  <Application>Microsoft Office PowerPoint</Application>
  <PresentationFormat>On-screen Show (4:3)</PresentationFormat>
  <Paragraphs>125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MA_Template</vt:lpstr>
      <vt:lpstr>Finding Internal Forces via Equilibrium Analysis</vt:lpstr>
      <vt:lpstr>Internal Forces</vt:lpstr>
      <vt:lpstr>Finding the Internal Forces via Equilibrium Analysis</vt:lpstr>
      <vt:lpstr>Step 1: Finding External Forces</vt:lpstr>
      <vt:lpstr>Step 2: Splitting the Body and Drawing a Free Body Diagram</vt:lpstr>
      <vt:lpstr>Step 2: Splitting the Body and Drawing a Free Body Diagram</vt:lpstr>
      <vt:lpstr>Step 3 and 4: Equilibrium Analysis</vt:lpstr>
      <vt:lpstr>Newton’s Third Law and Internal Forces</vt:lpstr>
      <vt:lpstr>Solving an Internal Force Problem (The Process)</vt:lpstr>
      <vt:lpstr>Thanks for Watching</vt:lpstr>
      <vt:lpstr>Internal Forces Worked Example</vt:lpstr>
      <vt:lpstr>Internal Forces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33</cp:revision>
  <dcterms:created xsi:type="dcterms:W3CDTF">2020-08-21T15:23:22Z</dcterms:created>
  <dcterms:modified xsi:type="dcterms:W3CDTF">2021-09-20T18:14:36Z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