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288" r:id="rId6"/>
    <p:sldId id="289" r:id="rId7"/>
    <p:sldId id="291" r:id="rId8"/>
    <p:sldId id="298" r:id="rId9"/>
    <p:sldId id="290" r:id="rId10"/>
    <p:sldId id="292" r:id="rId11"/>
    <p:sldId id="293" r:id="rId12"/>
    <p:sldId id="294" r:id="rId13"/>
    <p:sldId id="295" r:id="rId14"/>
    <p:sldId id="296" r:id="rId15"/>
    <p:sldId id="297" r:id="rId16"/>
    <p:sldId id="287" r:id="rId17"/>
    <p:sldId id="299" r:id="rId18"/>
    <p:sldId id="27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82" autoAdjust="0"/>
    <p:restoredTop sz="54101" autoAdjust="0"/>
  </p:normalViewPr>
  <p:slideViewPr>
    <p:cSldViewPr>
      <p:cViewPr varScale="1">
        <p:scale>
          <a:sx n="67" d="100"/>
          <a:sy n="67" d="100"/>
        </p:scale>
        <p:origin x="116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9/20/2021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Axial Force Diagrams and Torsion Diagrams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334-B39A-4ED3-8AF0-4E18E2FC5EE9}"/>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DE86BFB9-566E-48AA-8B96-D042A7ED429C}"/>
              </a:ext>
            </a:extLst>
          </p:cNvPr>
          <p:cNvSpPr>
            <a:spLocks noGrp="1"/>
          </p:cNvSpPr>
          <p:nvPr>
            <p:ph idx="1"/>
          </p:nvPr>
        </p:nvSpPr>
        <p:spPr>
          <a:xfrm>
            <a:off x="457200" y="1600201"/>
            <a:ext cx="7772400" cy="2209800"/>
          </a:xfrm>
        </p:spPr>
        <p:txBody>
          <a:bodyPr>
            <a:normAutofit/>
          </a:bodyPr>
          <a:lstStyle/>
          <a:p>
            <a:r>
              <a:rPr lang="en-US" dirty="0"/>
              <a:t>Just as with the prior methods, the first step in plotting out the internal torques in a shaft is to determine all the external moments on the shaft.</a:t>
            </a:r>
          </a:p>
        </p:txBody>
      </p:sp>
      <p:sp>
        <p:nvSpPr>
          <p:cNvPr id="4" name="Slide Number Placeholder 3">
            <a:extLst>
              <a:ext uri="{FF2B5EF4-FFF2-40B4-BE49-F238E27FC236}">
                <a16:creationId xmlns:a16="http://schemas.microsoft.com/office/drawing/2014/main" id="{C62D24D9-D223-4667-B0C2-AB14A6283AF5}"/>
              </a:ext>
            </a:extLst>
          </p:cNvPr>
          <p:cNvSpPr>
            <a:spLocks noGrp="1"/>
          </p:cNvSpPr>
          <p:nvPr>
            <p:ph type="sldNum" sz="quarter" idx="12"/>
          </p:nvPr>
        </p:nvSpPr>
        <p:spPr/>
        <p:txBody>
          <a:bodyPr/>
          <a:lstStyle/>
          <a:p>
            <a:fld id="{929262FE-7F58-4A1E-8AF3-5A510A86DEBD}" type="slidenum">
              <a:rPr lang="en-US" smtClean="0"/>
              <a:t>10</a:t>
            </a:fld>
            <a:endParaRPr lang="en-US"/>
          </a:p>
        </p:txBody>
      </p:sp>
      <p:grpSp>
        <p:nvGrpSpPr>
          <p:cNvPr id="6" name="Group 5">
            <a:extLst>
              <a:ext uri="{FF2B5EF4-FFF2-40B4-BE49-F238E27FC236}">
                <a16:creationId xmlns:a16="http://schemas.microsoft.com/office/drawing/2014/main" id="{152FD11B-1E12-4BC2-9500-31E81303D512}"/>
              </a:ext>
            </a:extLst>
          </p:cNvPr>
          <p:cNvGrpSpPr/>
          <p:nvPr/>
        </p:nvGrpSpPr>
        <p:grpSpPr>
          <a:xfrm>
            <a:off x="2209800" y="3482577"/>
            <a:ext cx="4505862" cy="3126452"/>
            <a:chOff x="809567" y="2424627"/>
            <a:chExt cx="5942573" cy="4340351"/>
          </a:xfrm>
        </p:grpSpPr>
        <p:sp>
          <p:nvSpPr>
            <p:cNvPr id="8" name="Can 1">
              <a:extLst>
                <a:ext uri="{FF2B5EF4-FFF2-40B4-BE49-F238E27FC236}">
                  <a16:creationId xmlns:a16="http://schemas.microsoft.com/office/drawing/2014/main" id="{832E747A-1752-40AD-B4AE-3771335BCE1B}"/>
                </a:ext>
              </a:extLst>
            </p:cNvPr>
            <p:cNvSpPr/>
            <p:nvPr/>
          </p:nvSpPr>
          <p:spPr>
            <a:xfrm rot="5400000">
              <a:off x="264621" y="4141969"/>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A782F7EB-038C-4ABA-B247-72F8C287B9F7}"/>
                </a:ext>
              </a:extLst>
            </p:cNvPr>
            <p:cNvSpPr/>
            <p:nvPr/>
          </p:nvSpPr>
          <p:spPr>
            <a:xfrm rot="5400000">
              <a:off x="2549337" y="3413118"/>
              <a:ext cx="446114" cy="2436752"/>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0" name="Can 1">
              <a:extLst>
                <a:ext uri="{FF2B5EF4-FFF2-40B4-BE49-F238E27FC236}">
                  <a16:creationId xmlns:a16="http://schemas.microsoft.com/office/drawing/2014/main" id="{A4AF519E-7164-4794-B960-4B7186E1EA5E}"/>
                </a:ext>
              </a:extLst>
            </p:cNvPr>
            <p:cNvSpPr/>
            <p:nvPr/>
          </p:nvSpPr>
          <p:spPr>
            <a:xfrm rot="5400000">
              <a:off x="3112654" y="4141968"/>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1" name="Can 4">
              <a:extLst>
                <a:ext uri="{FF2B5EF4-FFF2-40B4-BE49-F238E27FC236}">
                  <a16:creationId xmlns:a16="http://schemas.microsoft.com/office/drawing/2014/main" id="{A739FAF9-78E3-4036-9A1F-C3521DB30338}"/>
                </a:ext>
              </a:extLst>
            </p:cNvPr>
            <p:cNvSpPr/>
            <p:nvPr/>
          </p:nvSpPr>
          <p:spPr>
            <a:xfrm rot="5400000">
              <a:off x="4866378" y="3891661"/>
              <a:ext cx="446113" cy="1479665"/>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2" name="Can 1">
              <a:extLst>
                <a:ext uri="{FF2B5EF4-FFF2-40B4-BE49-F238E27FC236}">
                  <a16:creationId xmlns:a16="http://schemas.microsoft.com/office/drawing/2014/main" id="{18469832-4487-41C5-B9F6-A53506B4AA91}"/>
                </a:ext>
              </a:extLst>
            </p:cNvPr>
            <p:cNvSpPr/>
            <p:nvPr/>
          </p:nvSpPr>
          <p:spPr>
            <a:xfrm rot="5400000">
              <a:off x="4972291" y="4141965"/>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13" name="Straight Connector 12">
              <a:extLst>
                <a:ext uri="{FF2B5EF4-FFF2-40B4-BE49-F238E27FC236}">
                  <a16:creationId xmlns:a16="http://schemas.microsoft.com/office/drawing/2014/main" id="{B5450448-E7B2-45BA-B430-EF4BD80C8187}"/>
                </a:ext>
              </a:extLst>
            </p:cNvPr>
            <p:cNvCxnSpPr>
              <a:cxnSpLocks/>
            </p:cNvCxnSpPr>
            <p:nvPr/>
          </p:nvCxnSpPr>
          <p:spPr>
            <a:xfrm flipH="1">
              <a:off x="1331623" y="6477000"/>
              <a:ext cx="4717701" cy="0"/>
            </a:xfrm>
            <a:prstGeom prst="line">
              <a:avLst/>
            </a:prstGeom>
            <a:noFill/>
            <a:ln w="6350" cap="flat" cmpd="sng" algn="ctr">
              <a:solidFill>
                <a:srgbClr val="5B9BD5"/>
              </a:solidFill>
              <a:prstDash val="solid"/>
              <a:miter lim="800000"/>
            </a:ln>
            <a:effectLst/>
          </p:spPr>
        </p:cxnSp>
        <p:sp>
          <p:nvSpPr>
            <p:cNvPr id="14" name="Arc 13">
              <a:extLst>
                <a:ext uri="{FF2B5EF4-FFF2-40B4-BE49-F238E27FC236}">
                  <a16:creationId xmlns:a16="http://schemas.microsoft.com/office/drawing/2014/main" id="{14F460B1-2FDA-4AFA-B2F5-AC460C88BE38}"/>
                </a:ext>
              </a:extLst>
            </p:cNvPr>
            <p:cNvSpPr/>
            <p:nvPr/>
          </p:nvSpPr>
          <p:spPr>
            <a:xfrm flipV="1">
              <a:off x="1022550" y="3285298"/>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5" name="TextBox 14">
              <a:extLst>
                <a:ext uri="{FF2B5EF4-FFF2-40B4-BE49-F238E27FC236}">
                  <a16:creationId xmlns:a16="http://schemas.microsoft.com/office/drawing/2014/main" id="{BF851A1B-9489-4AE9-A501-213D50DCCC52}"/>
                </a:ext>
              </a:extLst>
            </p:cNvPr>
            <p:cNvSpPr txBox="1"/>
            <p:nvPr/>
          </p:nvSpPr>
          <p:spPr>
            <a:xfrm>
              <a:off x="855019" y="2826158"/>
              <a:ext cx="1061716" cy="512732"/>
            </a:xfrm>
            <a:prstGeom prst="rect">
              <a:avLst/>
            </a:prstGeom>
            <a:noFill/>
          </p:spPr>
          <p:txBody>
            <a:bodyPr wrap="none" rtlCol="0">
              <a:spAutoFit/>
            </a:bodyPr>
            <a:lstStyle/>
            <a:p>
              <a:pPr lvl="0"/>
              <a:r>
                <a:rPr lang="en-US" b="1" kern="0" dirty="0">
                  <a:solidFill>
                    <a:srgbClr val="7030A0"/>
                  </a:solidFill>
                </a:rPr>
                <a:t>5 kNm</a:t>
              </a:r>
              <a:endParaRPr kumimoji="0" lang="en-US" sz="1800" b="1" i="0" u="none" strike="noStrike" kern="0" cap="none" spc="0" normalizeH="0" baseline="0" noProof="0" dirty="0">
                <a:ln>
                  <a:noFill/>
                </a:ln>
                <a:solidFill>
                  <a:srgbClr val="7030A0"/>
                </a:solidFill>
                <a:effectLst/>
                <a:uLnTx/>
                <a:uFillTx/>
              </a:endParaRPr>
            </a:p>
          </p:txBody>
        </p:sp>
        <p:sp>
          <p:nvSpPr>
            <p:cNvPr id="16" name="Arc 15">
              <a:extLst>
                <a:ext uri="{FF2B5EF4-FFF2-40B4-BE49-F238E27FC236}">
                  <a16:creationId xmlns:a16="http://schemas.microsoft.com/office/drawing/2014/main" id="{912A13CA-F8D5-4545-BEDB-02E109331A87}"/>
                </a:ext>
              </a:extLst>
            </p:cNvPr>
            <p:cNvSpPr/>
            <p:nvPr/>
          </p:nvSpPr>
          <p:spPr>
            <a:xfrm>
              <a:off x="3817434" y="3285297"/>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7" name="Arc 16">
              <a:extLst>
                <a:ext uri="{FF2B5EF4-FFF2-40B4-BE49-F238E27FC236}">
                  <a16:creationId xmlns:a16="http://schemas.microsoft.com/office/drawing/2014/main" id="{4DC5ADE4-37BE-46E2-A6A5-7B417E4226BE}"/>
                </a:ext>
              </a:extLst>
            </p:cNvPr>
            <p:cNvSpPr/>
            <p:nvPr/>
          </p:nvSpPr>
          <p:spPr>
            <a:xfrm flipV="1">
              <a:off x="5703627" y="3277710"/>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18" name="TextBox 17">
              <a:extLst>
                <a:ext uri="{FF2B5EF4-FFF2-40B4-BE49-F238E27FC236}">
                  <a16:creationId xmlns:a16="http://schemas.microsoft.com/office/drawing/2014/main" id="{BAB7DC31-D45F-406D-BEF0-2B1649F981A1}"/>
                </a:ext>
              </a:extLst>
            </p:cNvPr>
            <p:cNvSpPr txBox="1"/>
            <p:nvPr/>
          </p:nvSpPr>
          <p:spPr>
            <a:xfrm>
              <a:off x="3657599" y="2865650"/>
              <a:ext cx="1216045" cy="512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30A0"/>
                  </a:solidFill>
                  <a:effectLst/>
                  <a:uLnTx/>
                  <a:uFillTx/>
                </a:rPr>
                <a:t>15 kNm</a:t>
              </a:r>
            </a:p>
          </p:txBody>
        </p:sp>
        <p:sp>
          <p:nvSpPr>
            <p:cNvPr id="19" name="TextBox 18">
              <a:extLst>
                <a:ext uri="{FF2B5EF4-FFF2-40B4-BE49-F238E27FC236}">
                  <a16:creationId xmlns:a16="http://schemas.microsoft.com/office/drawing/2014/main" id="{271ADA92-4067-4411-8A01-723139C7D13D}"/>
                </a:ext>
              </a:extLst>
            </p:cNvPr>
            <p:cNvSpPr txBox="1"/>
            <p:nvPr/>
          </p:nvSpPr>
          <p:spPr>
            <a:xfrm>
              <a:off x="5536095" y="2825627"/>
              <a:ext cx="1216045" cy="512732"/>
            </a:xfrm>
            <a:prstGeom prst="rect">
              <a:avLst/>
            </a:prstGeom>
            <a:noFill/>
          </p:spPr>
          <p:txBody>
            <a:bodyPr wrap="none" rtlCol="0">
              <a:spAutoFit/>
            </a:bodyPr>
            <a:lstStyle/>
            <a:p>
              <a:pPr lvl="0"/>
              <a:r>
                <a:rPr lang="en-US" b="1" kern="0" dirty="0">
                  <a:solidFill>
                    <a:srgbClr val="7030A0"/>
                  </a:solidFill>
                </a:rPr>
                <a:t>10 kNm</a:t>
              </a:r>
              <a:endParaRPr kumimoji="0" lang="en-US" sz="1800" b="1" i="0" u="none" strike="noStrike" kern="0" cap="none" spc="0" normalizeH="0" baseline="0" noProof="0" dirty="0">
                <a:ln>
                  <a:noFill/>
                </a:ln>
                <a:solidFill>
                  <a:srgbClr val="7030A0"/>
                </a:solidFill>
                <a:effectLst/>
                <a:uLnTx/>
                <a:uFillTx/>
              </a:endParaRPr>
            </a:p>
          </p:txBody>
        </p:sp>
        <p:sp>
          <p:nvSpPr>
            <p:cNvPr id="20" name="TextBox 19">
              <a:extLst>
                <a:ext uri="{FF2B5EF4-FFF2-40B4-BE49-F238E27FC236}">
                  <a16:creationId xmlns:a16="http://schemas.microsoft.com/office/drawing/2014/main" id="{8B067D34-9BBE-4B1F-8574-AB62F5BD7931}"/>
                </a:ext>
              </a:extLst>
            </p:cNvPr>
            <p:cNvSpPr txBox="1"/>
            <p:nvPr/>
          </p:nvSpPr>
          <p:spPr>
            <a:xfrm>
              <a:off x="1228741" y="2424627"/>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21" name="TextBox 20">
              <a:extLst>
                <a:ext uri="{FF2B5EF4-FFF2-40B4-BE49-F238E27FC236}">
                  <a16:creationId xmlns:a16="http://schemas.microsoft.com/office/drawing/2014/main" id="{9482A503-1F11-412E-BB85-92C4F0451F49}"/>
                </a:ext>
              </a:extLst>
            </p:cNvPr>
            <p:cNvSpPr txBox="1"/>
            <p:nvPr/>
          </p:nvSpPr>
          <p:spPr>
            <a:xfrm>
              <a:off x="5878113" y="2455614"/>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22" name="TextBox 21">
              <a:extLst>
                <a:ext uri="{FF2B5EF4-FFF2-40B4-BE49-F238E27FC236}">
                  <a16:creationId xmlns:a16="http://schemas.microsoft.com/office/drawing/2014/main" id="{C81A535B-7A14-40AD-A6CE-95E41A3424B0}"/>
                </a:ext>
              </a:extLst>
            </p:cNvPr>
            <p:cNvSpPr txBox="1"/>
            <p:nvPr/>
          </p:nvSpPr>
          <p:spPr>
            <a:xfrm>
              <a:off x="3990770" y="246656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cxnSp>
          <p:nvCxnSpPr>
            <p:cNvPr id="23" name="Straight Connector 22">
              <a:extLst>
                <a:ext uri="{FF2B5EF4-FFF2-40B4-BE49-F238E27FC236}">
                  <a16:creationId xmlns:a16="http://schemas.microsoft.com/office/drawing/2014/main" id="{0C3055ED-3E62-41BD-9D08-F70F209BB8BD}"/>
                </a:ext>
              </a:extLst>
            </p:cNvPr>
            <p:cNvCxnSpPr>
              <a:cxnSpLocks/>
            </p:cNvCxnSpPr>
            <p:nvPr/>
          </p:nvCxnSpPr>
          <p:spPr>
            <a:xfrm flipH="1">
              <a:off x="1331623" y="6128819"/>
              <a:ext cx="0" cy="539756"/>
            </a:xfrm>
            <a:prstGeom prst="line">
              <a:avLst/>
            </a:prstGeom>
            <a:noFill/>
            <a:ln w="6350" cap="flat" cmpd="sng" algn="ctr">
              <a:solidFill>
                <a:srgbClr val="5B9BD5"/>
              </a:solidFill>
              <a:prstDash val="solid"/>
              <a:miter lim="800000"/>
            </a:ln>
            <a:effectLst/>
          </p:spPr>
        </p:cxnSp>
        <p:cxnSp>
          <p:nvCxnSpPr>
            <p:cNvPr id="24" name="Straight Connector 23">
              <a:extLst>
                <a:ext uri="{FF2B5EF4-FFF2-40B4-BE49-F238E27FC236}">
                  <a16:creationId xmlns:a16="http://schemas.microsoft.com/office/drawing/2014/main" id="{0EC3CF37-1420-429E-AB4D-DA4FDBA01412}"/>
                </a:ext>
              </a:extLst>
            </p:cNvPr>
            <p:cNvCxnSpPr>
              <a:cxnSpLocks/>
            </p:cNvCxnSpPr>
            <p:nvPr/>
          </p:nvCxnSpPr>
          <p:spPr>
            <a:xfrm flipH="1">
              <a:off x="4149899" y="6128819"/>
              <a:ext cx="0" cy="539756"/>
            </a:xfrm>
            <a:prstGeom prst="line">
              <a:avLst/>
            </a:prstGeom>
            <a:noFill/>
            <a:ln w="6350" cap="flat" cmpd="sng" algn="ctr">
              <a:solidFill>
                <a:srgbClr val="5B9BD5"/>
              </a:solidFill>
              <a:prstDash val="solid"/>
              <a:miter lim="800000"/>
            </a:ln>
            <a:effectLst/>
          </p:spPr>
        </p:cxnSp>
        <p:cxnSp>
          <p:nvCxnSpPr>
            <p:cNvPr id="25" name="Straight Connector 24">
              <a:extLst>
                <a:ext uri="{FF2B5EF4-FFF2-40B4-BE49-F238E27FC236}">
                  <a16:creationId xmlns:a16="http://schemas.microsoft.com/office/drawing/2014/main" id="{C5D89DE1-3BC9-4444-B37C-EAC433F88405}"/>
                </a:ext>
              </a:extLst>
            </p:cNvPr>
            <p:cNvCxnSpPr>
              <a:cxnSpLocks/>
            </p:cNvCxnSpPr>
            <p:nvPr/>
          </p:nvCxnSpPr>
          <p:spPr>
            <a:xfrm flipH="1">
              <a:off x="6049323" y="6128819"/>
              <a:ext cx="0" cy="539756"/>
            </a:xfrm>
            <a:prstGeom prst="line">
              <a:avLst/>
            </a:prstGeom>
            <a:noFill/>
            <a:ln w="6350" cap="flat" cmpd="sng" algn="ctr">
              <a:solidFill>
                <a:srgbClr val="5B9BD5"/>
              </a:solidFill>
              <a:prstDash val="solid"/>
              <a:miter lim="800000"/>
            </a:ln>
            <a:effectLst/>
          </p:spPr>
        </p:cxnSp>
        <p:sp>
          <p:nvSpPr>
            <p:cNvPr id="26" name="TextBox 25">
              <a:extLst>
                <a:ext uri="{FF2B5EF4-FFF2-40B4-BE49-F238E27FC236}">
                  <a16:creationId xmlns:a16="http://schemas.microsoft.com/office/drawing/2014/main" id="{A0443A9C-D972-4392-B1F6-5FDAFBD38C59}"/>
                </a:ext>
              </a:extLst>
            </p:cNvPr>
            <p:cNvSpPr txBox="1"/>
            <p:nvPr/>
          </p:nvSpPr>
          <p:spPr>
            <a:xfrm>
              <a:off x="2149979" y="6252246"/>
              <a:ext cx="1153447"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30 cm</a:t>
              </a:r>
              <a:endParaRPr kumimoji="0" lang="en-US" sz="1800" b="0" i="0" u="none" strike="noStrike" kern="0" cap="none" spc="0" normalizeH="0" baseline="0" noProof="0" dirty="0">
                <a:ln>
                  <a:noFill/>
                </a:ln>
                <a:solidFill>
                  <a:srgbClr val="5B9BD5"/>
                </a:solidFill>
                <a:effectLst/>
                <a:uLnTx/>
                <a:uFillTx/>
              </a:endParaRPr>
            </a:p>
          </p:txBody>
        </p:sp>
        <p:sp>
          <p:nvSpPr>
            <p:cNvPr id="27" name="TextBox 26">
              <a:extLst>
                <a:ext uri="{FF2B5EF4-FFF2-40B4-BE49-F238E27FC236}">
                  <a16:creationId xmlns:a16="http://schemas.microsoft.com/office/drawing/2014/main" id="{32A2370F-35AA-4B0F-AD6A-6E743E7019FD}"/>
                </a:ext>
              </a:extLst>
            </p:cNvPr>
            <p:cNvSpPr txBox="1"/>
            <p:nvPr/>
          </p:nvSpPr>
          <p:spPr>
            <a:xfrm>
              <a:off x="4548072" y="6252246"/>
              <a:ext cx="1167274"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20 cm</a:t>
              </a:r>
              <a:endParaRPr kumimoji="0" lang="en-US" sz="1800" b="0" i="0" u="none" strike="noStrike" kern="0" cap="none" spc="0" normalizeH="0" baseline="0" noProof="0" dirty="0">
                <a:ln>
                  <a:noFill/>
                </a:ln>
                <a:solidFill>
                  <a:srgbClr val="5B9BD5"/>
                </a:solidFill>
                <a:effectLst/>
                <a:uLnTx/>
                <a:uFillTx/>
              </a:endParaRPr>
            </a:p>
          </p:txBody>
        </p:sp>
      </p:grpSp>
    </p:spTree>
    <p:extLst>
      <p:ext uri="{BB962C8B-B14F-4D97-AF65-F5344CB8AC3E}">
        <p14:creationId xmlns:p14="http://schemas.microsoft.com/office/powerpoint/2010/main" val="2380709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2CC-E348-4F06-8B4C-E373E22EC683}"/>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7A12FF09-2350-44B2-A018-E32D15043E72}"/>
              </a:ext>
            </a:extLst>
          </p:cNvPr>
          <p:cNvSpPr>
            <a:spLocks noGrp="1"/>
          </p:cNvSpPr>
          <p:nvPr>
            <p:ph idx="1"/>
          </p:nvPr>
        </p:nvSpPr>
        <p:spPr>
          <a:xfrm>
            <a:off x="457200" y="1600200"/>
            <a:ext cx="4800600" cy="4876800"/>
          </a:xfrm>
        </p:spPr>
        <p:txBody>
          <a:bodyPr>
            <a:noAutofit/>
          </a:bodyPr>
          <a:lstStyle/>
          <a:p>
            <a:r>
              <a:rPr lang="en-US" sz="2300" dirty="0"/>
              <a:t>Once you determine the external moments, draw the shaft horizontally (rotate if necessary).</a:t>
            </a:r>
          </a:p>
          <a:p>
            <a:r>
              <a:rPr lang="en-US" sz="2300" dirty="0"/>
              <a:t>Draw a set of axes lined up below the body. The x-axis represents the location (corresponding with the diagram above) and the y axis represents the internal torque at that location (positive numbers represent moment vectors in the positive x direction, negative numbers represent moment vectors in the negative x direction).  </a:t>
            </a:r>
          </a:p>
        </p:txBody>
      </p:sp>
      <p:sp>
        <p:nvSpPr>
          <p:cNvPr id="4" name="Slide Number Placeholder 3">
            <a:extLst>
              <a:ext uri="{FF2B5EF4-FFF2-40B4-BE49-F238E27FC236}">
                <a16:creationId xmlns:a16="http://schemas.microsoft.com/office/drawing/2014/main" id="{2873223C-0825-4263-95C3-3591BCAC478A}"/>
              </a:ext>
            </a:extLst>
          </p:cNvPr>
          <p:cNvSpPr>
            <a:spLocks noGrp="1"/>
          </p:cNvSpPr>
          <p:nvPr>
            <p:ph type="sldNum" sz="quarter" idx="12"/>
          </p:nvPr>
        </p:nvSpPr>
        <p:spPr/>
        <p:txBody>
          <a:bodyPr/>
          <a:lstStyle/>
          <a:p>
            <a:fld id="{929262FE-7F58-4A1E-8AF3-5A510A86DEBD}" type="slidenum">
              <a:rPr lang="en-US" smtClean="0"/>
              <a:t>11</a:t>
            </a:fld>
            <a:endParaRPr lang="en-US"/>
          </a:p>
        </p:txBody>
      </p:sp>
      <p:pic>
        <p:nvPicPr>
          <p:cNvPr id="5" name="Picture 4">
            <a:extLst>
              <a:ext uri="{FF2B5EF4-FFF2-40B4-BE49-F238E27FC236}">
                <a16:creationId xmlns:a16="http://schemas.microsoft.com/office/drawing/2014/main" id="{DA36819D-7028-42FC-AD43-AC47439625DD}"/>
              </a:ext>
            </a:extLst>
          </p:cNvPr>
          <p:cNvPicPr>
            <a:picLocks noChangeAspect="1"/>
          </p:cNvPicPr>
          <p:nvPr/>
        </p:nvPicPr>
        <p:blipFill>
          <a:blip r:embed="rId2"/>
          <a:stretch>
            <a:fillRect/>
          </a:stretch>
        </p:blipFill>
        <p:spPr>
          <a:xfrm>
            <a:off x="5638800" y="1814029"/>
            <a:ext cx="3124398" cy="2224571"/>
          </a:xfrm>
          <a:prstGeom prst="rect">
            <a:avLst/>
          </a:prstGeom>
        </p:spPr>
      </p:pic>
      <p:cxnSp>
        <p:nvCxnSpPr>
          <p:cNvPr id="6" name="Straight Arrow Connector 5">
            <a:extLst>
              <a:ext uri="{FF2B5EF4-FFF2-40B4-BE49-F238E27FC236}">
                <a16:creationId xmlns:a16="http://schemas.microsoft.com/office/drawing/2014/main" id="{EB78A732-0FC0-41B1-8A93-8376AE0C8B75}"/>
              </a:ext>
            </a:extLst>
          </p:cNvPr>
          <p:cNvCxnSpPr/>
          <p:nvPr/>
        </p:nvCxnSpPr>
        <p:spPr>
          <a:xfrm flipH="1">
            <a:off x="5915025" y="4309106"/>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572420B7-E43F-4457-8741-18CC8F726EB5}"/>
              </a:ext>
            </a:extLst>
          </p:cNvPr>
          <p:cNvCxnSpPr>
            <a:cxnSpLocks/>
          </p:cNvCxnSpPr>
          <p:nvPr/>
        </p:nvCxnSpPr>
        <p:spPr>
          <a:xfrm>
            <a:off x="5915025" y="5109205"/>
            <a:ext cx="2771775"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97E3662-F5CE-425A-9867-3F01F0FBD1B4}"/>
              </a:ext>
            </a:extLst>
          </p:cNvPr>
          <p:cNvSpPr txBox="1"/>
          <p:nvPr/>
        </p:nvSpPr>
        <p:spPr>
          <a:xfrm rot="16200000">
            <a:off x="4873608" y="4924539"/>
            <a:ext cx="1465851" cy="369332"/>
          </a:xfrm>
          <a:prstGeom prst="rect">
            <a:avLst/>
          </a:prstGeom>
          <a:noFill/>
        </p:spPr>
        <p:txBody>
          <a:bodyPr wrap="none" rtlCol="0">
            <a:spAutoFit/>
          </a:bodyPr>
          <a:lstStyle/>
          <a:p>
            <a:r>
              <a:rPr lang="en-US" dirty="0"/>
              <a:t>Torque (kNm)</a:t>
            </a:r>
          </a:p>
        </p:txBody>
      </p:sp>
      <p:sp>
        <p:nvSpPr>
          <p:cNvPr id="13" name="TextBox 12">
            <a:extLst>
              <a:ext uri="{FF2B5EF4-FFF2-40B4-BE49-F238E27FC236}">
                <a16:creationId xmlns:a16="http://schemas.microsoft.com/office/drawing/2014/main" id="{3E47FF03-F44B-4662-A948-4D1DD6C98C34}"/>
              </a:ext>
            </a:extLst>
          </p:cNvPr>
          <p:cNvSpPr txBox="1"/>
          <p:nvPr/>
        </p:nvSpPr>
        <p:spPr>
          <a:xfrm>
            <a:off x="8077200" y="5285744"/>
            <a:ext cx="1219200" cy="668422"/>
          </a:xfrm>
          <a:prstGeom prst="rect">
            <a:avLst/>
          </a:prstGeom>
          <a:noFill/>
        </p:spPr>
        <p:txBody>
          <a:bodyPr wrap="square" rtlCol="0">
            <a:spAutoFit/>
          </a:bodyPr>
          <a:lstStyle/>
          <a:p>
            <a:pPr algn="ctr"/>
            <a:r>
              <a:rPr lang="en-US" dirty="0"/>
              <a:t>Location (cm)</a:t>
            </a:r>
          </a:p>
        </p:txBody>
      </p:sp>
      <p:pic>
        <p:nvPicPr>
          <p:cNvPr id="14" name="Picture 2" descr="The Right Hand Rule">
            <a:extLst>
              <a:ext uri="{FF2B5EF4-FFF2-40B4-BE49-F238E27FC236}">
                <a16:creationId xmlns:a16="http://schemas.microsoft.com/office/drawing/2014/main" id="{630CC7D0-8A5E-452A-813F-902F49F53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2507" y="4117729"/>
            <a:ext cx="2250333" cy="18677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02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par>
                                <p:cTn id="21" presetID="10"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42CC-E348-4F06-8B4C-E373E22EC683}"/>
              </a:ext>
            </a:extLst>
          </p:cNvPr>
          <p:cNvSpPr>
            <a:spLocks noGrp="1"/>
          </p:cNvSpPr>
          <p:nvPr>
            <p:ph type="title"/>
          </p:nvPr>
        </p:nvSpPr>
        <p:spPr/>
        <p:txBody>
          <a:bodyPr/>
          <a:lstStyle/>
          <a:p>
            <a:r>
              <a:rPr lang="en-US" dirty="0"/>
              <a:t>Creating a Torque Diagram</a:t>
            </a:r>
          </a:p>
        </p:txBody>
      </p:sp>
      <p:sp>
        <p:nvSpPr>
          <p:cNvPr id="3" name="Content Placeholder 2">
            <a:extLst>
              <a:ext uri="{FF2B5EF4-FFF2-40B4-BE49-F238E27FC236}">
                <a16:creationId xmlns:a16="http://schemas.microsoft.com/office/drawing/2014/main" id="{7A12FF09-2350-44B2-A018-E32D15043E72}"/>
              </a:ext>
            </a:extLst>
          </p:cNvPr>
          <p:cNvSpPr>
            <a:spLocks noGrp="1"/>
          </p:cNvSpPr>
          <p:nvPr>
            <p:ph idx="1"/>
          </p:nvPr>
        </p:nvSpPr>
        <p:spPr>
          <a:xfrm>
            <a:off x="457200" y="1600200"/>
            <a:ext cx="4800600" cy="4876800"/>
          </a:xfrm>
        </p:spPr>
        <p:txBody>
          <a:bodyPr>
            <a:noAutofit/>
          </a:bodyPr>
          <a:lstStyle/>
          <a:p>
            <a:r>
              <a:rPr lang="en-US" sz="2400" dirty="0"/>
              <a:t>To fill out the diagram, you will start at the left at zero.</a:t>
            </a:r>
          </a:p>
          <a:p>
            <a:r>
              <a:rPr lang="en-US" sz="2400" dirty="0"/>
              <a:t>As you move to the right, jump upwards by the given amount for negative moments (moment vector the to left), and jump downwards by the given amount for positive moments (moment vector the to right) .</a:t>
            </a:r>
          </a:p>
          <a:p>
            <a:r>
              <a:rPr lang="en-US" sz="2400" dirty="0"/>
              <a:t>You should always wind up back at zero by the end. </a:t>
            </a:r>
          </a:p>
        </p:txBody>
      </p:sp>
      <p:sp>
        <p:nvSpPr>
          <p:cNvPr id="4" name="Slide Number Placeholder 3">
            <a:extLst>
              <a:ext uri="{FF2B5EF4-FFF2-40B4-BE49-F238E27FC236}">
                <a16:creationId xmlns:a16="http://schemas.microsoft.com/office/drawing/2014/main" id="{2873223C-0825-4263-95C3-3591BCAC478A}"/>
              </a:ext>
            </a:extLst>
          </p:cNvPr>
          <p:cNvSpPr>
            <a:spLocks noGrp="1"/>
          </p:cNvSpPr>
          <p:nvPr>
            <p:ph type="sldNum" sz="quarter" idx="12"/>
          </p:nvPr>
        </p:nvSpPr>
        <p:spPr/>
        <p:txBody>
          <a:bodyPr/>
          <a:lstStyle/>
          <a:p>
            <a:fld id="{929262FE-7F58-4A1E-8AF3-5A510A86DEBD}" type="slidenum">
              <a:rPr lang="en-US" smtClean="0"/>
              <a:t>12</a:t>
            </a:fld>
            <a:endParaRPr lang="en-US"/>
          </a:p>
        </p:txBody>
      </p:sp>
      <p:pic>
        <p:nvPicPr>
          <p:cNvPr id="5" name="Picture 4">
            <a:extLst>
              <a:ext uri="{FF2B5EF4-FFF2-40B4-BE49-F238E27FC236}">
                <a16:creationId xmlns:a16="http://schemas.microsoft.com/office/drawing/2014/main" id="{DA36819D-7028-42FC-AD43-AC47439625DD}"/>
              </a:ext>
            </a:extLst>
          </p:cNvPr>
          <p:cNvPicPr>
            <a:picLocks noChangeAspect="1"/>
          </p:cNvPicPr>
          <p:nvPr/>
        </p:nvPicPr>
        <p:blipFill>
          <a:blip r:embed="rId2"/>
          <a:stretch>
            <a:fillRect/>
          </a:stretch>
        </p:blipFill>
        <p:spPr>
          <a:xfrm>
            <a:off x="5638800" y="1814029"/>
            <a:ext cx="3124398" cy="2224571"/>
          </a:xfrm>
          <a:prstGeom prst="rect">
            <a:avLst/>
          </a:prstGeom>
        </p:spPr>
      </p:pic>
      <p:cxnSp>
        <p:nvCxnSpPr>
          <p:cNvPr id="6" name="Straight Arrow Connector 5">
            <a:extLst>
              <a:ext uri="{FF2B5EF4-FFF2-40B4-BE49-F238E27FC236}">
                <a16:creationId xmlns:a16="http://schemas.microsoft.com/office/drawing/2014/main" id="{EB78A732-0FC0-41B1-8A93-8376AE0C8B75}"/>
              </a:ext>
            </a:extLst>
          </p:cNvPr>
          <p:cNvCxnSpPr/>
          <p:nvPr/>
        </p:nvCxnSpPr>
        <p:spPr>
          <a:xfrm flipH="1">
            <a:off x="5915025" y="4309106"/>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7" name="Straight Arrow Connector 6">
            <a:extLst>
              <a:ext uri="{FF2B5EF4-FFF2-40B4-BE49-F238E27FC236}">
                <a16:creationId xmlns:a16="http://schemas.microsoft.com/office/drawing/2014/main" id="{572420B7-E43F-4457-8741-18CC8F726EB5}"/>
              </a:ext>
            </a:extLst>
          </p:cNvPr>
          <p:cNvCxnSpPr>
            <a:cxnSpLocks/>
          </p:cNvCxnSpPr>
          <p:nvPr/>
        </p:nvCxnSpPr>
        <p:spPr>
          <a:xfrm>
            <a:off x="5915025" y="5109205"/>
            <a:ext cx="2771775" cy="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697E3662-F5CE-425A-9867-3F01F0FBD1B4}"/>
              </a:ext>
            </a:extLst>
          </p:cNvPr>
          <p:cNvSpPr txBox="1"/>
          <p:nvPr/>
        </p:nvSpPr>
        <p:spPr>
          <a:xfrm rot="16200000">
            <a:off x="4873608" y="4924539"/>
            <a:ext cx="1465851" cy="369332"/>
          </a:xfrm>
          <a:prstGeom prst="rect">
            <a:avLst/>
          </a:prstGeom>
          <a:noFill/>
        </p:spPr>
        <p:txBody>
          <a:bodyPr wrap="none" rtlCol="0">
            <a:spAutoFit/>
          </a:bodyPr>
          <a:lstStyle/>
          <a:p>
            <a:r>
              <a:rPr lang="en-US" dirty="0"/>
              <a:t>Torque (kNm)</a:t>
            </a:r>
          </a:p>
        </p:txBody>
      </p:sp>
      <p:sp>
        <p:nvSpPr>
          <p:cNvPr id="9" name="TextBox 8">
            <a:extLst>
              <a:ext uri="{FF2B5EF4-FFF2-40B4-BE49-F238E27FC236}">
                <a16:creationId xmlns:a16="http://schemas.microsoft.com/office/drawing/2014/main" id="{C5E1FE2A-C39A-45D3-B70D-9BAA085C0353}"/>
              </a:ext>
            </a:extLst>
          </p:cNvPr>
          <p:cNvSpPr txBox="1"/>
          <p:nvPr/>
        </p:nvSpPr>
        <p:spPr>
          <a:xfrm>
            <a:off x="8077200" y="5285744"/>
            <a:ext cx="1219200" cy="668422"/>
          </a:xfrm>
          <a:prstGeom prst="rect">
            <a:avLst/>
          </a:prstGeom>
          <a:noFill/>
        </p:spPr>
        <p:txBody>
          <a:bodyPr wrap="square" rtlCol="0">
            <a:spAutoFit/>
          </a:bodyPr>
          <a:lstStyle/>
          <a:p>
            <a:pPr algn="ctr"/>
            <a:r>
              <a:rPr lang="en-US" dirty="0"/>
              <a:t>Location (cm)</a:t>
            </a:r>
          </a:p>
        </p:txBody>
      </p:sp>
      <p:sp>
        <p:nvSpPr>
          <p:cNvPr id="11" name="TextBox 10">
            <a:extLst>
              <a:ext uri="{FF2B5EF4-FFF2-40B4-BE49-F238E27FC236}">
                <a16:creationId xmlns:a16="http://schemas.microsoft.com/office/drawing/2014/main" id="{02D0E65F-84D4-4D95-8B23-AD246A401D01}"/>
              </a:ext>
            </a:extLst>
          </p:cNvPr>
          <p:cNvSpPr txBox="1"/>
          <p:nvPr/>
        </p:nvSpPr>
        <p:spPr>
          <a:xfrm>
            <a:off x="6278088" y="5562805"/>
            <a:ext cx="721672" cy="307777"/>
          </a:xfrm>
          <a:prstGeom prst="rect">
            <a:avLst/>
          </a:prstGeom>
          <a:noFill/>
        </p:spPr>
        <p:txBody>
          <a:bodyPr wrap="none" rtlCol="0">
            <a:spAutoFit/>
          </a:bodyPr>
          <a:lstStyle/>
          <a:p>
            <a:r>
              <a:rPr lang="en-US" sz="1400" b="1" dirty="0">
                <a:solidFill>
                  <a:srgbClr val="7030A0"/>
                </a:solidFill>
              </a:rPr>
              <a:t>-5 kNm</a:t>
            </a:r>
            <a:endParaRPr lang="en-US" b="1" dirty="0">
              <a:solidFill>
                <a:srgbClr val="7030A0"/>
              </a:solidFill>
            </a:endParaRPr>
          </a:p>
        </p:txBody>
      </p:sp>
      <p:cxnSp>
        <p:nvCxnSpPr>
          <p:cNvPr id="12" name="Straight Connector 11">
            <a:extLst>
              <a:ext uri="{FF2B5EF4-FFF2-40B4-BE49-F238E27FC236}">
                <a16:creationId xmlns:a16="http://schemas.microsoft.com/office/drawing/2014/main" id="{2CF4DC91-4E23-433A-A97B-ACF13FAB8D8F}"/>
              </a:ext>
            </a:extLst>
          </p:cNvPr>
          <p:cNvCxnSpPr>
            <a:cxnSpLocks/>
          </p:cNvCxnSpPr>
          <p:nvPr/>
        </p:nvCxnSpPr>
        <p:spPr>
          <a:xfrm flipV="1">
            <a:off x="5924550" y="5083987"/>
            <a:ext cx="1" cy="4572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D89DAF8D-A2F5-461C-94CC-949F79586145}"/>
              </a:ext>
            </a:extLst>
          </p:cNvPr>
          <p:cNvCxnSpPr>
            <a:cxnSpLocks/>
          </p:cNvCxnSpPr>
          <p:nvPr/>
        </p:nvCxnSpPr>
        <p:spPr>
          <a:xfrm flipH="1" flipV="1">
            <a:off x="5905501" y="5545953"/>
            <a:ext cx="1514473"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3AE71EB2-B1CF-46E1-B6E0-C67514C4F318}"/>
              </a:ext>
            </a:extLst>
          </p:cNvPr>
          <p:cNvCxnSpPr>
            <a:cxnSpLocks/>
          </p:cNvCxnSpPr>
          <p:nvPr/>
        </p:nvCxnSpPr>
        <p:spPr>
          <a:xfrm flipV="1">
            <a:off x="8382000" y="4195447"/>
            <a:ext cx="1" cy="9144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18" name="Straight Connector 17">
            <a:extLst>
              <a:ext uri="{FF2B5EF4-FFF2-40B4-BE49-F238E27FC236}">
                <a16:creationId xmlns:a16="http://schemas.microsoft.com/office/drawing/2014/main" id="{329F191C-3FCC-4546-ACFC-A3691B716B9E}"/>
              </a:ext>
            </a:extLst>
          </p:cNvPr>
          <p:cNvCxnSpPr>
            <a:cxnSpLocks/>
          </p:cNvCxnSpPr>
          <p:nvPr/>
        </p:nvCxnSpPr>
        <p:spPr>
          <a:xfrm flipV="1">
            <a:off x="7400923" y="4191205"/>
            <a:ext cx="1" cy="137160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cxnSp>
        <p:nvCxnSpPr>
          <p:cNvPr id="20" name="Straight Connector 19">
            <a:extLst>
              <a:ext uri="{FF2B5EF4-FFF2-40B4-BE49-F238E27FC236}">
                <a16:creationId xmlns:a16="http://schemas.microsoft.com/office/drawing/2014/main" id="{87846DA0-B772-475C-8481-F854D081D666}"/>
              </a:ext>
            </a:extLst>
          </p:cNvPr>
          <p:cNvCxnSpPr>
            <a:cxnSpLocks/>
          </p:cNvCxnSpPr>
          <p:nvPr/>
        </p:nvCxnSpPr>
        <p:spPr>
          <a:xfrm flipH="1">
            <a:off x="7391402" y="4191205"/>
            <a:ext cx="1009648" cy="0"/>
          </a:xfrm>
          <a:prstGeom prst="line">
            <a:avLst/>
          </a:prstGeom>
          <a:ln>
            <a:solidFill>
              <a:srgbClr val="7030A0"/>
            </a:solidFill>
          </a:ln>
        </p:spPr>
        <p:style>
          <a:lnRef idx="3">
            <a:schemeClr val="accent2"/>
          </a:lnRef>
          <a:fillRef idx="0">
            <a:schemeClr val="accent2"/>
          </a:fillRef>
          <a:effectRef idx="2">
            <a:schemeClr val="accent2"/>
          </a:effectRef>
          <a:fontRef idx="minor">
            <a:schemeClr val="tx1"/>
          </a:fontRef>
        </p:style>
      </p:cxnSp>
      <p:sp>
        <p:nvSpPr>
          <p:cNvPr id="22" name="TextBox 21">
            <a:extLst>
              <a:ext uri="{FF2B5EF4-FFF2-40B4-BE49-F238E27FC236}">
                <a16:creationId xmlns:a16="http://schemas.microsoft.com/office/drawing/2014/main" id="{CC486839-7784-4E97-BEA3-90AD7AAC4A11}"/>
              </a:ext>
            </a:extLst>
          </p:cNvPr>
          <p:cNvSpPr txBox="1"/>
          <p:nvPr/>
        </p:nvSpPr>
        <p:spPr>
          <a:xfrm>
            <a:off x="7530626" y="3906720"/>
            <a:ext cx="758541" cy="307777"/>
          </a:xfrm>
          <a:prstGeom prst="rect">
            <a:avLst/>
          </a:prstGeom>
          <a:noFill/>
        </p:spPr>
        <p:txBody>
          <a:bodyPr wrap="none" rtlCol="0">
            <a:spAutoFit/>
          </a:bodyPr>
          <a:lstStyle/>
          <a:p>
            <a:r>
              <a:rPr lang="en-US" sz="1400" b="1" dirty="0">
                <a:solidFill>
                  <a:srgbClr val="7030A0"/>
                </a:solidFill>
              </a:rPr>
              <a:t>10 kNm</a:t>
            </a:r>
            <a:endParaRPr lang="en-US" b="1" dirty="0">
              <a:solidFill>
                <a:srgbClr val="7030A0"/>
              </a:solidFill>
            </a:endParaRPr>
          </a:p>
        </p:txBody>
      </p:sp>
    </p:spTree>
    <p:extLst>
      <p:ext uri="{BB962C8B-B14F-4D97-AF65-F5344CB8AC3E}">
        <p14:creationId xmlns:p14="http://schemas.microsoft.com/office/powerpoint/2010/main" val="3003174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animEffect transition="in" filter="fade">
                                      <p:cBhvr>
                                        <p:cTn id="29" dur="500"/>
                                        <p:tgtEl>
                                          <p:spTgt spid="20"/>
                                        </p:tgtEl>
                                      </p:cBhvr>
                                    </p:animEffect>
                                  </p:childTnLst>
                                </p:cTn>
                              </p:par>
                              <p:par>
                                <p:cTn id="30" presetID="10" presetClass="entr" presetSubtype="0" fill="hold" nodeType="with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fade">
                                      <p:cBhvr>
                                        <p:cTn id="4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p:bldP spid="2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84006-1C54-4FF5-850D-E4B497777864}"/>
              </a:ext>
            </a:extLst>
          </p:cNvPr>
          <p:cNvSpPr>
            <a:spLocks noGrp="1"/>
          </p:cNvSpPr>
          <p:nvPr>
            <p:ph type="title"/>
          </p:nvPr>
        </p:nvSpPr>
        <p:spPr/>
        <p:txBody>
          <a:bodyPr>
            <a:normAutofit fontScale="90000"/>
          </a:bodyPr>
          <a:lstStyle/>
          <a:p>
            <a:r>
              <a:rPr lang="en-US" dirty="0"/>
              <a:t>Axial Force Diagram Worked Example</a:t>
            </a:r>
          </a:p>
        </p:txBody>
      </p:sp>
      <p:sp>
        <p:nvSpPr>
          <p:cNvPr id="3" name="Content Placeholder 2">
            <a:extLst>
              <a:ext uri="{FF2B5EF4-FFF2-40B4-BE49-F238E27FC236}">
                <a16:creationId xmlns:a16="http://schemas.microsoft.com/office/drawing/2014/main" id="{F0DA6D19-A370-4501-973E-4DD46125268A}"/>
              </a:ext>
            </a:extLst>
          </p:cNvPr>
          <p:cNvSpPr>
            <a:spLocks noGrp="1"/>
          </p:cNvSpPr>
          <p:nvPr>
            <p:ph idx="1"/>
          </p:nvPr>
        </p:nvSpPr>
        <p:spPr>
          <a:xfrm>
            <a:off x="457200" y="1600201"/>
            <a:ext cx="8229600" cy="1828800"/>
          </a:xfrm>
        </p:spPr>
        <p:txBody>
          <a:bodyPr>
            <a:normAutofit fontScale="92500"/>
          </a:bodyPr>
          <a:lstStyle/>
          <a:p>
            <a:r>
              <a:rPr lang="en-US" dirty="0"/>
              <a:t>A wooden beam is subjected to the forces shown below (forces applied at base of vector). Draw the axial force diagram for the beam.</a:t>
            </a:r>
          </a:p>
          <a:p>
            <a:endParaRPr lang="en-US" dirty="0"/>
          </a:p>
        </p:txBody>
      </p:sp>
      <p:sp>
        <p:nvSpPr>
          <p:cNvPr id="4" name="Slide Number Placeholder 3">
            <a:extLst>
              <a:ext uri="{FF2B5EF4-FFF2-40B4-BE49-F238E27FC236}">
                <a16:creationId xmlns:a16="http://schemas.microsoft.com/office/drawing/2014/main" id="{9CA727A9-F988-4B64-BD3B-0632ED6CCA6E}"/>
              </a:ext>
            </a:extLst>
          </p:cNvPr>
          <p:cNvSpPr>
            <a:spLocks noGrp="1"/>
          </p:cNvSpPr>
          <p:nvPr>
            <p:ph type="sldNum" sz="quarter" idx="12"/>
          </p:nvPr>
        </p:nvSpPr>
        <p:spPr/>
        <p:txBody>
          <a:bodyPr/>
          <a:lstStyle/>
          <a:p>
            <a:fld id="{929262FE-7F58-4A1E-8AF3-5A510A86DEBD}" type="slidenum">
              <a:rPr lang="en-US" smtClean="0"/>
              <a:t>14</a:t>
            </a:fld>
            <a:endParaRPr lang="en-US"/>
          </a:p>
        </p:txBody>
      </p:sp>
      <p:sp>
        <p:nvSpPr>
          <p:cNvPr id="5" name="Cube 4">
            <a:extLst>
              <a:ext uri="{FF2B5EF4-FFF2-40B4-BE49-F238E27FC236}">
                <a16:creationId xmlns:a16="http://schemas.microsoft.com/office/drawing/2014/main" id="{CBA7EAE3-AB4D-4075-9F18-A41F2F99F664}"/>
              </a:ext>
            </a:extLst>
          </p:cNvPr>
          <p:cNvSpPr/>
          <p:nvPr/>
        </p:nvSpPr>
        <p:spPr>
          <a:xfrm>
            <a:off x="1219200" y="4800600"/>
            <a:ext cx="6705600" cy="533400"/>
          </a:xfrm>
          <a:prstGeom prst="cube">
            <a:avLst>
              <a:gd name="adj" fmla="val 48214"/>
            </a:avLst>
          </a:prstGeom>
          <a:solidFill>
            <a:schemeClr val="bg2">
              <a:lumMod val="75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2403CC9-C102-4A6D-A3F7-7A9EEFD1451A}"/>
              </a:ext>
            </a:extLst>
          </p:cNvPr>
          <p:cNvCxnSpPr>
            <a:cxnSpLocks/>
          </p:cNvCxnSpPr>
          <p:nvPr/>
        </p:nvCxnSpPr>
        <p:spPr>
          <a:xfrm flipH="1">
            <a:off x="1219200" y="5657850"/>
            <a:ext cx="6438900" cy="0"/>
          </a:xfrm>
          <a:prstGeom prst="line">
            <a:avLst/>
          </a:prstGeom>
          <a:noFill/>
          <a:ln w="6350" cap="flat" cmpd="sng" algn="ctr">
            <a:solidFill>
              <a:srgbClr val="5B9BD5"/>
            </a:solidFill>
            <a:prstDash val="solid"/>
            <a:miter lim="800000"/>
          </a:ln>
          <a:effectLst/>
        </p:spPr>
      </p:cxnSp>
      <p:sp>
        <p:nvSpPr>
          <p:cNvPr id="8" name="TextBox 7">
            <a:extLst>
              <a:ext uri="{FF2B5EF4-FFF2-40B4-BE49-F238E27FC236}">
                <a16:creationId xmlns:a16="http://schemas.microsoft.com/office/drawing/2014/main" id="{3ECA7141-508D-4873-98CD-6DA1433F2DDD}"/>
              </a:ext>
            </a:extLst>
          </p:cNvPr>
          <p:cNvSpPr txBox="1"/>
          <p:nvPr/>
        </p:nvSpPr>
        <p:spPr>
          <a:xfrm>
            <a:off x="4292477" y="5867731"/>
            <a:ext cx="308098"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cxnSp>
        <p:nvCxnSpPr>
          <p:cNvPr id="10" name="Straight Connector 9">
            <a:extLst>
              <a:ext uri="{FF2B5EF4-FFF2-40B4-BE49-F238E27FC236}">
                <a16:creationId xmlns:a16="http://schemas.microsoft.com/office/drawing/2014/main" id="{8AF65A33-4D70-47AB-B372-421DADCE5334}"/>
              </a:ext>
            </a:extLst>
          </p:cNvPr>
          <p:cNvCxnSpPr>
            <a:cxnSpLocks/>
          </p:cNvCxnSpPr>
          <p:nvPr/>
        </p:nvCxnSpPr>
        <p:spPr>
          <a:xfrm flipH="1">
            <a:off x="1219200" y="5467350"/>
            <a:ext cx="0" cy="388798"/>
          </a:xfrm>
          <a:prstGeom prst="line">
            <a:avLst/>
          </a:prstGeom>
          <a:noFill/>
          <a:ln w="6350" cap="flat" cmpd="sng" algn="ctr">
            <a:solidFill>
              <a:srgbClr val="5B9BD5"/>
            </a:solidFill>
            <a:prstDash val="solid"/>
            <a:miter lim="800000"/>
          </a:ln>
          <a:effectLst/>
        </p:spPr>
      </p:cxnSp>
      <p:sp>
        <p:nvSpPr>
          <p:cNvPr id="11" name="TextBox 10">
            <a:extLst>
              <a:ext uri="{FF2B5EF4-FFF2-40B4-BE49-F238E27FC236}">
                <a16:creationId xmlns:a16="http://schemas.microsoft.com/office/drawing/2014/main" id="{B6C5614A-499A-4A8A-BE0C-9EB09B811E06}"/>
              </a:ext>
            </a:extLst>
          </p:cNvPr>
          <p:cNvSpPr txBox="1"/>
          <p:nvPr/>
        </p:nvSpPr>
        <p:spPr>
          <a:xfrm>
            <a:off x="1586771" y="5494198"/>
            <a:ext cx="874583"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12 in</a:t>
            </a:r>
            <a:endParaRPr kumimoji="0" lang="en-US" sz="1800" b="0" i="0" u="none" strike="noStrike" kern="0" cap="none" spc="0" normalizeH="0" baseline="0" noProof="0" dirty="0">
              <a:ln>
                <a:noFill/>
              </a:ln>
              <a:solidFill>
                <a:srgbClr val="5B9BD5"/>
              </a:solidFill>
              <a:effectLst/>
              <a:uLnTx/>
              <a:uFillTx/>
            </a:endParaRPr>
          </a:p>
        </p:txBody>
      </p:sp>
      <p:cxnSp>
        <p:nvCxnSpPr>
          <p:cNvPr id="12" name="Straight Connector 11">
            <a:extLst>
              <a:ext uri="{FF2B5EF4-FFF2-40B4-BE49-F238E27FC236}">
                <a16:creationId xmlns:a16="http://schemas.microsoft.com/office/drawing/2014/main" id="{43126CF6-3412-4EDF-B495-F3F9B8B6E111}"/>
              </a:ext>
            </a:extLst>
          </p:cNvPr>
          <p:cNvCxnSpPr>
            <a:cxnSpLocks/>
          </p:cNvCxnSpPr>
          <p:nvPr/>
        </p:nvCxnSpPr>
        <p:spPr>
          <a:xfrm flipH="1">
            <a:off x="2828925" y="5467350"/>
            <a:ext cx="0" cy="388798"/>
          </a:xfrm>
          <a:prstGeom prst="line">
            <a:avLst/>
          </a:prstGeom>
          <a:noFill/>
          <a:ln w="6350" cap="flat" cmpd="sng" algn="ctr">
            <a:solidFill>
              <a:srgbClr val="5B9BD5"/>
            </a:solidFill>
            <a:prstDash val="solid"/>
            <a:miter lim="800000"/>
          </a:ln>
          <a:effectLst/>
        </p:spPr>
      </p:cxnSp>
      <p:cxnSp>
        <p:nvCxnSpPr>
          <p:cNvPr id="13" name="Straight Connector 12">
            <a:extLst>
              <a:ext uri="{FF2B5EF4-FFF2-40B4-BE49-F238E27FC236}">
                <a16:creationId xmlns:a16="http://schemas.microsoft.com/office/drawing/2014/main" id="{7EFAB3CF-2F4C-4BF9-8F7D-8C4FB3D6503D}"/>
              </a:ext>
            </a:extLst>
          </p:cNvPr>
          <p:cNvCxnSpPr>
            <a:cxnSpLocks/>
          </p:cNvCxnSpPr>
          <p:nvPr/>
        </p:nvCxnSpPr>
        <p:spPr>
          <a:xfrm flipH="1">
            <a:off x="4438650" y="5467350"/>
            <a:ext cx="0" cy="388798"/>
          </a:xfrm>
          <a:prstGeom prst="line">
            <a:avLst/>
          </a:prstGeom>
          <a:noFill/>
          <a:ln w="6350" cap="flat" cmpd="sng" algn="ctr">
            <a:solidFill>
              <a:srgbClr val="5B9BD5"/>
            </a:solidFill>
            <a:prstDash val="solid"/>
            <a:miter lim="800000"/>
          </a:ln>
          <a:effectLst/>
        </p:spPr>
      </p:cxnSp>
      <p:cxnSp>
        <p:nvCxnSpPr>
          <p:cNvPr id="14" name="Straight Connector 13">
            <a:extLst>
              <a:ext uri="{FF2B5EF4-FFF2-40B4-BE49-F238E27FC236}">
                <a16:creationId xmlns:a16="http://schemas.microsoft.com/office/drawing/2014/main" id="{C1F892DC-16E4-4A14-9549-C398BEC44A4C}"/>
              </a:ext>
            </a:extLst>
          </p:cNvPr>
          <p:cNvCxnSpPr>
            <a:cxnSpLocks/>
          </p:cNvCxnSpPr>
          <p:nvPr/>
        </p:nvCxnSpPr>
        <p:spPr>
          <a:xfrm flipH="1">
            <a:off x="7658100" y="5467350"/>
            <a:ext cx="0" cy="388798"/>
          </a:xfrm>
          <a:prstGeom prst="line">
            <a:avLst/>
          </a:prstGeom>
          <a:noFill/>
          <a:ln w="6350" cap="flat" cmpd="sng" algn="ctr">
            <a:solidFill>
              <a:srgbClr val="5B9BD5"/>
            </a:solidFill>
            <a:prstDash val="solid"/>
            <a:miter lim="800000"/>
          </a:ln>
          <a:effectLst/>
        </p:spPr>
      </p:cxnSp>
      <p:sp>
        <p:nvSpPr>
          <p:cNvPr id="16" name="TextBox 15">
            <a:extLst>
              <a:ext uri="{FF2B5EF4-FFF2-40B4-BE49-F238E27FC236}">
                <a16:creationId xmlns:a16="http://schemas.microsoft.com/office/drawing/2014/main" id="{509D22CB-6C93-4366-9D34-4774361345F6}"/>
              </a:ext>
            </a:extLst>
          </p:cNvPr>
          <p:cNvSpPr txBox="1"/>
          <p:nvPr/>
        </p:nvSpPr>
        <p:spPr>
          <a:xfrm>
            <a:off x="3268792" y="5476875"/>
            <a:ext cx="874583"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12 in</a:t>
            </a:r>
            <a:endParaRPr kumimoji="0" lang="en-US" sz="1800" b="0" i="0" u="none" strike="noStrike" kern="0" cap="none" spc="0" normalizeH="0" baseline="0" noProof="0" dirty="0">
              <a:ln>
                <a:noFill/>
              </a:ln>
              <a:solidFill>
                <a:srgbClr val="5B9BD5"/>
              </a:solidFill>
              <a:effectLst/>
              <a:uLnTx/>
              <a:uFillTx/>
            </a:endParaRPr>
          </a:p>
        </p:txBody>
      </p:sp>
      <p:sp>
        <p:nvSpPr>
          <p:cNvPr id="17" name="TextBox 16">
            <a:extLst>
              <a:ext uri="{FF2B5EF4-FFF2-40B4-BE49-F238E27FC236}">
                <a16:creationId xmlns:a16="http://schemas.microsoft.com/office/drawing/2014/main" id="{C5279244-31CF-455D-ACF3-47FA540C3F0E}"/>
              </a:ext>
            </a:extLst>
          </p:cNvPr>
          <p:cNvSpPr txBox="1"/>
          <p:nvPr/>
        </p:nvSpPr>
        <p:spPr>
          <a:xfrm>
            <a:off x="5545267" y="5469493"/>
            <a:ext cx="874583" cy="3693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24 in</a:t>
            </a:r>
            <a:endParaRPr kumimoji="0" lang="en-US" sz="1800" b="0" i="0" u="none" strike="noStrike" kern="0" cap="none" spc="0" normalizeH="0" baseline="0" noProof="0" dirty="0">
              <a:ln>
                <a:noFill/>
              </a:ln>
              <a:solidFill>
                <a:srgbClr val="5B9BD5"/>
              </a:solidFill>
              <a:effectLst/>
              <a:uLnTx/>
              <a:uFillTx/>
            </a:endParaRPr>
          </a:p>
        </p:txBody>
      </p:sp>
      <p:cxnSp>
        <p:nvCxnSpPr>
          <p:cNvPr id="19" name="Straight Arrow Connector 18">
            <a:extLst>
              <a:ext uri="{FF2B5EF4-FFF2-40B4-BE49-F238E27FC236}">
                <a16:creationId xmlns:a16="http://schemas.microsoft.com/office/drawing/2014/main" id="{BC74A78E-8FA1-48FD-997D-E4EAC910905E}"/>
              </a:ext>
            </a:extLst>
          </p:cNvPr>
          <p:cNvCxnSpPr>
            <a:cxnSpLocks/>
          </p:cNvCxnSpPr>
          <p:nvPr/>
        </p:nvCxnSpPr>
        <p:spPr>
          <a:xfrm>
            <a:off x="1196246" y="5209858"/>
            <a:ext cx="54864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0" name="Straight Arrow Connector 19">
            <a:extLst>
              <a:ext uri="{FF2B5EF4-FFF2-40B4-BE49-F238E27FC236}">
                <a16:creationId xmlns:a16="http://schemas.microsoft.com/office/drawing/2014/main" id="{81C42854-7527-4683-82B0-7ADA626A330E}"/>
              </a:ext>
            </a:extLst>
          </p:cNvPr>
          <p:cNvCxnSpPr>
            <a:cxnSpLocks/>
          </p:cNvCxnSpPr>
          <p:nvPr/>
        </p:nvCxnSpPr>
        <p:spPr>
          <a:xfrm flipH="1">
            <a:off x="3890010" y="5209858"/>
            <a:ext cx="54864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5" name="Straight Arrow Connector 24">
            <a:extLst>
              <a:ext uri="{FF2B5EF4-FFF2-40B4-BE49-F238E27FC236}">
                <a16:creationId xmlns:a16="http://schemas.microsoft.com/office/drawing/2014/main" id="{E71765D2-8C89-45B0-B111-62DB755D8838}"/>
              </a:ext>
            </a:extLst>
          </p:cNvPr>
          <p:cNvCxnSpPr>
            <a:cxnSpLocks/>
          </p:cNvCxnSpPr>
          <p:nvPr/>
        </p:nvCxnSpPr>
        <p:spPr>
          <a:xfrm>
            <a:off x="2828925" y="5209858"/>
            <a:ext cx="8229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6" name="Straight Arrow Connector 25">
            <a:extLst>
              <a:ext uri="{FF2B5EF4-FFF2-40B4-BE49-F238E27FC236}">
                <a16:creationId xmlns:a16="http://schemas.microsoft.com/office/drawing/2014/main" id="{67495913-76AE-419C-9728-DB755C54EDA4}"/>
              </a:ext>
            </a:extLst>
          </p:cNvPr>
          <p:cNvCxnSpPr>
            <a:cxnSpLocks/>
          </p:cNvCxnSpPr>
          <p:nvPr/>
        </p:nvCxnSpPr>
        <p:spPr>
          <a:xfrm flipH="1">
            <a:off x="6835140" y="5209858"/>
            <a:ext cx="82296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10C9A5A1-1DC8-4AB2-BC66-B1F5C13C45E5}"/>
              </a:ext>
            </a:extLst>
          </p:cNvPr>
          <p:cNvSpPr txBox="1"/>
          <p:nvPr/>
        </p:nvSpPr>
        <p:spPr>
          <a:xfrm>
            <a:off x="2674075" y="5867731"/>
            <a:ext cx="309700"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prstClr val="black"/>
                </a:solidFill>
              </a:rPr>
              <a:t>B</a:t>
            </a:r>
            <a:endParaRPr kumimoji="0" lang="en-US" sz="1800" b="0" i="0" u="none" strike="noStrike" kern="0" cap="none" spc="0" normalizeH="0" baseline="0" noProof="0" dirty="0">
              <a:ln>
                <a:noFill/>
              </a:ln>
              <a:solidFill>
                <a:prstClr val="black"/>
              </a:solidFill>
              <a:effectLst/>
              <a:uLnTx/>
              <a:uFillTx/>
            </a:endParaRPr>
          </a:p>
        </p:txBody>
      </p:sp>
      <p:sp>
        <p:nvSpPr>
          <p:cNvPr id="28" name="TextBox 27">
            <a:extLst>
              <a:ext uri="{FF2B5EF4-FFF2-40B4-BE49-F238E27FC236}">
                <a16:creationId xmlns:a16="http://schemas.microsoft.com/office/drawing/2014/main" id="{C393C66B-3B87-4196-8B4F-B7B381B911C4}"/>
              </a:ext>
            </a:extLst>
          </p:cNvPr>
          <p:cNvSpPr txBox="1"/>
          <p:nvPr/>
        </p:nvSpPr>
        <p:spPr>
          <a:xfrm>
            <a:off x="1069044" y="5867731"/>
            <a:ext cx="317716"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29" name="TextBox 28">
            <a:extLst>
              <a:ext uri="{FF2B5EF4-FFF2-40B4-BE49-F238E27FC236}">
                <a16:creationId xmlns:a16="http://schemas.microsoft.com/office/drawing/2014/main" id="{D10D8929-9C29-4239-82AF-60E77766ABDE}"/>
              </a:ext>
            </a:extLst>
          </p:cNvPr>
          <p:cNvSpPr txBox="1"/>
          <p:nvPr/>
        </p:nvSpPr>
        <p:spPr>
          <a:xfrm>
            <a:off x="7494433" y="5867731"/>
            <a:ext cx="327334" cy="369332"/>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D</a:t>
            </a:r>
          </a:p>
        </p:txBody>
      </p:sp>
      <p:sp>
        <p:nvSpPr>
          <p:cNvPr id="30" name="TextBox 29">
            <a:extLst>
              <a:ext uri="{FF2B5EF4-FFF2-40B4-BE49-F238E27FC236}">
                <a16:creationId xmlns:a16="http://schemas.microsoft.com/office/drawing/2014/main" id="{BD09371F-F785-4830-98CE-370183314FC4}"/>
              </a:ext>
            </a:extLst>
          </p:cNvPr>
          <p:cNvSpPr txBox="1"/>
          <p:nvPr/>
        </p:nvSpPr>
        <p:spPr>
          <a:xfrm>
            <a:off x="860429" y="4321731"/>
            <a:ext cx="734945" cy="369332"/>
          </a:xfrm>
          <a:prstGeom prst="rect">
            <a:avLst/>
          </a:prstGeom>
          <a:noFill/>
        </p:spPr>
        <p:txBody>
          <a:bodyPr wrap="none" rtlCol="0">
            <a:spAutoFit/>
          </a:bodyPr>
          <a:lstStyle/>
          <a:p>
            <a:r>
              <a:rPr lang="en-US" b="1" dirty="0">
                <a:solidFill>
                  <a:srgbClr val="FF0000"/>
                </a:solidFill>
              </a:rPr>
              <a:t>60 lbs</a:t>
            </a:r>
          </a:p>
        </p:txBody>
      </p:sp>
      <p:sp>
        <p:nvSpPr>
          <p:cNvPr id="31" name="TextBox 30">
            <a:extLst>
              <a:ext uri="{FF2B5EF4-FFF2-40B4-BE49-F238E27FC236}">
                <a16:creationId xmlns:a16="http://schemas.microsoft.com/office/drawing/2014/main" id="{5854F110-E284-4836-A339-7D09ADBF56E5}"/>
              </a:ext>
            </a:extLst>
          </p:cNvPr>
          <p:cNvSpPr txBox="1"/>
          <p:nvPr/>
        </p:nvSpPr>
        <p:spPr>
          <a:xfrm>
            <a:off x="4071177" y="4321731"/>
            <a:ext cx="734945" cy="369332"/>
          </a:xfrm>
          <a:prstGeom prst="rect">
            <a:avLst/>
          </a:prstGeom>
          <a:noFill/>
        </p:spPr>
        <p:txBody>
          <a:bodyPr wrap="none" rtlCol="0">
            <a:spAutoFit/>
          </a:bodyPr>
          <a:lstStyle/>
          <a:p>
            <a:r>
              <a:rPr lang="en-US" b="1" dirty="0">
                <a:solidFill>
                  <a:srgbClr val="FF0000"/>
                </a:solidFill>
              </a:rPr>
              <a:t>60 lbs</a:t>
            </a:r>
          </a:p>
        </p:txBody>
      </p:sp>
      <p:sp>
        <p:nvSpPr>
          <p:cNvPr id="32" name="TextBox 31">
            <a:extLst>
              <a:ext uri="{FF2B5EF4-FFF2-40B4-BE49-F238E27FC236}">
                <a16:creationId xmlns:a16="http://schemas.microsoft.com/office/drawing/2014/main" id="{6D45E75B-62BA-404D-AF22-7FBE08117590}"/>
              </a:ext>
            </a:extLst>
          </p:cNvPr>
          <p:cNvSpPr txBox="1"/>
          <p:nvPr/>
        </p:nvSpPr>
        <p:spPr>
          <a:xfrm>
            <a:off x="2485926" y="4321731"/>
            <a:ext cx="741357" cy="369332"/>
          </a:xfrm>
          <a:prstGeom prst="rect">
            <a:avLst/>
          </a:prstGeom>
          <a:noFill/>
        </p:spPr>
        <p:txBody>
          <a:bodyPr wrap="none" rtlCol="0">
            <a:spAutoFit/>
          </a:bodyPr>
          <a:lstStyle/>
          <a:p>
            <a:r>
              <a:rPr lang="en-US" b="1" dirty="0">
                <a:solidFill>
                  <a:srgbClr val="FF0000"/>
                </a:solidFill>
              </a:rPr>
              <a:t>90 lbs</a:t>
            </a:r>
          </a:p>
        </p:txBody>
      </p:sp>
      <p:sp>
        <p:nvSpPr>
          <p:cNvPr id="33" name="TextBox 32">
            <a:extLst>
              <a:ext uri="{FF2B5EF4-FFF2-40B4-BE49-F238E27FC236}">
                <a16:creationId xmlns:a16="http://schemas.microsoft.com/office/drawing/2014/main" id="{AA8B5896-2587-4FC4-8238-58EA12CBC1EB}"/>
              </a:ext>
            </a:extLst>
          </p:cNvPr>
          <p:cNvSpPr txBox="1"/>
          <p:nvPr/>
        </p:nvSpPr>
        <p:spPr>
          <a:xfrm>
            <a:off x="7281925" y="4321731"/>
            <a:ext cx="741357" cy="369332"/>
          </a:xfrm>
          <a:prstGeom prst="rect">
            <a:avLst/>
          </a:prstGeom>
          <a:noFill/>
        </p:spPr>
        <p:txBody>
          <a:bodyPr wrap="none" rtlCol="0">
            <a:spAutoFit/>
          </a:bodyPr>
          <a:lstStyle/>
          <a:p>
            <a:r>
              <a:rPr lang="en-US" b="1" dirty="0">
                <a:solidFill>
                  <a:srgbClr val="FF0000"/>
                </a:solidFill>
              </a:rPr>
              <a:t>90 lbs</a:t>
            </a:r>
          </a:p>
        </p:txBody>
      </p:sp>
    </p:spTree>
    <p:extLst>
      <p:ext uri="{BB962C8B-B14F-4D97-AF65-F5344CB8AC3E}">
        <p14:creationId xmlns:p14="http://schemas.microsoft.com/office/powerpoint/2010/main" val="317727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42455-4446-4AC8-90D6-3A5C9DF5126B}"/>
              </a:ext>
            </a:extLst>
          </p:cNvPr>
          <p:cNvSpPr>
            <a:spLocks noGrp="1"/>
          </p:cNvSpPr>
          <p:nvPr>
            <p:ph type="title"/>
          </p:nvPr>
        </p:nvSpPr>
        <p:spPr/>
        <p:txBody>
          <a:bodyPr/>
          <a:lstStyle/>
          <a:p>
            <a:r>
              <a:rPr lang="en-US" dirty="0"/>
              <a:t>Torsion Diagram Worked Example</a:t>
            </a:r>
          </a:p>
        </p:txBody>
      </p:sp>
      <p:sp>
        <p:nvSpPr>
          <p:cNvPr id="3" name="Content Placeholder 2">
            <a:extLst>
              <a:ext uri="{FF2B5EF4-FFF2-40B4-BE49-F238E27FC236}">
                <a16:creationId xmlns:a16="http://schemas.microsoft.com/office/drawing/2014/main" id="{4CF10AA3-B7F1-490C-9383-66A70F77D31A}"/>
              </a:ext>
            </a:extLst>
          </p:cNvPr>
          <p:cNvSpPr>
            <a:spLocks noGrp="1"/>
          </p:cNvSpPr>
          <p:nvPr>
            <p:ph idx="1"/>
          </p:nvPr>
        </p:nvSpPr>
        <p:spPr>
          <a:xfrm>
            <a:off x="457200" y="1600201"/>
            <a:ext cx="8229600" cy="1828800"/>
          </a:xfrm>
        </p:spPr>
        <p:txBody>
          <a:bodyPr>
            <a:normAutofit/>
          </a:bodyPr>
          <a:lstStyle/>
          <a:p>
            <a:r>
              <a:rPr lang="en-US" dirty="0"/>
              <a:t>A steel shaft is subjected to the torques shown below. Draw the torque diagram for this shaft.</a:t>
            </a:r>
          </a:p>
        </p:txBody>
      </p:sp>
      <p:grpSp>
        <p:nvGrpSpPr>
          <p:cNvPr id="62" name="Group 61">
            <a:extLst>
              <a:ext uri="{FF2B5EF4-FFF2-40B4-BE49-F238E27FC236}">
                <a16:creationId xmlns:a16="http://schemas.microsoft.com/office/drawing/2014/main" id="{44651769-1E58-4A89-A93F-F06CC88C02F2}"/>
              </a:ext>
            </a:extLst>
          </p:cNvPr>
          <p:cNvGrpSpPr/>
          <p:nvPr/>
        </p:nvGrpSpPr>
        <p:grpSpPr>
          <a:xfrm>
            <a:off x="2209800" y="3482577"/>
            <a:ext cx="4505862" cy="3126452"/>
            <a:chOff x="809567" y="2424627"/>
            <a:chExt cx="5942573" cy="4340351"/>
          </a:xfrm>
        </p:grpSpPr>
        <p:sp>
          <p:nvSpPr>
            <p:cNvPr id="31" name="Can 1">
              <a:extLst>
                <a:ext uri="{FF2B5EF4-FFF2-40B4-BE49-F238E27FC236}">
                  <a16:creationId xmlns:a16="http://schemas.microsoft.com/office/drawing/2014/main" id="{BC40A9A7-EB0B-4985-90B4-4E1160FDA857}"/>
                </a:ext>
              </a:extLst>
            </p:cNvPr>
            <p:cNvSpPr/>
            <p:nvPr/>
          </p:nvSpPr>
          <p:spPr>
            <a:xfrm rot="5400000">
              <a:off x="264621" y="4141969"/>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2" name="Can 4">
              <a:extLst>
                <a:ext uri="{FF2B5EF4-FFF2-40B4-BE49-F238E27FC236}">
                  <a16:creationId xmlns:a16="http://schemas.microsoft.com/office/drawing/2014/main" id="{1ADBF723-8568-43D7-A1D0-11B3F9E27E7E}"/>
                </a:ext>
              </a:extLst>
            </p:cNvPr>
            <p:cNvSpPr/>
            <p:nvPr/>
          </p:nvSpPr>
          <p:spPr>
            <a:xfrm rot="5400000">
              <a:off x="2549337" y="3413118"/>
              <a:ext cx="446114" cy="2436752"/>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Can 1">
              <a:extLst>
                <a:ext uri="{FF2B5EF4-FFF2-40B4-BE49-F238E27FC236}">
                  <a16:creationId xmlns:a16="http://schemas.microsoft.com/office/drawing/2014/main" id="{E93F075A-3FDD-4312-82C1-1CBCD684A102}"/>
                </a:ext>
              </a:extLst>
            </p:cNvPr>
            <p:cNvSpPr/>
            <p:nvPr/>
          </p:nvSpPr>
          <p:spPr>
            <a:xfrm rot="5400000">
              <a:off x="3112654" y="4141968"/>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Can 4">
              <a:extLst>
                <a:ext uri="{FF2B5EF4-FFF2-40B4-BE49-F238E27FC236}">
                  <a16:creationId xmlns:a16="http://schemas.microsoft.com/office/drawing/2014/main" id="{EB9F39BB-55F6-42A9-9501-0D8D80AD27E5}"/>
                </a:ext>
              </a:extLst>
            </p:cNvPr>
            <p:cNvSpPr/>
            <p:nvPr/>
          </p:nvSpPr>
          <p:spPr>
            <a:xfrm rot="5400000">
              <a:off x="4866378" y="3891661"/>
              <a:ext cx="446113" cy="1479665"/>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an 1">
              <a:extLst>
                <a:ext uri="{FF2B5EF4-FFF2-40B4-BE49-F238E27FC236}">
                  <a16:creationId xmlns:a16="http://schemas.microsoft.com/office/drawing/2014/main" id="{488A8416-4909-42D2-88B7-85E3C840CC8B}"/>
                </a:ext>
              </a:extLst>
            </p:cNvPr>
            <p:cNvSpPr/>
            <p:nvPr/>
          </p:nvSpPr>
          <p:spPr>
            <a:xfrm rot="5400000">
              <a:off x="4972291" y="4141965"/>
              <a:ext cx="2068945" cy="979054"/>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cxnSp>
          <p:nvCxnSpPr>
            <p:cNvPr id="38" name="Straight Connector 37">
              <a:extLst>
                <a:ext uri="{FF2B5EF4-FFF2-40B4-BE49-F238E27FC236}">
                  <a16:creationId xmlns:a16="http://schemas.microsoft.com/office/drawing/2014/main" id="{EC9ED9A3-EC67-4BDD-9B34-82A4B7A0D4F4}"/>
                </a:ext>
              </a:extLst>
            </p:cNvPr>
            <p:cNvCxnSpPr>
              <a:cxnSpLocks/>
            </p:cNvCxnSpPr>
            <p:nvPr/>
          </p:nvCxnSpPr>
          <p:spPr>
            <a:xfrm flipH="1">
              <a:off x="1331623" y="6477000"/>
              <a:ext cx="4717701" cy="0"/>
            </a:xfrm>
            <a:prstGeom prst="line">
              <a:avLst/>
            </a:prstGeom>
            <a:noFill/>
            <a:ln w="6350" cap="flat" cmpd="sng" algn="ctr">
              <a:solidFill>
                <a:srgbClr val="5B9BD5"/>
              </a:solidFill>
              <a:prstDash val="solid"/>
              <a:miter lim="800000"/>
            </a:ln>
            <a:effectLst/>
          </p:spPr>
        </p:cxnSp>
        <p:sp>
          <p:nvSpPr>
            <p:cNvPr id="40" name="Arc 39">
              <a:extLst>
                <a:ext uri="{FF2B5EF4-FFF2-40B4-BE49-F238E27FC236}">
                  <a16:creationId xmlns:a16="http://schemas.microsoft.com/office/drawing/2014/main" id="{E676713F-41D6-4DFD-8009-6645CD697F4E}"/>
                </a:ext>
              </a:extLst>
            </p:cNvPr>
            <p:cNvSpPr/>
            <p:nvPr/>
          </p:nvSpPr>
          <p:spPr>
            <a:xfrm flipV="1">
              <a:off x="1022550" y="3285298"/>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1" name="TextBox 40">
              <a:extLst>
                <a:ext uri="{FF2B5EF4-FFF2-40B4-BE49-F238E27FC236}">
                  <a16:creationId xmlns:a16="http://schemas.microsoft.com/office/drawing/2014/main" id="{B8A1DA31-273F-4C92-8809-98C8890F8E37}"/>
                </a:ext>
              </a:extLst>
            </p:cNvPr>
            <p:cNvSpPr txBox="1"/>
            <p:nvPr/>
          </p:nvSpPr>
          <p:spPr>
            <a:xfrm>
              <a:off x="855019" y="2826158"/>
              <a:ext cx="1061716" cy="512732"/>
            </a:xfrm>
            <a:prstGeom prst="rect">
              <a:avLst/>
            </a:prstGeom>
            <a:noFill/>
          </p:spPr>
          <p:txBody>
            <a:bodyPr wrap="none" rtlCol="0">
              <a:spAutoFit/>
            </a:bodyPr>
            <a:lstStyle/>
            <a:p>
              <a:pPr lvl="0"/>
              <a:r>
                <a:rPr lang="en-US" b="1" kern="0" dirty="0">
                  <a:solidFill>
                    <a:srgbClr val="7030A0"/>
                  </a:solidFill>
                </a:rPr>
                <a:t>5 kNm</a:t>
              </a:r>
              <a:endParaRPr kumimoji="0" lang="en-US" sz="1800" b="1" i="0" u="none" strike="noStrike" kern="0" cap="none" spc="0" normalizeH="0" baseline="0" noProof="0" dirty="0">
                <a:ln>
                  <a:noFill/>
                </a:ln>
                <a:solidFill>
                  <a:srgbClr val="7030A0"/>
                </a:solidFill>
                <a:effectLst/>
                <a:uLnTx/>
                <a:uFillTx/>
              </a:endParaRPr>
            </a:p>
          </p:txBody>
        </p:sp>
        <p:sp>
          <p:nvSpPr>
            <p:cNvPr id="42" name="Arc 41">
              <a:extLst>
                <a:ext uri="{FF2B5EF4-FFF2-40B4-BE49-F238E27FC236}">
                  <a16:creationId xmlns:a16="http://schemas.microsoft.com/office/drawing/2014/main" id="{3894E81E-68ED-4F5C-B058-F6DF1EC2A243}"/>
                </a:ext>
              </a:extLst>
            </p:cNvPr>
            <p:cNvSpPr/>
            <p:nvPr/>
          </p:nvSpPr>
          <p:spPr>
            <a:xfrm>
              <a:off x="3817434" y="3285297"/>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3" name="Arc 42">
              <a:extLst>
                <a:ext uri="{FF2B5EF4-FFF2-40B4-BE49-F238E27FC236}">
                  <a16:creationId xmlns:a16="http://schemas.microsoft.com/office/drawing/2014/main" id="{ED87E840-0749-4B05-8EF2-53E70C0A4F17}"/>
                </a:ext>
              </a:extLst>
            </p:cNvPr>
            <p:cNvSpPr/>
            <p:nvPr/>
          </p:nvSpPr>
          <p:spPr>
            <a:xfrm flipV="1">
              <a:off x="5703627" y="3277710"/>
              <a:ext cx="730101" cy="2692387"/>
            </a:xfrm>
            <a:prstGeom prst="arc">
              <a:avLst>
                <a:gd name="adj1" fmla="val 4712142"/>
                <a:gd name="adj2" fmla="val 1688734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5" name="TextBox 44">
              <a:extLst>
                <a:ext uri="{FF2B5EF4-FFF2-40B4-BE49-F238E27FC236}">
                  <a16:creationId xmlns:a16="http://schemas.microsoft.com/office/drawing/2014/main" id="{B144CE2A-3D9B-407E-A231-F05C0613156B}"/>
                </a:ext>
              </a:extLst>
            </p:cNvPr>
            <p:cNvSpPr txBox="1"/>
            <p:nvPr/>
          </p:nvSpPr>
          <p:spPr>
            <a:xfrm>
              <a:off x="3657599" y="2865650"/>
              <a:ext cx="1216045" cy="5127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7030A0"/>
                  </a:solidFill>
                  <a:effectLst/>
                  <a:uLnTx/>
                  <a:uFillTx/>
                </a:rPr>
                <a:t>15 kNm</a:t>
              </a:r>
            </a:p>
          </p:txBody>
        </p:sp>
        <p:sp>
          <p:nvSpPr>
            <p:cNvPr id="46" name="TextBox 45">
              <a:extLst>
                <a:ext uri="{FF2B5EF4-FFF2-40B4-BE49-F238E27FC236}">
                  <a16:creationId xmlns:a16="http://schemas.microsoft.com/office/drawing/2014/main" id="{D9F65266-E2A2-478E-B5E4-9402B190898F}"/>
                </a:ext>
              </a:extLst>
            </p:cNvPr>
            <p:cNvSpPr txBox="1"/>
            <p:nvPr/>
          </p:nvSpPr>
          <p:spPr>
            <a:xfrm>
              <a:off x="5536095" y="2825627"/>
              <a:ext cx="1216045" cy="512732"/>
            </a:xfrm>
            <a:prstGeom prst="rect">
              <a:avLst/>
            </a:prstGeom>
            <a:noFill/>
          </p:spPr>
          <p:txBody>
            <a:bodyPr wrap="none" rtlCol="0">
              <a:spAutoFit/>
            </a:bodyPr>
            <a:lstStyle/>
            <a:p>
              <a:pPr lvl="0"/>
              <a:r>
                <a:rPr lang="en-US" b="1" kern="0" dirty="0">
                  <a:solidFill>
                    <a:srgbClr val="7030A0"/>
                  </a:solidFill>
                </a:rPr>
                <a:t>10 kNm</a:t>
              </a:r>
              <a:endParaRPr kumimoji="0" lang="en-US" sz="1800" b="1" i="0" u="none" strike="noStrike" kern="0" cap="none" spc="0" normalizeH="0" baseline="0" noProof="0" dirty="0">
                <a:ln>
                  <a:noFill/>
                </a:ln>
                <a:solidFill>
                  <a:srgbClr val="7030A0"/>
                </a:solidFill>
                <a:effectLst/>
                <a:uLnTx/>
                <a:uFillTx/>
              </a:endParaRPr>
            </a:p>
          </p:txBody>
        </p:sp>
        <p:sp>
          <p:nvSpPr>
            <p:cNvPr id="48" name="TextBox 47">
              <a:extLst>
                <a:ext uri="{FF2B5EF4-FFF2-40B4-BE49-F238E27FC236}">
                  <a16:creationId xmlns:a16="http://schemas.microsoft.com/office/drawing/2014/main" id="{003FBC9F-DF3D-48AA-8C9D-6BF7E9909417}"/>
                </a:ext>
              </a:extLst>
            </p:cNvPr>
            <p:cNvSpPr txBox="1"/>
            <p:nvPr/>
          </p:nvSpPr>
          <p:spPr>
            <a:xfrm>
              <a:off x="1228741" y="2424627"/>
              <a:ext cx="317716"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A</a:t>
              </a:r>
            </a:p>
          </p:txBody>
        </p:sp>
        <p:sp>
          <p:nvSpPr>
            <p:cNvPr id="50" name="TextBox 49">
              <a:extLst>
                <a:ext uri="{FF2B5EF4-FFF2-40B4-BE49-F238E27FC236}">
                  <a16:creationId xmlns:a16="http://schemas.microsoft.com/office/drawing/2014/main" id="{8106E246-33EE-4CDC-883C-F601F682E5AA}"/>
                </a:ext>
              </a:extLst>
            </p:cNvPr>
            <p:cNvSpPr txBox="1"/>
            <p:nvPr/>
          </p:nvSpPr>
          <p:spPr>
            <a:xfrm>
              <a:off x="5878113" y="2455614"/>
              <a:ext cx="308098"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C</a:t>
              </a:r>
            </a:p>
          </p:txBody>
        </p:sp>
        <p:sp>
          <p:nvSpPr>
            <p:cNvPr id="51" name="TextBox 50">
              <a:extLst>
                <a:ext uri="{FF2B5EF4-FFF2-40B4-BE49-F238E27FC236}">
                  <a16:creationId xmlns:a16="http://schemas.microsoft.com/office/drawing/2014/main" id="{473200E5-616C-4848-8CA8-3534ED15DD49}"/>
                </a:ext>
              </a:extLst>
            </p:cNvPr>
            <p:cNvSpPr txBox="1"/>
            <p:nvPr/>
          </p:nvSpPr>
          <p:spPr>
            <a:xfrm>
              <a:off x="3990770" y="2466569"/>
              <a:ext cx="309700" cy="369332"/>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black"/>
                  </a:solidFill>
                  <a:effectLst/>
                  <a:uLnTx/>
                  <a:uFillTx/>
                </a:rPr>
                <a:t>B</a:t>
              </a:r>
            </a:p>
          </p:txBody>
        </p:sp>
        <p:cxnSp>
          <p:nvCxnSpPr>
            <p:cNvPr id="52" name="Straight Connector 51">
              <a:extLst>
                <a:ext uri="{FF2B5EF4-FFF2-40B4-BE49-F238E27FC236}">
                  <a16:creationId xmlns:a16="http://schemas.microsoft.com/office/drawing/2014/main" id="{174E1CE9-BA70-4099-8478-380E9B24C7A7}"/>
                </a:ext>
              </a:extLst>
            </p:cNvPr>
            <p:cNvCxnSpPr>
              <a:cxnSpLocks/>
            </p:cNvCxnSpPr>
            <p:nvPr/>
          </p:nvCxnSpPr>
          <p:spPr>
            <a:xfrm flipH="1">
              <a:off x="1331623" y="6128819"/>
              <a:ext cx="0" cy="539756"/>
            </a:xfrm>
            <a:prstGeom prst="line">
              <a:avLst/>
            </a:prstGeom>
            <a:noFill/>
            <a:ln w="6350" cap="flat" cmpd="sng" algn="ctr">
              <a:solidFill>
                <a:srgbClr val="5B9BD5"/>
              </a:solidFill>
              <a:prstDash val="solid"/>
              <a:miter lim="800000"/>
            </a:ln>
            <a:effectLst/>
          </p:spPr>
        </p:cxnSp>
        <p:cxnSp>
          <p:nvCxnSpPr>
            <p:cNvPr id="53" name="Straight Connector 52">
              <a:extLst>
                <a:ext uri="{FF2B5EF4-FFF2-40B4-BE49-F238E27FC236}">
                  <a16:creationId xmlns:a16="http://schemas.microsoft.com/office/drawing/2014/main" id="{43EE4C1C-60DA-4CF9-B4A2-F75540BAC1C4}"/>
                </a:ext>
              </a:extLst>
            </p:cNvPr>
            <p:cNvCxnSpPr>
              <a:cxnSpLocks/>
            </p:cNvCxnSpPr>
            <p:nvPr/>
          </p:nvCxnSpPr>
          <p:spPr>
            <a:xfrm flipH="1">
              <a:off x="4149899" y="6128819"/>
              <a:ext cx="0" cy="539756"/>
            </a:xfrm>
            <a:prstGeom prst="line">
              <a:avLst/>
            </a:prstGeom>
            <a:noFill/>
            <a:ln w="6350" cap="flat" cmpd="sng" algn="ctr">
              <a:solidFill>
                <a:srgbClr val="5B9BD5"/>
              </a:solidFill>
              <a:prstDash val="solid"/>
              <a:miter lim="800000"/>
            </a:ln>
            <a:effectLst/>
          </p:spPr>
        </p:cxnSp>
        <p:cxnSp>
          <p:nvCxnSpPr>
            <p:cNvPr id="54" name="Straight Connector 53">
              <a:extLst>
                <a:ext uri="{FF2B5EF4-FFF2-40B4-BE49-F238E27FC236}">
                  <a16:creationId xmlns:a16="http://schemas.microsoft.com/office/drawing/2014/main" id="{BBD813A1-2CFA-4A97-AC22-143DBEE9C6C8}"/>
                </a:ext>
              </a:extLst>
            </p:cNvPr>
            <p:cNvCxnSpPr>
              <a:cxnSpLocks/>
            </p:cNvCxnSpPr>
            <p:nvPr/>
          </p:nvCxnSpPr>
          <p:spPr>
            <a:xfrm flipH="1">
              <a:off x="6049323" y="6128819"/>
              <a:ext cx="0" cy="539756"/>
            </a:xfrm>
            <a:prstGeom prst="line">
              <a:avLst/>
            </a:prstGeom>
            <a:noFill/>
            <a:ln w="6350" cap="flat" cmpd="sng" algn="ctr">
              <a:solidFill>
                <a:srgbClr val="5B9BD5"/>
              </a:solidFill>
              <a:prstDash val="solid"/>
              <a:miter lim="800000"/>
            </a:ln>
            <a:effectLst/>
          </p:spPr>
        </p:cxnSp>
        <p:sp>
          <p:nvSpPr>
            <p:cNvPr id="56" name="TextBox 55">
              <a:extLst>
                <a:ext uri="{FF2B5EF4-FFF2-40B4-BE49-F238E27FC236}">
                  <a16:creationId xmlns:a16="http://schemas.microsoft.com/office/drawing/2014/main" id="{39AE338A-4594-467C-9997-188668B3522A}"/>
                </a:ext>
              </a:extLst>
            </p:cNvPr>
            <p:cNvSpPr txBox="1"/>
            <p:nvPr/>
          </p:nvSpPr>
          <p:spPr>
            <a:xfrm>
              <a:off x="2149979" y="6252246"/>
              <a:ext cx="1153447"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30 cm</a:t>
              </a:r>
              <a:endParaRPr kumimoji="0" lang="en-US" sz="1800" b="0" i="0" u="none" strike="noStrike" kern="0" cap="none" spc="0" normalizeH="0" baseline="0" noProof="0" dirty="0">
                <a:ln>
                  <a:noFill/>
                </a:ln>
                <a:solidFill>
                  <a:srgbClr val="5B9BD5"/>
                </a:solidFill>
                <a:effectLst/>
                <a:uLnTx/>
                <a:uFillTx/>
              </a:endParaRPr>
            </a:p>
          </p:txBody>
        </p:sp>
        <p:sp>
          <p:nvSpPr>
            <p:cNvPr id="61" name="TextBox 60">
              <a:extLst>
                <a:ext uri="{FF2B5EF4-FFF2-40B4-BE49-F238E27FC236}">
                  <a16:creationId xmlns:a16="http://schemas.microsoft.com/office/drawing/2014/main" id="{26F4A574-3D39-4905-8152-264A924F3EF6}"/>
                </a:ext>
              </a:extLst>
            </p:cNvPr>
            <p:cNvSpPr txBox="1"/>
            <p:nvPr/>
          </p:nvSpPr>
          <p:spPr>
            <a:xfrm>
              <a:off x="4548072" y="6252246"/>
              <a:ext cx="1167274" cy="512732"/>
            </a:xfrm>
            <a:prstGeom prst="rect">
              <a:avLst/>
            </a:prstGeom>
            <a:solidFill>
              <a:sysClr val="window" lastClr="FFFFFF"/>
            </a:solid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kern="0" dirty="0">
                  <a:solidFill>
                    <a:srgbClr val="5B9BD5"/>
                  </a:solidFill>
                </a:rPr>
                <a:t>20 cm</a:t>
              </a:r>
              <a:endParaRPr kumimoji="0" lang="en-US" sz="1800" b="0" i="0" u="none" strike="noStrike" kern="0" cap="none" spc="0" normalizeH="0" baseline="0" noProof="0" dirty="0">
                <a:ln>
                  <a:noFill/>
                </a:ln>
                <a:solidFill>
                  <a:srgbClr val="5B9BD5"/>
                </a:solidFill>
                <a:effectLst/>
                <a:uLnTx/>
                <a:uFillTx/>
              </a:endParaRPr>
            </a:p>
          </p:txBody>
        </p:sp>
      </p:grpSp>
    </p:spTree>
    <p:extLst>
      <p:ext uri="{BB962C8B-B14F-4D97-AF65-F5344CB8AC3E}">
        <p14:creationId xmlns:p14="http://schemas.microsoft.com/office/powerpoint/2010/main" val="33121647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E548-4A3B-4140-B6BE-C3512C55A62F}"/>
              </a:ext>
            </a:extLst>
          </p:cNvPr>
          <p:cNvSpPr>
            <a:spLocks noGrp="1"/>
          </p:cNvSpPr>
          <p:nvPr>
            <p:ph type="title"/>
          </p:nvPr>
        </p:nvSpPr>
        <p:spPr/>
        <p:txBody>
          <a:bodyPr/>
          <a:lstStyle/>
          <a:p>
            <a:r>
              <a:rPr lang="en-US" dirty="0"/>
              <a:t>The Graphical Approach</a:t>
            </a:r>
          </a:p>
        </p:txBody>
      </p:sp>
      <p:sp>
        <p:nvSpPr>
          <p:cNvPr id="3" name="Content Placeholder 2">
            <a:extLst>
              <a:ext uri="{FF2B5EF4-FFF2-40B4-BE49-F238E27FC236}">
                <a16:creationId xmlns:a16="http://schemas.microsoft.com/office/drawing/2014/main" id="{8F15561A-136E-469C-93BE-6865C72D06DA}"/>
              </a:ext>
            </a:extLst>
          </p:cNvPr>
          <p:cNvSpPr>
            <a:spLocks noGrp="1"/>
          </p:cNvSpPr>
          <p:nvPr>
            <p:ph idx="1"/>
          </p:nvPr>
        </p:nvSpPr>
        <p:spPr/>
        <p:txBody>
          <a:bodyPr>
            <a:normAutofit fontScale="85000" lnSpcReduction="20000"/>
          </a:bodyPr>
          <a:lstStyle/>
          <a:p>
            <a:r>
              <a:rPr lang="en-US" dirty="0"/>
              <a:t>By splitting a body at a specific point and performing an equilibrium analysis, we can find the internal forces and moments at that point.</a:t>
            </a:r>
          </a:p>
          <a:p>
            <a:pPr lvl="1"/>
            <a:r>
              <a:rPr lang="en-US" dirty="0"/>
              <a:t>If we want to look at a second point, we will need a second analysis.</a:t>
            </a:r>
          </a:p>
          <a:p>
            <a:r>
              <a:rPr lang="en-US" dirty="0"/>
              <a:t>Often however, it will not be obvious where those internal forces or moments will be the highest, and we may want to look at several possible points.</a:t>
            </a:r>
          </a:p>
          <a:p>
            <a:r>
              <a:rPr lang="en-US" dirty="0"/>
              <a:t>A graphical approach can be used to plot the normal forces, shearing forces, torsional moments, or bending moments along the axis of the body, allowing us to easily pick out the maximum values.</a:t>
            </a:r>
          </a:p>
        </p:txBody>
      </p:sp>
      <p:sp>
        <p:nvSpPr>
          <p:cNvPr id="4" name="Slide Number Placeholder 3">
            <a:extLst>
              <a:ext uri="{FF2B5EF4-FFF2-40B4-BE49-F238E27FC236}">
                <a16:creationId xmlns:a16="http://schemas.microsoft.com/office/drawing/2014/main" id="{E36E6AB6-45E3-4CCA-BAFE-6A67C5DEB22B}"/>
              </a:ext>
            </a:extLst>
          </p:cNvPr>
          <p:cNvSpPr>
            <a:spLocks noGrp="1"/>
          </p:cNvSpPr>
          <p:nvPr>
            <p:ph type="sldNum" sz="quarter" idx="12"/>
          </p:nvPr>
        </p:nvSpPr>
        <p:spPr/>
        <p:txBody>
          <a:bodyPr/>
          <a:lstStyle/>
          <a:p>
            <a:fld id="{929262FE-7F58-4A1E-8AF3-5A510A86DEBD}" type="slidenum">
              <a:rPr lang="en-US" smtClean="0"/>
              <a:t>2</a:t>
            </a:fld>
            <a:endParaRPr lang="en-US"/>
          </a:p>
        </p:txBody>
      </p:sp>
    </p:spTree>
    <p:extLst>
      <p:ext uri="{BB962C8B-B14F-4D97-AF65-F5344CB8AC3E}">
        <p14:creationId xmlns:p14="http://schemas.microsoft.com/office/powerpoint/2010/main" val="79695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1C67F-6C00-4CE4-B788-EB8B86C9EDB4}"/>
              </a:ext>
            </a:extLst>
          </p:cNvPr>
          <p:cNvSpPr>
            <a:spLocks noGrp="1"/>
          </p:cNvSpPr>
          <p:nvPr>
            <p:ph type="title"/>
          </p:nvPr>
        </p:nvSpPr>
        <p:spPr/>
        <p:txBody>
          <a:bodyPr>
            <a:normAutofit fontScale="90000"/>
          </a:bodyPr>
          <a:lstStyle/>
          <a:p>
            <a:r>
              <a:rPr lang="en-US" dirty="0"/>
              <a:t>Axial Force Diagrams and Torsion Diagrams</a:t>
            </a:r>
          </a:p>
        </p:txBody>
      </p:sp>
      <p:sp>
        <p:nvSpPr>
          <p:cNvPr id="3" name="Content Placeholder 2">
            <a:extLst>
              <a:ext uri="{FF2B5EF4-FFF2-40B4-BE49-F238E27FC236}">
                <a16:creationId xmlns:a16="http://schemas.microsoft.com/office/drawing/2014/main" id="{B7480C73-5817-4586-801C-5400B913490F}"/>
              </a:ext>
            </a:extLst>
          </p:cNvPr>
          <p:cNvSpPr>
            <a:spLocks noGrp="1"/>
          </p:cNvSpPr>
          <p:nvPr>
            <p:ph idx="1"/>
          </p:nvPr>
        </p:nvSpPr>
        <p:spPr>
          <a:xfrm>
            <a:off x="457200" y="1600200"/>
            <a:ext cx="4343400" cy="4756150"/>
          </a:xfrm>
        </p:spPr>
        <p:txBody>
          <a:bodyPr>
            <a:normAutofit fontScale="85000" lnSpcReduction="10000"/>
          </a:bodyPr>
          <a:lstStyle/>
          <a:p>
            <a:r>
              <a:rPr lang="en-US" dirty="0"/>
              <a:t>In a column or cable, we can use some simple rules to plot out the </a:t>
            </a:r>
            <a:r>
              <a:rPr lang="en-US" b="1" dirty="0"/>
              <a:t>internal axial (normal) forces.</a:t>
            </a:r>
            <a:endParaRPr lang="en-US" dirty="0"/>
          </a:p>
          <a:p>
            <a:r>
              <a:rPr lang="en-US" dirty="0"/>
              <a:t>In a shaft, we can use some simple rules to plot out the </a:t>
            </a:r>
            <a:r>
              <a:rPr lang="en-US" b="1" dirty="0"/>
              <a:t>internal torsional moments</a:t>
            </a:r>
            <a:r>
              <a:rPr lang="en-US" dirty="0"/>
              <a:t>.</a:t>
            </a:r>
          </a:p>
          <a:p>
            <a:r>
              <a:rPr lang="en-US" dirty="0"/>
              <a:t>These have separate applications, but the rules are very similar in each case.</a:t>
            </a:r>
          </a:p>
        </p:txBody>
      </p:sp>
      <p:sp>
        <p:nvSpPr>
          <p:cNvPr id="4" name="Slide Number Placeholder 3">
            <a:extLst>
              <a:ext uri="{FF2B5EF4-FFF2-40B4-BE49-F238E27FC236}">
                <a16:creationId xmlns:a16="http://schemas.microsoft.com/office/drawing/2014/main" id="{9199B6C3-72AC-4497-8A03-7006C775522A}"/>
              </a:ext>
            </a:extLst>
          </p:cNvPr>
          <p:cNvSpPr>
            <a:spLocks noGrp="1"/>
          </p:cNvSpPr>
          <p:nvPr>
            <p:ph type="sldNum" sz="quarter" idx="12"/>
          </p:nvPr>
        </p:nvSpPr>
        <p:spPr/>
        <p:txBody>
          <a:bodyPr/>
          <a:lstStyle/>
          <a:p>
            <a:fld id="{929262FE-7F58-4A1E-8AF3-5A510A86DEBD}" type="slidenum">
              <a:rPr lang="en-US" smtClean="0"/>
              <a:t>3</a:t>
            </a:fld>
            <a:endParaRPr lang="en-US"/>
          </a:p>
        </p:txBody>
      </p:sp>
      <p:grpSp>
        <p:nvGrpSpPr>
          <p:cNvPr id="5" name="Group 4">
            <a:extLst>
              <a:ext uri="{FF2B5EF4-FFF2-40B4-BE49-F238E27FC236}">
                <a16:creationId xmlns:a16="http://schemas.microsoft.com/office/drawing/2014/main" id="{3FCD85D1-D7D5-4C55-A39B-4D8FD3A438DE}"/>
              </a:ext>
            </a:extLst>
          </p:cNvPr>
          <p:cNvGrpSpPr/>
          <p:nvPr/>
        </p:nvGrpSpPr>
        <p:grpSpPr>
          <a:xfrm>
            <a:off x="5791200" y="2209800"/>
            <a:ext cx="3117791" cy="3121580"/>
            <a:chOff x="5911909" y="1866900"/>
            <a:chExt cx="3117791" cy="3121580"/>
          </a:xfrm>
        </p:grpSpPr>
        <p:sp>
          <p:nvSpPr>
            <p:cNvPr id="6" name="Cube 5">
              <a:extLst>
                <a:ext uri="{FF2B5EF4-FFF2-40B4-BE49-F238E27FC236}">
                  <a16:creationId xmlns:a16="http://schemas.microsoft.com/office/drawing/2014/main" id="{EBB579EC-A381-4F31-83BC-A6064C14EDE1}"/>
                </a:ext>
              </a:extLst>
            </p:cNvPr>
            <p:cNvSpPr/>
            <p:nvPr/>
          </p:nvSpPr>
          <p:spPr>
            <a:xfrm>
              <a:off x="6858000" y="2476500"/>
              <a:ext cx="1524000" cy="1562100"/>
            </a:xfrm>
            <a:prstGeom prst="cube">
              <a:avLst>
                <a:gd name="adj" fmla="val 69653"/>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D429104E-DE50-46F2-8232-49332A232968}"/>
                </a:ext>
              </a:extLst>
            </p:cNvPr>
            <p:cNvSpPr/>
            <p:nvPr/>
          </p:nvSpPr>
          <p:spPr>
            <a:xfrm>
              <a:off x="7391400" y="1866900"/>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2914F38-4489-4F80-8098-1F69AF635760}"/>
                </a:ext>
              </a:extLst>
            </p:cNvPr>
            <p:cNvSpPr/>
            <p:nvPr/>
          </p:nvSpPr>
          <p:spPr>
            <a:xfrm rot="5400000">
              <a:off x="8001000" y="2379662"/>
              <a:ext cx="1219200" cy="838200"/>
            </a:xfrm>
            <a:prstGeom prst="rect">
              <a:avLst/>
            </a:prstGeom>
            <a:solidFill>
              <a:schemeClr val="bg1"/>
            </a:solidFill>
            <a:ln>
              <a:noFill/>
            </a:ln>
            <a:effectLst>
              <a:softEdge rad="127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ADB2A3AE-2345-47E2-AFA8-9BB28DEACD95}"/>
                </a:ext>
              </a:extLst>
            </p:cNvPr>
            <p:cNvSpPr/>
            <p:nvPr/>
          </p:nvSpPr>
          <p:spPr>
            <a:xfrm>
              <a:off x="6858000" y="3530666"/>
              <a:ext cx="466725" cy="521741"/>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C1A5DB1D-83DA-4DF9-A00D-8535CDD29ACE}"/>
                </a:ext>
              </a:extLst>
            </p:cNvPr>
            <p:cNvCxnSpPr>
              <a:cxnSpLocks/>
            </p:cNvCxnSpPr>
            <p:nvPr/>
          </p:nvCxnSpPr>
          <p:spPr>
            <a:xfrm flipH="1">
              <a:off x="6191250" y="3804271"/>
              <a:ext cx="878132" cy="882029"/>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Straight Arrow Connector 10">
              <a:extLst>
                <a:ext uri="{FF2B5EF4-FFF2-40B4-BE49-F238E27FC236}">
                  <a16:creationId xmlns:a16="http://schemas.microsoft.com/office/drawing/2014/main" id="{F16A5EE9-256A-41EE-8CE1-4641A941A7DA}"/>
                </a:ext>
              </a:extLst>
            </p:cNvPr>
            <p:cNvCxnSpPr>
              <a:cxnSpLocks/>
            </p:cNvCxnSpPr>
            <p:nvPr/>
          </p:nvCxnSpPr>
          <p:spPr>
            <a:xfrm flipV="1">
              <a:off x="7067550" y="2798762"/>
              <a:ext cx="0" cy="992774"/>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2" name="Straight Arrow Connector 11">
              <a:extLst>
                <a:ext uri="{FF2B5EF4-FFF2-40B4-BE49-F238E27FC236}">
                  <a16:creationId xmlns:a16="http://schemas.microsoft.com/office/drawing/2014/main" id="{60665FC2-8E4E-444D-BC0C-C5F86BB9C6DB}"/>
                </a:ext>
              </a:extLst>
            </p:cNvPr>
            <p:cNvCxnSpPr>
              <a:cxnSpLocks/>
            </p:cNvCxnSpPr>
            <p:nvPr/>
          </p:nvCxnSpPr>
          <p:spPr>
            <a:xfrm>
              <a:off x="7067550" y="3801647"/>
              <a:ext cx="97155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3" name="TextBox 12">
              <a:extLst>
                <a:ext uri="{FF2B5EF4-FFF2-40B4-BE49-F238E27FC236}">
                  <a16:creationId xmlns:a16="http://schemas.microsoft.com/office/drawing/2014/main" id="{0A5C9CB2-71D5-4DFB-8D6F-5C40E3BFB16A}"/>
                </a:ext>
              </a:extLst>
            </p:cNvPr>
            <p:cNvSpPr txBox="1"/>
            <p:nvPr/>
          </p:nvSpPr>
          <p:spPr>
            <a:xfrm>
              <a:off x="5911909" y="4619148"/>
              <a:ext cx="333746" cy="369332"/>
            </a:xfrm>
            <a:prstGeom prst="rect">
              <a:avLst/>
            </a:prstGeom>
            <a:noFill/>
          </p:spPr>
          <p:txBody>
            <a:bodyPr wrap="none" rtlCol="0">
              <a:spAutoFit/>
            </a:bodyPr>
            <a:lstStyle/>
            <a:p>
              <a:r>
                <a:rPr lang="en-US" b="1" dirty="0">
                  <a:solidFill>
                    <a:srgbClr val="FF0000"/>
                  </a:solidFill>
                </a:rPr>
                <a:t>N</a:t>
              </a:r>
            </a:p>
          </p:txBody>
        </p:sp>
        <p:sp>
          <p:nvSpPr>
            <p:cNvPr id="14" name="TextBox 13">
              <a:extLst>
                <a:ext uri="{FF2B5EF4-FFF2-40B4-BE49-F238E27FC236}">
                  <a16:creationId xmlns:a16="http://schemas.microsoft.com/office/drawing/2014/main" id="{B9D6FCAC-4622-4817-B4BE-3B4DC786A53D}"/>
                </a:ext>
              </a:extLst>
            </p:cNvPr>
            <p:cNvSpPr txBox="1"/>
            <p:nvPr/>
          </p:nvSpPr>
          <p:spPr>
            <a:xfrm>
              <a:off x="8191130" y="3602474"/>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2</a:t>
              </a:r>
            </a:p>
          </p:txBody>
        </p:sp>
        <p:sp>
          <p:nvSpPr>
            <p:cNvPr id="15" name="TextBox 14">
              <a:extLst>
                <a:ext uri="{FF2B5EF4-FFF2-40B4-BE49-F238E27FC236}">
                  <a16:creationId xmlns:a16="http://schemas.microsoft.com/office/drawing/2014/main" id="{D54FF1FE-6E7E-4C7D-82BB-5D5BB4FE2237}"/>
                </a:ext>
              </a:extLst>
            </p:cNvPr>
            <p:cNvSpPr txBox="1"/>
            <p:nvPr/>
          </p:nvSpPr>
          <p:spPr>
            <a:xfrm>
              <a:off x="6889352" y="2188666"/>
              <a:ext cx="399468" cy="369332"/>
            </a:xfrm>
            <a:prstGeom prst="rect">
              <a:avLst/>
            </a:prstGeom>
            <a:noFill/>
          </p:spPr>
          <p:txBody>
            <a:bodyPr wrap="none" rtlCol="0">
              <a:spAutoFit/>
            </a:bodyPr>
            <a:lstStyle/>
            <a:p>
              <a:r>
                <a:rPr lang="en-US" b="1" dirty="0">
                  <a:solidFill>
                    <a:srgbClr val="FF0000"/>
                  </a:solidFill>
                </a:rPr>
                <a:t>V</a:t>
              </a:r>
              <a:r>
                <a:rPr lang="en-US" b="1" baseline="-25000" dirty="0">
                  <a:solidFill>
                    <a:srgbClr val="FF0000"/>
                  </a:solidFill>
                </a:rPr>
                <a:t>1</a:t>
              </a:r>
            </a:p>
          </p:txBody>
        </p:sp>
        <p:sp>
          <p:nvSpPr>
            <p:cNvPr id="16" name="Rectangle 15">
              <a:extLst>
                <a:ext uri="{FF2B5EF4-FFF2-40B4-BE49-F238E27FC236}">
                  <a16:creationId xmlns:a16="http://schemas.microsoft.com/office/drawing/2014/main" id="{A5439D95-72B7-4861-8123-7E9307344DEA}"/>
                </a:ext>
              </a:extLst>
            </p:cNvPr>
            <p:cNvSpPr/>
            <p:nvPr/>
          </p:nvSpPr>
          <p:spPr>
            <a:xfrm>
              <a:off x="6391274" y="2988746"/>
              <a:ext cx="1362075" cy="1506538"/>
            </a:xfrm>
            <a:prstGeom prst="rect">
              <a:avLst/>
            </a:prstGeom>
            <a:solidFill>
              <a:schemeClr val="accent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54A5867-BBB3-4D08-A1A3-0E1B38397897}"/>
                </a:ext>
              </a:extLst>
            </p:cNvPr>
            <p:cNvSpPr txBox="1"/>
            <p:nvPr/>
          </p:nvSpPr>
          <p:spPr>
            <a:xfrm>
              <a:off x="5987148" y="4026720"/>
              <a:ext cx="298480" cy="369332"/>
            </a:xfrm>
            <a:prstGeom prst="rect">
              <a:avLst/>
            </a:prstGeom>
            <a:noFill/>
          </p:spPr>
          <p:txBody>
            <a:bodyPr wrap="none" rtlCol="0">
              <a:spAutoFit/>
            </a:bodyPr>
            <a:lstStyle/>
            <a:p>
              <a:r>
                <a:rPr lang="en-US" b="1" dirty="0">
                  <a:solidFill>
                    <a:srgbClr val="7030A0"/>
                  </a:solidFill>
                </a:rPr>
                <a:t>T</a:t>
              </a:r>
            </a:p>
          </p:txBody>
        </p:sp>
        <p:sp>
          <p:nvSpPr>
            <p:cNvPr id="18" name="TextBox 17">
              <a:extLst>
                <a:ext uri="{FF2B5EF4-FFF2-40B4-BE49-F238E27FC236}">
                  <a16:creationId xmlns:a16="http://schemas.microsoft.com/office/drawing/2014/main" id="{2AA9A7D8-33B4-46E9-AF2A-B6590592F9C4}"/>
                </a:ext>
              </a:extLst>
            </p:cNvPr>
            <p:cNvSpPr txBox="1"/>
            <p:nvPr/>
          </p:nvSpPr>
          <p:spPr>
            <a:xfrm>
              <a:off x="8029204" y="4038600"/>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2</a:t>
              </a:r>
            </a:p>
          </p:txBody>
        </p:sp>
        <p:sp>
          <p:nvSpPr>
            <p:cNvPr id="19" name="TextBox 18">
              <a:extLst>
                <a:ext uri="{FF2B5EF4-FFF2-40B4-BE49-F238E27FC236}">
                  <a16:creationId xmlns:a16="http://schemas.microsoft.com/office/drawing/2014/main" id="{E1C38F03-A85E-4255-812F-E9521FF17FE2}"/>
                </a:ext>
              </a:extLst>
            </p:cNvPr>
            <p:cNvSpPr txBox="1"/>
            <p:nvPr/>
          </p:nvSpPr>
          <p:spPr>
            <a:xfrm>
              <a:off x="6173733" y="2533037"/>
              <a:ext cx="465192" cy="369332"/>
            </a:xfrm>
            <a:prstGeom prst="rect">
              <a:avLst/>
            </a:prstGeom>
            <a:noFill/>
          </p:spPr>
          <p:txBody>
            <a:bodyPr wrap="none" rtlCol="0">
              <a:spAutoFit/>
            </a:bodyPr>
            <a:lstStyle/>
            <a:p>
              <a:r>
                <a:rPr lang="en-US" b="1" dirty="0">
                  <a:solidFill>
                    <a:srgbClr val="7030A0"/>
                  </a:solidFill>
                </a:rPr>
                <a:t>M</a:t>
              </a:r>
              <a:r>
                <a:rPr lang="en-US" b="1" baseline="-25000" dirty="0">
                  <a:solidFill>
                    <a:srgbClr val="7030A0"/>
                  </a:solidFill>
                </a:rPr>
                <a:t>1</a:t>
              </a:r>
            </a:p>
          </p:txBody>
        </p:sp>
        <p:sp>
          <p:nvSpPr>
            <p:cNvPr id="20" name="Arc 19">
              <a:extLst>
                <a:ext uri="{FF2B5EF4-FFF2-40B4-BE49-F238E27FC236}">
                  <a16:creationId xmlns:a16="http://schemas.microsoft.com/office/drawing/2014/main" id="{C5F07CE4-5A63-4147-8FA8-CAB975B7B03C}"/>
                </a:ext>
              </a:extLst>
            </p:cNvPr>
            <p:cNvSpPr/>
            <p:nvPr/>
          </p:nvSpPr>
          <p:spPr>
            <a:xfrm>
              <a:off x="6324600" y="4124461"/>
              <a:ext cx="457200" cy="457200"/>
            </a:xfrm>
            <a:prstGeom prst="arc">
              <a:avLst>
                <a:gd name="adj1" fmla="val 10632427"/>
                <a:gd name="adj2" fmla="val 6235912"/>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1" name="Arc 20">
              <a:extLst>
                <a:ext uri="{FF2B5EF4-FFF2-40B4-BE49-F238E27FC236}">
                  <a16:creationId xmlns:a16="http://schemas.microsoft.com/office/drawing/2014/main" id="{8CE3F6C4-D9A3-4A2B-99F8-5B4655406EEC}"/>
                </a:ext>
              </a:extLst>
            </p:cNvPr>
            <p:cNvSpPr/>
            <p:nvPr/>
          </p:nvSpPr>
          <p:spPr>
            <a:xfrm>
              <a:off x="7829639" y="3467100"/>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1C61DEBC-AE56-4F6E-991F-CFA967058F60}"/>
                </a:ext>
              </a:extLst>
            </p:cNvPr>
            <p:cNvSpPr/>
            <p:nvPr/>
          </p:nvSpPr>
          <p:spPr>
            <a:xfrm rot="16200000">
              <a:off x="6939960" y="2432729"/>
              <a:ext cx="247561" cy="640080"/>
            </a:xfrm>
            <a:prstGeom prst="arc">
              <a:avLst>
                <a:gd name="adj1" fmla="val 12951402"/>
                <a:gd name="adj2" fmla="val 6740385"/>
              </a:avLst>
            </a:prstGeom>
            <a:ln>
              <a:headEnd type="triangle" w="med" len="med"/>
              <a:tailEnd type="none" w="med" len="med"/>
            </a:ln>
          </p:spPr>
          <p:style>
            <a:lnRef idx="3">
              <a:schemeClr val="accent4"/>
            </a:lnRef>
            <a:fillRef idx="0">
              <a:schemeClr val="accent4"/>
            </a:fillRef>
            <a:effectRef idx="2">
              <a:schemeClr val="accent4"/>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71167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EF4-137A-4127-893C-1E0310D9E088}"/>
              </a:ext>
            </a:extLst>
          </p:cNvPr>
          <p:cNvSpPr>
            <a:spLocks noGrp="1"/>
          </p:cNvSpPr>
          <p:nvPr>
            <p:ph type="title"/>
          </p:nvPr>
        </p:nvSpPr>
        <p:spPr/>
        <p:txBody>
          <a:bodyPr/>
          <a:lstStyle/>
          <a:p>
            <a:r>
              <a:rPr lang="en-US" dirty="0"/>
              <a:t>Axial Force Diagrams</a:t>
            </a:r>
          </a:p>
        </p:txBody>
      </p:sp>
      <p:sp>
        <p:nvSpPr>
          <p:cNvPr id="3" name="Content Placeholder 2">
            <a:extLst>
              <a:ext uri="{FF2B5EF4-FFF2-40B4-BE49-F238E27FC236}">
                <a16:creationId xmlns:a16="http://schemas.microsoft.com/office/drawing/2014/main" id="{71C0485E-549C-4EC7-9310-B65941FAB34F}"/>
              </a:ext>
            </a:extLst>
          </p:cNvPr>
          <p:cNvSpPr>
            <a:spLocks noGrp="1"/>
          </p:cNvSpPr>
          <p:nvPr>
            <p:ph idx="1"/>
          </p:nvPr>
        </p:nvSpPr>
        <p:spPr>
          <a:xfrm>
            <a:off x="457200" y="1600201"/>
            <a:ext cx="8229600" cy="1600200"/>
          </a:xfrm>
        </p:spPr>
        <p:txBody>
          <a:bodyPr>
            <a:normAutofit fontScale="92500" lnSpcReduction="20000"/>
          </a:bodyPr>
          <a:lstStyle/>
          <a:p>
            <a:r>
              <a:rPr lang="en-US" dirty="0"/>
              <a:t>An axial force diagram, plots out the </a:t>
            </a:r>
            <a:r>
              <a:rPr lang="en-US" b="1" dirty="0"/>
              <a:t>internal normal forces</a:t>
            </a:r>
            <a:r>
              <a:rPr lang="en-US" dirty="0"/>
              <a:t> (tension or compression) along the length of a column, cable  or other body that is supporting multiple forces along the body.</a:t>
            </a:r>
          </a:p>
        </p:txBody>
      </p:sp>
      <p:grpSp>
        <p:nvGrpSpPr>
          <p:cNvPr id="11" name="Group 10">
            <a:extLst>
              <a:ext uri="{FF2B5EF4-FFF2-40B4-BE49-F238E27FC236}">
                <a16:creationId xmlns:a16="http://schemas.microsoft.com/office/drawing/2014/main" id="{B924F1F7-E4D8-4A1A-BB60-DF21DF24EF1D}"/>
              </a:ext>
            </a:extLst>
          </p:cNvPr>
          <p:cNvGrpSpPr/>
          <p:nvPr/>
        </p:nvGrpSpPr>
        <p:grpSpPr>
          <a:xfrm>
            <a:off x="504825" y="3116818"/>
            <a:ext cx="7772400" cy="655082"/>
            <a:chOff x="504825" y="3116818"/>
            <a:chExt cx="7772400" cy="655082"/>
          </a:xfrm>
        </p:grpSpPr>
        <p:sp>
          <p:nvSpPr>
            <p:cNvPr id="5" name="Rectangle 4">
              <a:extLst>
                <a:ext uri="{FF2B5EF4-FFF2-40B4-BE49-F238E27FC236}">
                  <a16:creationId xmlns:a16="http://schemas.microsoft.com/office/drawing/2014/main" id="{716EC978-D2A6-4449-B1E5-3CAF9AD9FAF4}"/>
                </a:ext>
              </a:extLst>
            </p:cNvPr>
            <p:cNvSpPr/>
            <p:nvPr/>
          </p:nvSpPr>
          <p:spPr>
            <a:xfrm>
              <a:off x="1647825" y="3543300"/>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F077AF8-A0CF-462D-A116-01784B61F900}"/>
                </a:ext>
              </a:extLst>
            </p:cNvPr>
            <p:cNvCxnSpPr/>
            <p:nvPr/>
          </p:nvCxnSpPr>
          <p:spPr>
            <a:xfrm flipH="1">
              <a:off x="7591425" y="3657600"/>
              <a:ext cx="685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81ACCB27-56CF-4684-9F3B-75F3DF9BA00D}"/>
                </a:ext>
              </a:extLst>
            </p:cNvPr>
            <p:cNvCxnSpPr>
              <a:cxnSpLocks/>
            </p:cNvCxnSpPr>
            <p:nvPr/>
          </p:nvCxnSpPr>
          <p:spPr>
            <a:xfrm flipH="1">
              <a:off x="504825" y="3657600"/>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0D63538B-A6B7-49DB-AC7B-163DF80A7DD5}"/>
                </a:ext>
              </a:extLst>
            </p:cNvPr>
            <p:cNvCxnSpPr>
              <a:cxnSpLocks/>
            </p:cNvCxnSpPr>
            <p:nvPr/>
          </p:nvCxnSpPr>
          <p:spPr>
            <a:xfrm>
              <a:off x="3200400" y="3657600"/>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9AACF36-3EE3-4755-8775-532AD47333CD}"/>
                </a:ext>
              </a:extLst>
            </p:cNvPr>
            <p:cNvCxnSpPr>
              <a:cxnSpLocks/>
            </p:cNvCxnSpPr>
            <p:nvPr/>
          </p:nvCxnSpPr>
          <p:spPr>
            <a:xfrm>
              <a:off x="5257800" y="3657600"/>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4EB5EF4-003F-45FB-A450-BAA24EB7CE48}"/>
                </a:ext>
              </a:extLst>
            </p:cNvPr>
            <p:cNvSpPr txBox="1"/>
            <p:nvPr/>
          </p:nvSpPr>
          <p:spPr>
            <a:xfrm>
              <a:off x="1488967" y="3138012"/>
              <a:ext cx="317716"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DAAAE7EB-CB7B-45F9-8A7B-6734AC3C5DCB}"/>
                </a:ext>
              </a:extLst>
            </p:cNvPr>
            <p:cNvSpPr txBox="1"/>
            <p:nvPr/>
          </p:nvSpPr>
          <p:spPr>
            <a:xfrm>
              <a:off x="3041542" y="3155990"/>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D6180FF8-E63F-437B-A5AF-E064079D1F1E}"/>
                </a:ext>
              </a:extLst>
            </p:cNvPr>
            <p:cNvSpPr txBox="1"/>
            <p:nvPr/>
          </p:nvSpPr>
          <p:spPr>
            <a:xfrm>
              <a:off x="5098942" y="3155990"/>
              <a:ext cx="308098" cy="369332"/>
            </a:xfrm>
            <a:prstGeom prst="rect">
              <a:avLst/>
            </a:prstGeom>
            <a:noFill/>
          </p:spPr>
          <p:txBody>
            <a:bodyPr wrap="none" rtlCol="0">
              <a:spAutoFit/>
            </a:bodyPr>
            <a:lstStyle/>
            <a:p>
              <a:r>
                <a:rPr lang="en-US" dirty="0"/>
                <a:t>C</a:t>
              </a:r>
            </a:p>
          </p:txBody>
        </p:sp>
        <p:sp>
          <p:nvSpPr>
            <p:cNvPr id="18" name="TextBox 17">
              <a:extLst>
                <a:ext uri="{FF2B5EF4-FFF2-40B4-BE49-F238E27FC236}">
                  <a16:creationId xmlns:a16="http://schemas.microsoft.com/office/drawing/2014/main" id="{6D3C5571-3B06-4E1F-A903-D23D726F20D8}"/>
                </a:ext>
              </a:extLst>
            </p:cNvPr>
            <p:cNvSpPr txBox="1"/>
            <p:nvPr/>
          </p:nvSpPr>
          <p:spPr>
            <a:xfrm>
              <a:off x="7432567" y="3116818"/>
              <a:ext cx="327334" cy="369332"/>
            </a:xfrm>
            <a:prstGeom prst="rect">
              <a:avLst/>
            </a:prstGeom>
            <a:noFill/>
          </p:spPr>
          <p:txBody>
            <a:bodyPr wrap="none" rtlCol="0">
              <a:spAutoFit/>
            </a:bodyPr>
            <a:lstStyle/>
            <a:p>
              <a:r>
                <a:rPr lang="en-US" dirty="0"/>
                <a:t>D</a:t>
              </a:r>
            </a:p>
          </p:txBody>
        </p:sp>
      </p:grpSp>
      <p:cxnSp>
        <p:nvCxnSpPr>
          <p:cNvPr id="39" name="Straight Connector 38">
            <a:extLst>
              <a:ext uri="{FF2B5EF4-FFF2-40B4-BE49-F238E27FC236}">
                <a16:creationId xmlns:a16="http://schemas.microsoft.com/office/drawing/2014/main" id="{B992940D-F0F9-49A7-9813-788220B57CAC}"/>
              </a:ext>
            </a:extLst>
          </p:cNvPr>
          <p:cNvCxnSpPr>
            <a:cxnSpLocks/>
          </p:cNvCxnSpPr>
          <p:nvPr/>
        </p:nvCxnSpPr>
        <p:spPr>
          <a:xfrm flipH="1">
            <a:off x="6640527" y="3353872"/>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B50B141-9A69-4499-A97B-96188899D123}"/>
              </a:ext>
            </a:extLst>
          </p:cNvPr>
          <p:cNvSpPr txBox="1"/>
          <p:nvPr/>
        </p:nvSpPr>
        <p:spPr>
          <a:xfrm>
            <a:off x="6496143" y="2989662"/>
            <a:ext cx="306494" cy="369332"/>
          </a:xfrm>
          <a:prstGeom prst="rect">
            <a:avLst/>
          </a:prstGeom>
          <a:noFill/>
        </p:spPr>
        <p:txBody>
          <a:bodyPr wrap="none" rtlCol="0">
            <a:spAutoFit/>
          </a:bodyPr>
          <a:lstStyle/>
          <a:p>
            <a:r>
              <a:rPr lang="en-US" dirty="0">
                <a:solidFill>
                  <a:srgbClr val="0070C0"/>
                </a:solidFill>
              </a:rPr>
              <a:t>b</a:t>
            </a:r>
          </a:p>
        </p:txBody>
      </p:sp>
      <p:sp>
        <p:nvSpPr>
          <p:cNvPr id="42" name="TextBox 41">
            <a:extLst>
              <a:ext uri="{FF2B5EF4-FFF2-40B4-BE49-F238E27FC236}">
                <a16:creationId xmlns:a16="http://schemas.microsoft.com/office/drawing/2014/main" id="{CD0AAC06-B42A-4087-A3F8-57013D916E08}"/>
              </a:ext>
            </a:extLst>
          </p:cNvPr>
          <p:cNvSpPr txBox="1"/>
          <p:nvPr/>
        </p:nvSpPr>
        <p:spPr>
          <a:xfrm>
            <a:off x="6496142" y="3952392"/>
            <a:ext cx="306494" cy="369332"/>
          </a:xfrm>
          <a:prstGeom prst="rect">
            <a:avLst/>
          </a:prstGeom>
          <a:noFill/>
        </p:spPr>
        <p:txBody>
          <a:bodyPr wrap="none" rtlCol="0">
            <a:spAutoFit/>
          </a:bodyPr>
          <a:lstStyle/>
          <a:p>
            <a:r>
              <a:rPr lang="en-US" dirty="0">
                <a:solidFill>
                  <a:srgbClr val="0070C0"/>
                </a:solidFill>
              </a:rPr>
              <a:t>b</a:t>
            </a:r>
          </a:p>
        </p:txBody>
      </p:sp>
      <p:cxnSp>
        <p:nvCxnSpPr>
          <p:cNvPr id="43" name="Straight Connector 42">
            <a:extLst>
              <a:ext uri="{FF2B5EF4-FFF2-40B4-BE49-F238E27FC236}">
                <a16:creationId xmlns:a16="http://schemas.microsoft.com/office/drawing/2014/main" id="{6841CA10-2C31-4137-B82E-AD4F4081C31B}"/>
              </a:ext>
            </a:extLst>
          </p:cNvPr>
          <p:cNvCxnSpPr>
            <a:cxnSpLocks/>
          </p:cNvCxnSpPr>
          <p:nvPr/>
        </p:nvCxnSpPr>
        <p:spPr>
          <a:xfrm flipH="1">
            <a:off x="4363008" y="3330304"/>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E362BB4-2C1A-4622-89D0-710B24A93EE3}"/>
              </a:ext>
            </a:extLst>
          </p:cNvPr>
          <p:cNvSpPr txBox="1"/>
          <p:nvPr/>
        </p:nvSpPr>
        <p:spPr>
          <a:xfrm>
            <a:off x="4220192" y="2985144"/>
            <a:ext cx="295274" cy="369332"/>
          </a:xfrm>
          <a:prstGeom prst="rect">
            <a:avLst/>
          </a:prstGeom>
          <a:noFill/>
        </p:spPr>
        <p:txBody>
          <a:bodyPr wrap="none" rtlCol="0">
            <a:spAutoFit/>
          </a:bodyPr>
          <a:lstStyle/>
          <a:p>
            <a:pPr algn="ctr"/>
            <a:r>
              <a:rPr lang="en-US" dirty="0">
                <a:solidFill>
                  <a:srgbClr val="0070C0"/>
                </a:solidFill>
              </a:rPr>
              <a:t>a</a:t>
            </a:r>
          </a:p>
        </p:txBody>
      </p:sp>
      <p:sp>
        <p:nvSpPr>
          <p:cNvPr id="45" name="TextBox 44">
            <a:extLst>
              <a:ext uri="{FF2B5EF4-FFF2-40B4-BE49-F238E27FC236}">
                <a16:creationId xmlns:a16="http://schemas.microsoft.com/office/drawing/2014/main" id="{B225E705-E859-40A7-96E3-8E4A311D6998}"/>
              </a:ext>
            </a:extLst>
          </p:cNvPr>
          <p:cNvSpPr txBox="1"/>
          <p:nvPr/>
        </p:nvSpPr>
        <p:spPr>
          <a:xfrm>
            <a:off x="4218623" y="3928824"/>
            <a:ext cx="258127" cy="302418"/>
          </a:xfrm>
          <a:prstGeom prst="rect">
            <a:avLst/>
          </a:prstGeom>
          <a:noFill/>
        </p:spPr>
        <p:txBody>
          <a:bodyPr wrap="none" rtlCol="0">
            <a:spAutoFit/>
          </a:bodyPr>
          <a:lstStyle/>
          <a:p>
            <a:r>
              <a:rPr lang="en-US" dirty="0">
                <a:solidFill>
                  <a:srgbClr val="0070C0"/>
                </a:solidFill>
              </a:rPr>
              <a:t>a</a:t>
            </a:r>
          </a:p>
        </p:txBody>
      </p:sp>
      <p:grpSp>
        <p:nvGrpSpPr>
          <p:cNvPr id="20" name="Group 19">
            <a:extLst>
              <a:ext uri="{FF2B5EF4-FFF2-40B4-BE49-F238E27FC236}">
                <a16:creationId xmlns:a16="http://schemas.microsoft.com/office/drawing/2014/main" id="{D0074AC8-0DEB-4D4E-91C4-4290515A9FA3}"/>
              </a:ext>
            </a:extLst>
          </p:cNvPr>
          <p:cNvGrpSpPr/>
          <p:nvPr/>
        </p:nvGrpSpPr>
        <p:grpSpPr>
          <a:xfrm>
            <a:off x="504825" y="4311730"/>
            <a:ext cx="7088202" cy="633888"/>
            <a:chOff x="504825" y="4311730"/>
            <a:chExt cx="7088202" cy="633888"/>
          </a:xfrm>
        </p:grpSpPr>
        <p:sp>
          <p:nvSpPr>
            <p:cNvPr id="19" name="Rectangle 18">
              <a:extLst>
                <a:ext uri="{FF2B5EF4-FFF2-40B4-BE49-F238E27FC236}">
                  <a16:creationId xmlns:a16="http://schemas.microsoft.com/office/drawing/2014/main" id="{1839CFF1-0610-41B8-9206-F12AE5FC3B12}"/>
                </a:ext>
              </a:extLst>
            </p:cNvPr>
            <p:cNvSpPr/>
            <p:nvPr/>
          </p:nvSpPr>
          <p:spPr>
            <a:xfrm>
              <a:off x="1647825" y="4717018"/>
              <a:ext cx="5029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34122EA-C703-465B-AEFB-B89F5C393E25}"/>
                </a:ext>
              </a:extLst>
            </p:cNvPr>
            <p:cNvCxnSpPr>
              <a:cxnSpLocks/>
            </p:cNvCxnSpPr>
            <p:nvPr/>
          </p:nvCxnSpPr>
          <p:spPr>
            <a:xfrm flipH="1">
              <a:off x="504825" y="4831318"/>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143E4BA-D3CB-481C-9EF2-55981CC76B8B}"/>
                </a:ext>
              </a:extLst>
            </p:cNvPr>
            <p:cNvCxnSpPr>
              <a:cxnSpLocks/>
            </p:cNvCxnSpPr>
            <p:nvPr/>
          </p:nvCxnSpPr>
          <p:spPr>
            <a:xfrm>
              <a:off x="3200400" y="4831318"/>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CF20DBB-E835-4FDA-B1C1-8CB013B4546B}"/>
                </a:ext>
              </a:extLst>
            </p:cNvPr>
            <p:cNvCxnSpPr>
              <a:cxnSpLocks/>
            </p:cNvCxnSpPr>
            <p:nvPr/>
          </p:nvCxnSpPr>
          <p:spPr>
            <a:xfrm>
              <a:off x="5257800" y="4831318"/>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E1DF4F0-F06D-4EAD-984C-6190C7C18D79}"/>
                </a:ext>
              </a:extLst>
            </p:cNvPr>
            <p:cNvSpPr txBox="1"/>
            <p:nvPr/>
          </p:nvSpPr>
          <p:spPr>
            <a:xfrm>
              <a:off x="1488967" y="4311730"/>
              <a:ext cx="317716"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E07E377-F0E8-4AFB-B38F-5E01325D2A52}"/>
                </a:ext>
              </a:extLst>
            </p:cNvPr>
            <p:cNvSpPr txBox="1"/>
            <p:nvPr/>
          </p:nvSpPr>
          <p:spPr>
            <a:xfrm>
              <a:off x="3041542" y="4329708"/>
              <a:ext cx="309700" cy="369332"/>
            </a:xfrm>
            <a:prstGeom prst="rect">
              <a:avLst/>
            </a:prstGeom>
            <a:noFill/>
          </p:spPr>
          <p:txBody>
            <a:bodyPr wrap="none" rtlCol="0">
              <a:spAutoFit/>
            </a:bodyPr>
            <a:lstStyle/>
            <a:p>
              <a:r>
                <a:rPr lang="en-US" dirty="0"/>
                <a:t>B</a:t>
              </a:r>
            </a:p>
          </p:txBody>
        </p:sp>
        <p:sp>
          <p:nvSpPr>
            <p:cNvPr id="26" name="TextBox 25">
              <a:extLst>
                <a:ext uri="{FF2B5EF4-FFF2-40B4-BE49-F238E27FC236}">
                  <a16:creationId xmlns:a16="http://schemas.microsoft.com/office/drawing/2014/main" id="{E06E232C-C6DB-4331-AD9A-B60B32C85917}"/>
                </a:ext>
              </a:extLst>
            </p:cNvPr>
            <p:cNvSpPr txBox="1"/>
            <p:nvPr/>
          </p:nvSpPr>
          <p:spPr>
            <a:xfrm>
              <a:off x="5098942" y="4329708"/>
              <a:ext cx="308098" cy="369332"/>
            </a:xfrm>
            <a:prstGeom prst="rect">
              <a:avLst/>
            </a:prstGeom>
            <a:noFill/>
          </p:spPr>
          <p:txBody>
            <a:bodyPr wrap="none" rtlCol="0">
              <a:spAutoFit/>
            </a:bodyPr>
            <a:lstStyle/>
            <a:p>
              <a:r>
                <a:rPr lang="en-US" dirty="0"/>
                <a:t>C</a:t>
              </a:r>
            </a:p>
          </p:txBody>
        </p:sp>
        <p:sp>
          <p:nvSpPr>
            <p:cNvPr id="46" name="Rectangle 45">
              <a:extLst>
                <a:ext uri="{FF2B5EF4-FFF2-40B4-BE49-F238E27FC236}">
                  <a16:creationId xmlns:a16="http://schemas.microsoft.com/office/drawing/2014/main" id="{DA77F86C-F497-458B-BC97-3F53A3B93CCC}"/>
                </a:ext>
              </a:extLst>
            </p:cNvPr>
            <p:cNvSpPr/>
            <p:nvPr/>
          </p:nvSpPr>
          <p:spPr>
            <a:xfrm>
              <a:off x="6678627" y="4718912"/>
              <a:ext cx="914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Arrow Connector 48">
            <a:extLst>
              <a:ext uri="{FF2B5EF4-FFF2-40B4-BE49-F238E27FC236}">
                <a16:creationId xmlns:a16="http://schemas.microsoft.com/office/drawing/2014/main" id="{B696307B-3E0D-4BD0-8403-8E1F11DF7E73}"/>
              </a:ext>
            </a:extLst>
          </p:cNvPr>
          <p:cNvCxnSpPr>
            <a:cxnSpLocks/>
          </p:cNvCxnSpPr>
          <p:nvPr/>
        </p:nvCxnSpPr>
        <p:spPr>
          <a:xfrm flipH="1">
            <a:off x="6677025" y="4831318"/>
            <a:ext cx="685800"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4" name="Group 13">
            <a:extLst>
              <a:ext uri="{FF2B5EF4-FFF2-40B4-BE49-F238E27FC236}">
                <a16:creationId xmlns:a16="http://schemas.microsoft.com/office/drawing/2014/main" id="{88EA518D-AE38-4A07-8188-ED210A2FBA3F}"/>
              </a:ext>
            </a:extLst>
          </p:cNvPr>
          <p:cNvGrpSpPr/>
          <p:nvPr/>
        </p:nvGrpSpPr>
        <p:grpSpPr>
          <a:xfrm>
            <a:off x="504825" y="5431394"/>
            <a:ext cx="7086600" cy="640911"/>
            <a:chOff x="504825" y="5431394"/>
            <a:chExt cx="7086600" cy="640911"/>
          </a:xfrm>
        </p:grpSpPr>
        <p:sp>
          <p:nvSpPr>
            <p:cNvPr id="28" name="Rectangle 27">
              <a:extLst>
                <a:ext uri="{FF2B5EF4-FFF2-40B4-BE49-F238E27FC236}">
                  <a16:creationId xmlns:a16="http://schemas.microsoft.com/office/drawing/2014/main" id="{E170BD71-A372-4D55-99C6-C311472FC5B2}"/>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6FA6B3F-C205-43D6-951A-25504696B576}"/>
                </a:ext>
              </a:extLst>
            </p:cNvPr>
            <p:cNvCxnSpPr>
              <a:cxnSpLocks/>
            </p:cNvCxnSpPr>
            <p:nvPr/>
          </p:nvCxnSpPr>
          <p:spPr>
            <a:xfrm flipH="1">
              <a:off x="504825" y="5950982"/>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07E6C41-F9D4-469E-862F-39179B87877C}"/>
                </a:ext>
              </a:extLst>
            </p:cNvPr>
            <p:cNvCxnSpPr>
              <a:cxnSpLocks/>
            </p:cNvCxnSpPr>
            <p:nvPr/>
          </p:nvCxnSpPr>
          <p:spPr>
            <a:xfrm>
              <a:off x="3200400" y="5950982"/>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55164984-244C-4A43-8A33-658701CCF770}"/>
                </a:ext>
              </a:extLst>
            </p:cNvPr>
            <p:cNvSpPr txBox="1"/>
            <p:nvPr/>
          </p:nvSpPr>
          <p:spPr>
            <a:xfrm>
              <a:off x="1488967" y="5431394"/>
              <a:ext cx="317716"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6FB6DAE7-D8CD-4B42-A574-98C77F4ABD42}"/>
                </a:ext>
              </a:extLst>
            </p:cNvPr>
            <p:cNvSpPr txBox="1"/>
            <p:nvPr/>
          </p:nvSpPr>
          <p:spPr>
            <a:xfrm>
              <a:off x="3041542" y="5449372"/>
              <a:ext cx="309700" cy="369332"/>
            </a:xfrm>
            <a:prstGeom prst="rect">
              <a:avLst/>
            </a:prstGeom>
            <a:noFill/>
          </p:spPr>
          <p:txBody>
            <a:bodyPr wrap="none" rtlCol="0">
              <a:spAutoFit/>
            </a:bodyPr>
            <a:lstStyle/>
            <a:p>
              <a:r>
                <a:rPr lang="en-US" dirty="0"/>
                <a:t>B</a:t>
              </a:r>
            </a:p>
          </p:txBody>
        </p:sp>
        <p:sp>
          <p:nvSpPr>
            <p:cNvPr id="50" name="Rectangle 49">
              <a:extLst>
                <a:ext uri="{FF2B5EF4-FFF2-40B4-BE49-F238E27FC236}">
                  <a16:creationId xmlns:a16="http://schemas.microsoft.com/office/drawing/2014/main" id="{820983F1-48C7-438C-AD60-BA446F881D48}"/>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15F7A53D-394C-442E-948A-5F357B30F161}"/>
              </a:ext>
            </a:extLst>
          </p:cNvPr>
          <p:cNvCxnSpPr>
            <a:cxnSpLocks/>
          </p:cNvCxnSpPr>
          <p:nvPr/>
        </p:nvCxnSpPr>
        <p:spPr>
          <a:xfrm flipH="1">
            <a:off x="4402932" y="5950982"/>
            <a:ext cx="388143"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2725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3"/>
                                        </p:tgtEl>
                                        <p:attrNameLst>
                                          <p:attrName>style.visibility</p:attrName>
                                        </p:attrNameLst>
                                      </p:cBhvr>
                                      <p:to>
                                        <p:strVal val="visible"/>
                                      </p:to>
                                    </p:set>
                                    <p:animEffect transition="in" filter="fade">
                                      <p:cBhvr>
                                        <p:cTn id="16" dur="500"/>
                                        <p:tgtEl>
                                          <p:spTgt spid="4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fade">
                                      <p:cBhvr>
                                        <p:cTn id="19" dur="500"/>
                                        <p:tgtEl>
                                          <p:spTgt spid="44"/>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fade">
                                      <p:cBhvr>
                                        <p:cTn id="32" dur="500"/>
                                        <p:tgtEl>
                                          <p:spTgt spid="5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500"/>
                                        <p:tgtEl>
                                          <p:spTgt spid="39"/>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Effect transition="in" filter="fade">
                                      <p:cBhvr>
                                        <p:cTn id="40" dur="500"/>
                                        <p:tgtEl>
                                          <p:spTgt spid="4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9"/>
                                        </p:tgtEl>
                                        <p:attrNameLst>
                                          <p:attrName>style.visibility</p:attrName>
                                        </p:attrNameLst>
                                      </p:cBhvr>
                                      <p:to>
                                        <p:strVal val="visible"/>
                                      </p:to>
                                    </p:set>
                                    <p:animEffect transition="in" filter="fade">
                                      <p:cBhvr>
                                        <p:cTn id="5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0" grpId="0"/>
      <p:bldP spid="42" grpId="0"/>
      <p:bldP spid="44" grpId="0"/>
      <p:bldP spid="4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18EF4-137A-4127-893C-1E0310D9E088}"/>
              </a:ext>
            </a:extLst>
          </p:cNvPr>
          <p:cNvSpPr>
            <a:spLocks noGrp="1"/>
          </p:cNvSpPr>
          <p:nvPr>
            <p:ph type="title"/>
          </p:nvPr>
        </p:nvSpPr>
        <p:spPr/>
        <p:txBody>
          <a:bodyPr/>
          <a:lstStyle/>
          <a:p>
            <a:r>
              <a:rPr lang="en-US" dirty="0"/>
              <a:t>Axial Force Diagrams</a:t>
            </a:r>
          </a:p>
        </p:txBody>
      </p:sp>
      <p:grpSp>
        <p:nvGrpSpPr>
          <p:cNvPr id="11" name="Group 10">
            <a:extLst>
              <a:ext uri="{FF2B5EF4-FFF2-40B4-BE49-F238E27FC236}">
                <a16:creationId xmlns:a16="http://schemas.microsoft.com/office/drawing/2014/main" id="{B924F1F7-E4D8-4A1A-BB60-DF21DF24EF1D}"/>
              </a:ext>
            </a:extLst>
          </p:cNvPr>
          <p:cNvGrpSpPr/>
          <p:nvPr/>
        </p:nvGrpSpPr>
        <p:grpSpPr>
          <a:xfrm>
            <a:off x="504825" y="2378513"/>
            <a:ext cx="7772400" cy="655082"/>
            <a:chOff x="504825" y="3116818"/>
            <a:chExt cx="7772400" cy="655082"/>
          </a:xfrm>
        </p:grpSpPr>
        <p:sp>
          <p:nvSpPr>
            <p:cNvPr id="5" name="Rectangle 4">
              <a:extLst>
                <a:ext uri="{FF2B5EF4-FFF2-40B4-BE49-F238E27FC236}">
                  <a16:creationId xmlns:a16="http://schemas.microsoft.com/office/drawing/2014/main" id="{716EC978-D2A6-4449-B1E5-3CAF9AD9FAF4}"/>
                </a:ext>
              </a:extLst>
            </p:cNvPr>
            <p:cNvSpPr/>
            <p:nvPr/>
          </p:nvSpPr>
          <p:spPr>
            <a:xfrm>
              <a:off x="1647825" y="3543300"/>
              <a:ext cx="59436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0F077AF8-A0CF-462D-A116-01784B61F900}"/>
                </a:ext>
              </a:extLst>
            </p:cNvPr>
            <p:cNvCxnSpPr/>
            <p:nvPr/>
          </p:nvCxnSpPr>
          <p:spPr>
            <a:xfrm flipH="1">
              <a:off x="7591425" y="3657600"/>
              <a:ext cx="6858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8" name="Straight Arrow Connector 7">
              <a:extLst>
                <a:ext uri="{FF2B5EF4-FFF2-40B4-BE49-F238E27FC236}">
                  <a16:creationId xmlns:a16="http://schemas.microsoft.com/office/drawing/2014/main" id="{81ACCB27-56CF-4684-9F3B-75F3DF9BA00D}"/>
                </a:ext>
              </a:extLst>
            </p:cNvPr>
            <p:cNvCxnSpPr>
              <a:cxnSpLocks/>
            </p:cNvCxnSpPr>
            <p:nvPr/>
          </p:nvCxnSpPr>
          <p:spPr>
            <a:xfrm flipH="1">
              <a:off x="504825" y="3657600"/>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0" name="Straight Arrow Connector 9">
              <a:extLst>
                <a:ext uri="{FF2B5EF4-FFF2-40B4-BE49-F238E27FC236}">
                  <a16:creationId xmlns:a16="http://schemas.microsoft.com/office/drawing/2014/main" id="{0D63538B-A6B7-49DB-AC7B-163DF80A7DD5}"/>
                </a:ext>
              </a:extLst>
            </p:cNvPr>
            <p:cNvCxnSpPr>
              <a:cxnSpLocks/>
            </p:cNvCxnSpPr>
            <p:nvPr/>
          </p:nvCxnSpPr>
          <p:spPr>
            <a:xfrm>
              <a:off x="3200400" y="3657600"/>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13" name="Straight Arrow Connector 12">
              <a:extLst>
                <a:ext uri="{FF2B5EF4-FFF2-40B4-BE49-F238E27FC236}">
                  <a16:creationId xmlns:a16="http://schemas.microsoft.com/office/drawing/2014/main" id="{29AACF36-3EE3-4755-8775-532AD47333CD}"/>
                </a:ext>
              </a:extLst>
            </p:cNvPr>
            <p:cNvCxnSpPr>
              <a:cxnSpLocks/>
            </p:cNvCxnSpPr>
            <p:nvPr/>
          </p:nvCxnSpPr>
          <p:spPr>
            <a:xfrm>
              <a:off x="5257800" y="3657600"/>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15" name="TextBox 14">
              <a:extLst>
                <a:ext uri="{FF2B5EF4-FFF2-40B4-BE49-F238E27FC236}">
                  <a16:creationId xmlns:a16="http://schemas.microsoft.com/office/drawing/2014/main" id="{94EB5EF4-003F-45FB-A450-BAA24EB7CE48}"/>
                </a:ext>
              </a:extLst>
            </p:cNvPr>
            <p:cNvSpPr txBox="1"/>
            <p:nvPr/>
          </p:nvSpPr>
          <p:spPr>
            <a:xfrm>
              <a:off x="1488967" y="3138012"/>
              <a:ext cx="317716" cy="369332"/>
            </a:xfrm>
            <a:prstGeom prst="rect">
              <a:avLst/>
            </a:prstGeom>
            <a:noFill/>
          </p:spPr>
          <p:txBody>
            <a:bodyPr wrap="none" rtlCol="0">
              <a:spAutoFit/>
            </a:bodyPr>
            <a:lstStyle/>
            <a:p>
              <a:r>
                <a:rPr lang="en-US" dirty="0"/>
                <a:t>A</a:t>
              </a:r>
            </a:p>
          </p:txBody>
        </p:sp>
        <p:sp>
          <p:nvSpPr>
            <p:cNvPr id="16" name="TextBox 15">
              <a:extLst>
                <a:ext uri="{FF2B5EF4-FFF2-40B4-BE49-F238E27FC236}">
                  <a16:creationId xmlns:a16="http://schemas.microsoft.com/office/drawing/2014/main" id="{DAAAE7EB-CB7B-45F9-8A7B-6734AC3C5DCB}"/>
                </a:ext>
              </a:extLst>
            </p:cNvPr>
            <p:cNvSpPr txBox="1"/>
            <p:nvPr/>
          </p:nvSpPr>
          <p:spPr>
            <a:xfrm>
              <a:off x="3041542" y="3155990"/>
              <a:ext cx="309700" cy="369332"/>
            </a:xfrm>
            <a:prstGeom prst="rect">
              <a:avLst/>
            </a:prstGeom>
            <a:noFill/>
          </p:spPr>
          <p:txBody>
            <a:bodyPr wrap="none" rtlCol="0">
              <a:spAutoFit/>
            </a:bodyPr>
            <a:lstStyle/>
            <a:p>
              <a:r>
                <a:rPr lang="en-US" dirty="0"/>
                <a:t>B</a:t>
              </a:r>
            </a:p>
          </p:txBody>
        </p:sp>
        <p:sp>
          <p:nvSpPr>
            <p:cNvPr id="17" name="TextBox 16">
              <a:extLst>
                <a:ext uri="{FF2B5EF4-FFF2-40B4-BE49-F238E27FC236}">
                  <a16:creationId xmlns:a16="http://schemas.microsoft.com/office/drawing/2014/main" id="{D6180FF8-E63F-437B-A5AF-E064079D1F1E}"/>
                </a:ext>
              </a:extLst>
            </p:cNvPr>
            <p:cNvSpPr txBox="1"/>
            <p:nvPr/>
          </p:nvSpPr>
          <p:spPr>
            <a:xfrm>
              <a:off x="5098942" y="3155990"/>
              <a:ext cx="308098" cy="369332"/>
            </a:xfrm>
            <a:prstGeom prst="rect">
              <a:avLst/>
            </a:prstGeom>
            <a:noFill/>
          </p:spPr>
          <p:txBody>
            <a:bodyPr wrap="none" rtlCol="0">
              <a:spAutoFit/>
            </a:bodyPr>
            <a:lstStyle/>
            <a:p>
              <a:r>
                <a:rPr lang="en-US" dirty="0"/>
                <a:t>C</a:t>
              </a:r>
            </a:p>
          </p:txBody>
        </p:sp>
        <p:sp>
          <p:nvSpPr>
            <p:cNvPr id="18" name="TextBox 17">
              <a:extLst>
                <a:ext uri="{FF2B5EF4-FFF2-40B4-BE49-F238E27FC236}">
                  <a16:creationId xmlns:a16="http://schemas.microsoft.com/office/drawing/2014/main" id="{6D3C5571-3B06-4E1F-A903-D23D726F20D8}"/>
                </a:ext>
              </a:extLst>
            </p:cNvPr>
            <p:cNvSpPr txBox="1"/>
            <p:nvPr/>
          </p:nvSpPr>
          <p:spPr>
            <a:xfrm>
              <a:off x="7432567" y="3116818"/>
              <a:ext cx="327334" cy="369332"/>
            </a:xfrm>
            <a:prstGeom prst="rect">
              <a:avLst/>
            </a:prstGeom>
            <a:noFill/>
          </p:spPr>
          <p:txBody>
            <a:bodyPr wrap="none" rtlCol="0">
              <a:spAutoFit/>
            </a:bodyPr>
            <a:lstStyle/>
            <a:p>
              <a:r>
                <a:rPr lang="en-US" dirty="0"/>
                <a:t>D</a:t>
              </a:r>
            </a:p>
          </p:txBody>
        </p:sp>
      </p:grpSp>
      <p:cxnSp>
        <p:nvCxnSpPr>
          <p:cNvPr id="39" name="Straight Connector 38">
            <a:extLst>
              <a:ext uri="{FF2B5EF4-FFF2-40B4-BE49-F238E27FC236}">
                <a16:creationId xmlns:a16="http://schemas.microsoft.com/office/drawing/2014/main" id="{B992940D-F0F9-49A7-9813-788220B57CAC}"/>
              </a:ext>
            </a:extLst>
          </p:cNvPr>
          <p:cNvCxnSpPr>
            <a:cxnSpLocks/>
          </p:cNvCxnSpPr>
          <p:nvPr/>
        </p:nvCxnSpPr>
        <p:spPr>
          <a:xfrm flipH="1">
            <a:off x="6640527" y="2615567"/>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TextBox 39">
            <a:extLst>
              <a:ext uri="{FF2B5EF4-FFF2-40B4-BE49-F238E27FC236}">
                <a16:creationId xmlns:a16="http://schemas.microsoft.com/office/drawing/2014/main" id="{BB50B141-9A69-4499-A97B-96188899D123}"/>
              </a:ext>
            </a:extLst>
          </p:cNvPr>
          <p:cNvSpPr txBox="1"/>
          <p:nvPr/>
        </p:nvSpPr>
        <p:spPr>
          <a:xfrm>
            <a:off x="6496143" y="2251357"/>
            <a:ext cx="306494" cy="369332"/>
          </a:xfrm>
          <a:prstGeom prst="rect">
            <a:avLst/>
          </a:prstGeom>
          <a:noFill/>
        </p:spPr>
        <p:txBody>
          <a:bodyPr wrap="none" rtlCol="0">
            <a:spAutoFit/>
          </a:bodyPr>
          <a:lstStyle/>
          <a:p>
            <a:r>
              <a:rPr lang="en-US" dirty="0">
                <a:solidFill>
                  <a:srgbClr val="0070C0"/>
                </a:solidFill>
              </a:rPr>
              <a:t>b</a:t>
            </a:r>
          </a:p>
        </p:txBody>
      </p:sp>
      <p:sp>
        <p:nvSpPr>
          <p:cNvPr id="42" name="TextBox 41">
            <a:extLst>
              <a:ext uri="{FF2B5EF4-FFF2-40B4-BE49-F238E27FC236}">
                <a16:creationId xmlns:a16="http://schemas.microsoft.com/office/drawing/2014/main" id="{CD0AAC06-B42A-4087-A3F8-57013D916E08}"/>
              </a:ext>
            </a:extLst>
          </p:cNvPr>
          <p:cNvSpPr txBox="1"/>
          <p:nvPr/>
        </p:nvSpPr>
        <p:spPr>
          <a:xfrm>
            <a:off x="6496142" y="3214087"/>
            <a:ext cx="306494" cy="369332"/>
          </a:xfrm>
          <a:prstGeom prst="rect">
            <a:avLst/>
          </a:prstGeom>
          <a:noFill/>
        </p:spPr>
        <p:txBody>
          <a:bodyPr wrap="none" rtlCol="0">
            <a:spAutoFit/>
          </a:bodyPr>
          <a:lstStyle/>
          <a:p>
            <a:r>
              <a:rPr lang="en-US" dirty="0">
                <a:solidFill>
                  <a:srgbClr val="0070C0"/>
                </a:solidFill>
              </a:rPr>
              <a:t>b</a:t>
            </a:r>
          </a:p>
        </p:txBody>
      </p:sp>
      <p:cxnSp>
        <p:nvCxnSpPr>
          <p:cNvPr id="43" name="Straight Connector 42">
            <a:extLst>
              <a:ext uri="{FF2B5EF4-FFF2-40B4-BE49-F238E27FC236}">
                <a16:creationId xmlns:a16="http://schemas.microsoft.com/office/drawing/2014/main" id="{6841CA10-2C31-4137-B82E-AD4F4081C31B}"/>
              </a:ext>
            </a:extLst>
          </p:cNvPr>
          <p:cNvCxnSpPr>
            <a:cxnSpLocks/>
          </p:cNvCxnSpPr>
          <p:nvPr/>
        </p:nvCxnSpPr>
        <p:spPr>
          <a:xfrm flipH="1">
            <a:off x="4363008" y="2591999"/>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TextBox 43">
            <a:extLst>
              <a:ext uri="{FF2B5EF4-FFF2-40B4-BE49-F238E27FC236}">
                <a16:creationId xmlns:a16="http://schemas.microsoft.com/office/drawing/2014/main" id="{AE362BB4-2C1A-4622-89D0-710B24A93EE3}"/>
              </a:ext>
            </a:extLst>
          </p:cNvPr>
          <p:cNvSpPr txBox="1"/>
          <p:nvPr/>
        </p:nvSpPr>
        <p:spPr>
          <a:xfrm>
            <a:off x="4220192" y="2246839"/>
            <a:ext cx="295274" cy="369332"/>
          </a:xfrm>
          <a:prstGeom prst="rect">
            <a:avLst/>
          </a:prstGeom>
          <a:noFill/>
        </p:spPr>
        <p:txBody>
          <a:bodyPr wrap="none" rtlCol="0">
            <a:spAutoFit/>
          </a:bodyPr>
          <a:lstStyle/>
          <a:p>
            <a:pPr algn="ctr"/>
            <a:r>
              <a:rPr lang="en-US" dirty="0">
                <a:solidFill>
                  <a:srgbClr val="0070C0"/>
                </a:solidFill>
              </a:rPr>
              <a:t>a</a:t>
            </a:r>
          </a:p>
        </p:txBody>
      </p:sp>
      <p:sp>
        <p:nvSpPr>
          <p:cNvPr id="45" name="TextBox 44">
            <a:extLst>
              <a:ext uri="{FF2B5EF4-FFF2-40B4-BE49-F238E27FC236}">
                <a16:creationId xmlns:a16="http://schemas.microsoft.com/office/drawing/2014/main" id="{B225E705-E859-40A7-96E3-8E4A311D6998}"/>
              </a:ext>
            </a:extLst>
          </p:cNvPr>
          <p:cNvSpPr txBox="1"/>
          <p:nvPr/>
        </p:nvSpPr>
        <p:spPr>
          <a:xfrm>
            <a:off x="4218623" y="3190519"/>
            <a:ext cx="258127" cy="302418"/>
          </a:xfrm>
          <a:prstGeom prst="rect">
            <a:avLst/>
          </a:prstGeom>
          <a:noFill/>
        </p:spPr>
        <p:txBody>
          <a:bodyPr wrap="none" rtlCol="0">
            <a:spAutoFit/>
          </a:bodyPr>
          <a:lstStyle/>
          <a:p>
            <a:r>
              <a:rPr lang="en-US" dirty="0">
                <a:solidFill>
                  <a:srgbClr val="0070C0"/>
                </a:solidFill>
              </a:rPr>
              <a:t>a</a:t>
            </a:r>
          </a:p>
        </p:txBody>
      </p:sp>
      <p:grpSp>
        <p:nvGrpSpPr>
          <p:cNvPr id="20" name="Group 19">
            <a:extLst>
              <a:ext uri="{FF2B5EF4-FFF2-40B4-BE49-F238E27FC236}">
                <a16:creationId xmlns:a16="http://schemas.microsoft.com/office/drawing/2014/main" id="{D0074AC8-0DEB-4D4E-91C4-4290515A9FA3}"/>
              </a:ext>
            </a:extLst>
          </p:cNvPr>
          <p:cNvGrpSpPr/>
          <p:nvPr/>
        </p:nvGrpSpPr>
        <p:grpSpPr>
          <a:xfrm>
            <a:off x="504825" y="3573425"/>
            <a:ext cx="7088202" cy="633888"/>
            <a:chOff x="504825" y="4311730"/>
            <a:chExt cx="7088202" cy="633888"/>
          </a:xfrm>
        </p:grpSpPr>
        <p:sp>
          <p:nvSpPr>
            <p:cNvPr id="19" name="Rectangle 18">
              <a:extLst>
                <a:ext uri="{FF2B5EF4-FFF2-40B4-BE49-F238E27FC236}">
                  <a16:creationId xmlns:a16="http://schemas.microsoft.com/office/drawing/2014/main" id="{1839CFF1-0610-41B8-9206-F12AE5FC3B12}"/>
                </a:ext>
              </a:extLst>
            </p:cNvPr>
            <p:cNvSpPr/>
            <p:nvPr/>
          </p:nvSpPr>
          <p:spPr>
            <a:xfrm>
              <a:off x="1647825" y="4717018"/>
              <a:ext cx="5029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634122EA-C703-465B-AEFB-B89F5C393E25}"/>
                </a:ext>
              </a:extLst>
            </p:cNvPr>
            <p:cNvCxnSpPr>
              <a:cxnSpLocks/>
            </p:cNvCxnSpPr>
            <p:nvPr/>
          </p:nvCxnSpPr>
          <p:spPr>
            <a:xfrm flipH="1">
              <a:off x="504825" y="4831318"/>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2" name="Straight Arrow Connector 21">
              <a:extLst>
                <a:ext uri="{FF2B5EF4-FFF2-40B4-BE49-F238E27FC236}">
                  <a16:creationId xmlns:a16="http://schemas.microsoft.com/office/drawing/2014/main" id="{3143E4BA-D3CB-481C-9EF2-55981CC76B8B}"/>
                </a:ext>
              </a:extLst>
            </p:cNvPr>
            <p:cNvCxnSpPr>
              <a:cxnSpLocks/>
            </p:cNvCxnSpPr>
            <p:nvPr/>
          </p:nvCxnSpPr>
          <p:spPr>
            <a:xfrm>
              <a:off x="3200400" y="4831318"/>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0CF20DBB-E835-4FDA-B1C1-8CB013B4546B}"/>
                </a:ext>
              </a:extLst>
            </p:cNvPr>
            <p:cNvCxnSpPr>
              <a:cxnSpLocks/>
            </p:cNvCxnSpPr>
            <p:nvPr/>
          </p:nvCxnSpPr>
          <p:spPr>
            <a:xfrm>
              <a:off x="5257800" y="4831318"/>
              <a:ext cx="1128713"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24" name="TextBox 23">
              <a:extLst>
                <a:ext uri="{FF2B5EF4-FFF2-40B4-BE49-F238E27FC236}">
                  <a16:creationId xmlns:a16="http://schemas.microsoft.com/office/drawing/2014/main" id="{9E1DF4F0-F06D-4EAD-984C-6190C7C18D79}"/>
                </a:ext>
              </a:extLst>
            </p:cNvPr>
            <p:cNvSpPr txBox="1"/>
            <p:nvPr/>
          </p:nvSpPr>
          <p:spPr>
            <a:xfrm>
              <a:off x="1488967" y="4311730"/>
              <a:ext cx="317716" cy="369332"/>
            </a:xfrm>
            <a:prstGeom prst="rect">
              <a:avLst/>
            </a:prstGeom>
            <a:noFill/>
          </p:spPr>
          <p:txBody>
            <a:bodyPr wrap="none" rtlCol="0">
              <a:spAutoFit/>
            </a:bodyPr>
            <a:lstStyle/>
            <a:p>
              <a:r>
                <a:rPr lang="en-US" dirty="0"/>
                <a:t>A</a:t>
              </a:r>
            </a:p>
          </p:txBody>
        </p:sp>
        <p:sp>
          <p:nvSpPr>
            <p:cNvPr id="25" name="TextBox 24">
              <a:extLst>
                <a:ext uri="{FF2B5EF4-FFF2-40B4-BE49-F238E27FC236}">
                  <a16:creationId xmlns:a16="http://schemas.microsoft.com/office/drawing/2014/main" id="{5E07E377-F0E8-4AFB-B38F-5E01325D2A52}"/>
                </a:ext>
              </a:extLst>
            </p:cNvPr>
            <p:cNvSpPr txBox="1"/>
            <p:nvPr/>
          </p:nvSpPr>
          <p:spPr>
            <a:xfrm>
              <a:off x="3041542" y="4329708"/>
              <a:ext cx="309700" cy="369332"/>
            </a:xfrm>
            <a:prstGeom prst="rect">
              <a:avLst/>
            </a:prstGeom>
            <a:noFill/>
          </p:spPr>
          <p:txBody>
            <a:bodyPr wrap="none" rtlCol="0">
              <a:spAutoFit/>
            </a:bodyPr>
            <a:lstStyle/>
            <a:p>
              <a:r>
                <a:rPr lang="en-US" dirty="0"/>
                <a:t>B</a:t>
              </a:r>
            </a:p>
          </p:txBody>
        </p:sp>
        <p:sp>
          <p:nvSpPr>
            <p:cNvPr id="26" name="TextBox 25">
              <a:extLst>
                <a:ext uri="{FF2B5EF4-FFF2-40B4-BE49-F238E27FC236}">
                  <a16:creationId xmlns:a16="http://schemas.microsoft.com/office/drawing/2014/main" id="{E06E232C-C6DB-4331-AD9A-B60B32C85917}"/>
                </a:ext>
              </a:extLst>
            </p:cNvPr>
            <p:cNvSpPr txBox="1"/>
            <p:nvPr/>
          </p:nvSpPr>
          <p:spPr>
            <a:xfrm>
              <a:off x="5098942" y="4329708"/>
              <a:ext cx="308098" cy="369332"/>
            </a:xfrm>
            <a:prstGeom prst="rect">
              <a:avLst/>
            </a:prstGeom>
            <a:noFill/>
          </p:spPr>
          <p:txBody>
            <a:bodyPr wrap="none" rtlCol="0">
              <a:spAutoFit/>
            </a:bodyPr>
            <a:lstStyle/>
            <a:p>
              <a:r>
                <a:rPr lang="en-US" dirty="0"/>
                <a:t>C</a:t>
              </a:r>
            </a:p>
          </p:txBody>
        </p:sp>
        <p:sp>
          <p:nvSpPr>
            <p:cNvPr id="46" name="Rectangle 45">
              <a:extLst>
                <a:ext uri="{FF2B5EF4-FFF2-40B4-BE49-F238E27FC236}">
                  <a16:creationId xmlns:a16="http://schemas.microsoft.com/office/drawing/2014/main" id="{DA77F86C-F497-458B-BC97-3F53A3B93CCC}"/>
                </a:ext>
              </a:extLst>
            </p:cNvPr>
            <p:cNvSpPr/>
            <p:nvPr/>
          </p:nvSpPr>
          <p:spPr>
            <a:xfrm>
              <a:off x="6678627" y="4718912"/>
              <a:ext cx="914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9" name="Straight Arrow Connector 48">
            <a:extLst>
              <a:ext uri="{FF2B5EF4-FFF2-40B4-BE49-F238E27FC236}">
                <a16:creationId xmlns:a16="http://schemas.microsoft.com/office/drawing/2014/main" id="{B696307B-3E0D-4BD0-8403-8E1F11DF7E73}"/>
              </a:ext>
            </a:extLst>
          </p:cNvPr>
          <p:cNvCxnSpPr>
            <a:cxnSpLocks/>
          </p:cNvCxnSpPr>
          <p:nvPr/>
        </p:nvCxnSpPr>
        <p:spPr>
          <a:xfrm flipH="1">
            <a:off x="6677025" y="4093013"/>
            <a:ext cx="685800"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grpSp>
        <p:nvGrpSpPr>
          <p:cNvPr id="14" name="Group 13">
            <a:extLst>
              <a:ext uri="{FF2B5EF4-FFF2-40B4-BE49-F238E27FC236}">
                <a16:creationId xmlns:a16="http://schemas.microsoft.com/office/drawing/2014/main" id="{88EA518D-AE38-4A07-8188-ED210A2FBA3F}"/>
              </a:ext>
            </a:extLst>
          </p:cNvPr>
          <p:cNvGrpSpPr/>
          <p:nvPr/>
        </p:nvGrpSpPr>
        <p:grpSpPr>
          <a:xfrm>
            <a:off x="504825" y="4693089"/>
            <a:ext cx="7086600" cy="640911"/>
            <a:chOff x="504825" y="5431394"/>
            <a:chExt cx="7086600" cy="640911"/>
          </a:xfrm>
        </p:grpSpPr>
        <p:sp>
          <p:nvSpPr>
            <p:cNvPr id="28" name="Rectangle 27">
              <a:extLst>
                <a:ext uri="{FF2B5EF4-FFF2-40B4-BE49-F238E27FC236}">
                  <a16:creationId xmlns:a16="http://schemas.microsoft.com/office/drawing/2014/main" id="{E170BD71-A372-4D55-99C6-C311472FC5B2}"/>
                </a:ext>
              </a:extLst>
            </p:cNvPr>
            <p:cNvSpPr/>
            <p:nvPr/>
          </p:nvSpPr>
          <p:spPr>
            <a:xfrm>
              <a:off x="1647825" y="5836682"/>
              <a:ext cx="2743200" cy="2286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6FA6B3F-C205-43D6-951A-25504696B576}"/>
                </a:ext>
              </a:extLst>
            </p:cNvPr>
            <p:cNvCxnSpPr>
              <a:cxnSpLocks/>
            </p:cNvCxnSpPr>
            <p:nvPr/>
          </p:nvCxnSpPr>
          <p:spPr>
            <a:xfrm flipH="1">
              <a:off x="504825" y="5950982"/>
              <a:ext cx="1143000"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cxnSp>
          <p:nvCxnSpPr>
            <p:cNvPr id="31" name="Straight Arrow Connector 30">
              <a:extLst>
                <a:ext uri="{FF2B5EF4-FFF2-40B4-BE49-F238E27FC236}">
                  <a16:creationId xmlns:a16="http://schemas.microsoft.com/office/drawing/2014/main" id="{107E6C41-F9D4-469E-862F-39179B87877C}"/>
                </a:ext>
              </a:extLst>
            </p:cNvPr>
            <p:cNvCxnSpPr>
              <a:cxnSpLocks/>
            </p:cNvCxnSpPr>
            <p:nvPr/>
          </p:nvCxnSpPr>
          <p:spPr>
            <a:xfrm>
              <a:off x="3200400" y="5950982"/>
              <a:ext cx="733425" cy="0"/>
            </a:xfrm>
            <a:prstGeom prst="straightConnector1">
              <a:avLst/>
            </a:prstGeom>
            <a:ln>
              <a:solidFill>
                <a:srgbClr val="FF0000"/>
              </a:solidFill>
              <a:tailEnd type="triangle"/>
            </a:ln>
          </p:spPr>
          <p:style>
            <a:lnRef idx="3">
              <a:schemeClr val="accent2"/>
            </a:lnRef>
            <a:fillRef idx="0">
              <a:schemeClr val="accent2"/>
            </a:fillRef>
            <a:effectRef idx="2">
              <a:schemeClr val="accent2"/>
            </a:effectRef>
            <a:fontRef idx="minor">
              <a:schemeClr val="tx1"/>
            </a:fontRef>
          </p:style>
        </p:cxnSp>
        <p:sp>
          <p:nvSpPr>
            <p:cNvPr id="33" name="TextBox 32">
              <a:extLst>
                <a:ext uri="{FF2B5EF4-FFF2-40B4-BE49-F238E27FC236}">
                  <a16:creationId xmlns:a16="http://schemas.microsoft.com/office/drawing/2014/main" id="{55164984-244C-4A43-8A33-658701CCF770}"/>
                </a:ext>
              </a:extLst>
            </p:cNvPr>
            <p:cNvSpPr txBox="1"/>
            <p:nvPr/>
          </p:nvSpPr>
          <p:spPr>
            <a:xfrm>
              <a:off x="1488967" y="5431394"/>
              <a:ext cx="317716" cy="369332"/>
            </a:xfrm>
            <a:prstGeom prst="rect">
              <a:avLst/>
            </a:prstGeom>
            <a:noFill/>
          </p:spPr>
          <p:txBody>
            <a:bodyPr wrap="none" rtlCol="0">
              <a:spAutoFit/>
            </a:bodyPr>
            <a:lstStyle/>
            <a:p>
              <a:r>
                <a:rPr lang="en-US" dirty="0"/>
                <a:t>A</a:t>
              </a:r>
            </a:p>
          </p:txBody>
        </p:sp>
        <p:sp>
          <p:nvSpPr>
            <p:cNvPr id="34" name="TextBox 33">
              <a:extLst>
                <a:ext uri="{FF2B5EF4-FFF2-40B4-BE49-F238E27FC236}">
                  <a16:creationId xmlns:a16="http://schemas.microsoft.com/office/drawing/2014/main" id="{6FB6DAE7-D8CD-4B42-A574-98C77F4ABD42}"/>
                </a:ext>
              </a:extLst>
            </p:cNvPr>
            <p:cNvSpPr txBox="1"/>
            <p:nvPr/>
          </p:nvSpPr>
          <p:spPr>
            <a:xfrm>
              <a:off x="3041542" y="5449372"/>
              <a:ext cx="309700" cy="369332"/>
            </a:xfrm>
            <a:prstGeom prst="rect">
              <a:avLst/>
            </a:prstGeom>
            <a:noFill/>
          </p:spPr>
          <p:txBody>
            <a:bodyPr wrap="none" rtlCol="0">
              <a:spAutoFit/>
            </a:bodyPr>
            <a:lstStyle/>
            <a:p>
              <a:r>
                <a:rPr lang="en-US" dirty="0"/>
                <a:t>B</a:t>
              </a:r>
            </a:p>
          </p:txBody>
        </p:sp>
        <p:sp>
          <p:nvSpPr>
            <p:cNvPr id="50" name="Rectangle 49">
              <a:extLst>
                <a:ext uri="{FF2B5EF4-FFF2-40B4-BE49-F238E27FC236}">
                  <a16:creationId xmlns:a16="http://schemas.microsoft.com/office/drawing/2014/main" id="{820983F1-48C7-438C-AD60-BA446F881D48}"/>
                </a:ext>
              </a:extLst>
            </p:cNvPr>
            <p:cNvSpPr/>
            <p:nvPr/>
          </p:nvSpPr>
          <p:spPr>
            <a:xfrm>
              <a:off x="4391025" y="5847742"/>
              <a:ext cx="3200400" cy="224563"/>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2" name="Straight Arrow Connector 51">
            <a:extLst>
              <a:ext uri="{FF2B5EF4-FFF2-40B4-BE49-F238E27FC236}">
                <a16:creationId xmlns:a16="http://schemas.microsoft.com/office/drawing/2014/main" id="{15F7A53D-394C-442E-948A-5F357B30F161}"/>
              </a:ext>
            </a:extLst>
          </p:cNvPr>
          <p:cNvCxnSpPr>
            <a:cxnSpLocks/>
          </p:cNvCxnSpPr>
          <p:nvPr/>
        </p:nvCxnSpPr>
        <p:spPr>
          <a:xfrm flipH="1">
            <a:off x="4402932" y="5212677"/>
            <a:ext cx="388143" cy="0"/>
          </a:xfrm>
          <a:prstGeom prst="straightConnector1">
            <a:avLst/>
          </a:prstGeom>
          <a:ln w="76200">
            <a:solidFill>
              <a:srgbClr val="FF000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8703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fade">
                                      <p:cBhvr>
                                        <p:cTn id="18" dur="500"/>
                                        <p:tgtEl>
                                          <p:spTgt spid="4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2"/>
                                        </p:tgtEl>
                                        <p:attrNameLst>
                                          <p:attrName>style.visibility</p:attrName>
                                        </p:attrNameLst>
                                      </p:cBhvr>
                                      <p:to>
                                        <p:strVal val="visible"/>
                                      </p:to>
                                    </p:set>
                                    <p:animEffect transition="in" filter="fade">
                                      <p:cBhvr>
                                        <p:cTn id="28" dur="500"/>
                                        <p:tgtEl>
                                          <p:spTgt spid="52"/>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fade">
                                      <p:cBhvr>
                                        <p:cTn id="33" dur="500"/>
                                        <p:tgtEl>
                                          <p:spTgt spid="39"/>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2"/>
                                        </p:tgtEl>
                                        <p:attrNameLst>
                                          <p:attrName>style.visibility</p:attrName>
                                        </p:attrNameLst>
                                      </p:cBhvr>
                                      <p:to>
                                        <p:strVal val="visible"/>
                                      </p:to>
                                    </p:set>
                                    <p:animEffect transition="in" filter="fade">
                                      <p:cBhvr>
                                        <p:cTn id="36" dur="500"/>
                                        <p:tgtEl>
                                          <p:spTgt spid="42"/>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animEffect transition="in" filter="fade">
                                      <p:cBhvr>
                                        <p:cTn id="39" dur="500"/>
                                        <p:tgtEl>
                                          <p:spTgt spid="4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9"/>
                                        </p:tgtEl>
                                        <p:attrNameLst>
                                          <p:attrName>style.visibility</p:attrName>
                                        </p:attrNameLst>
                                      </p:cBhvr>
                                      <p:to>
                                        <p:strVal val="visible"/>
                                      </p:to>
                                    </p:set>
                                    <p:animEffect transition="in" filter="fade">
                                      <p:cBhvr>
                                        <p:cTn id="49"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2" grpId="0"/>
      <p:bldP spid="44" grpId="0"/>
      <p:bldP spid="4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FE334-B39A-4ED3-8AF0-4E18E2FC5EE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DE86BFB9-566E-48AA-8B96-D042A7ED429C}"/>
              </a:ext>
            </a:extLst>
          </p:cNvPr>
          <p:cNvSpPr>
            <a:spLocks noGrp="1"/>
          </p:cNvSpPr>
          <p:nvPr>
            <p:ph idx="1"/>
          </p:nvPr>
        </p:nvSpPr>
        <p:spPr>
          <a:xfrm>
            <a:off x="457200" y="1600200"/>
            <a:ext cx="3581400" cy="4525963"/>
          </a:xfrm>
        </p:spPr>
        <p:txBody>
          <a:bodyPr>
            <a:normAutofit lnSpcReduction="10000"/>
          </a:bodyPr>
          <a:lstStyle/>
          <a:p>
            <a:r>
              <a:rPr lang="en-US" dirty="0"/>
              <a:t>Just as with the prior methods, the first step in plotting out the internal axial forces is to determine all the external forces acting on the body.</a:t>
            </a:r>
          </a:p>
        </p:txBody>
      </p:sp>
      <p:sp>
        <p:nvSpPr>
          <p:cNvPr id="4" name="Slide Number Placeholder 3">
            <a:extLst>
              <a:ext uri="{FF2B5EF4-FFF2-40B4-BE49-F238E27FC236}">
                <a16:creationId xmlns:a16="http://schemas.microsoft.com/office/drawing/2014/main" id="{C62D24D9-D223-4667-B0C2-AB14A6283AF5}"/>
              </a:ext>
            </a:extLst>
          </p:cNvPr>
          <p:cNvSpPr>
            <a:spLocks noGrp="1"/>
          </p:cNvSpPr>
          <p:nvPr>
            <p:ph type="sldNum" sz="quarter" idx="12"/>
          </p:nvPr>
        </p:nvSpPr>
        <p:spPr/>
        <p:txBody>
          <a:bodyPr/>
          <a:lstStyle/>
          <a:p>
            <a:fld id="{929262FE-7F58-4A1E-8AF3-5A510A86DEBD}" type="slidenum">
              <a:rPr lang="en-US" smtClean="0"/>
              <a:t>6</a:t>
            </a:fld>
            <a:endParaRPr lang="en-US"/>
          </a:p>
        </p:txBody>
      </p:sp>
      <p:pic>
        <p:nvPicPr>
          <p:cNvPr id="7" name="Picture 6" descr="A picture containing text, outdoor object&#10;&#10;Description automatically generated">
            <a:extLst>
              <a:ext uri="{FF2B5EF4-FFF2-40B4-BE49-F238E27FC236}">
                <a16:creationId xmlns:a16="http://schemas.microsoft.com/office/drawing/2014/main" id="{AC21416F-CDDD-4657-ABF1-692163067C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62550" y="1417638"/>
            <a:ext cx="2438400" cy="4810297"/>
          </a:xfrm>
          <a:prstGeom prst="rect">
            <a:avLst/>
          </a:prstGeom>
        </p:spPr>
      </p:pic>
    </p:spTree>
    <p:extLst>
      <p:ext uri="{BB962C8B-B14F-4D97-AF65-F5344CB8AC3E}">
        <p14:creationId xmlns:p14="http://schemas.microsoft.com/office/powerpoint/2010/main" val="1021330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CCC-503E-45B8-A153-B7B490C3D51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6E18FB34-8DCE-4E97-AE0B-B8B75F2B8419}"/>
              </a:ext>
            </a:extLst>
          </p:cNvPr>
          <p:cNvSpPr>
            <a:spLocks noGrp="1"/>
          </p:cNvSpPr>
          <p:nvPr>
            <p:ph idx="1"/>
          </p:nvPr>
        </p:nvSpPr>
        <p:spPr>
          <a:xfrm>
            <a:off x="228609" y="1600199"/>
            <a:ext cx="4197565" cy="4876801"/>
          </a:xfrm>
        </p:spPr>
        <p:txBody>
          <a:bodyPr>
            <a:normAutofit fontScale="77500" lnSpcReduction="20000"/>
          </a:bodyPr>
          <a:lstStyle/>
          <a:p>
            <a:r>
              <a:rPr lang="en-US" dirty="0"/>
              <a:t>Once you determine the external forces, draw the body horizontally (rotate if necessary).</a:t>
            </a:r>
          </a:p>
          <a:p>
            <a:r>
              <a:rPr lang="en-US" dirty="0"/>
              <a:t>Draw a set of axes lined up below the body. The x-axis represents the location (corresponding with the diagram above) and the y axis represents the internal force at that location (positive numbers represent an internal tension, negative numbers represent an internal compression).  </a:t>
            </a:r>
          </a:p>
        </p:txBody>
      </p:sp>
      <p:sp>
        <p:nvSpPr>
          <p:cNvPr id="4" name="Slide Number Placeholder 3">
            <a:extLst>
              <a:ext uri="{FF2B5EF4-FFF2-40B4-BE49-F238E27FC236}">
                <a16:creationId xmlns:a16="http://schemas.microsoft.com/office/drawing/2014/main" id="{F747B80D-66B0-4584-B2B0-AF34ABCE30B4}"/>
              </a:ext>
            </a:extLst>
          </p:cNvPr>
          <p:cNvSpPr>
            <a:spLocks noGrp="1"/>
          </p:cNvSpPr>
          <p:nvPr>
            <p:ph type="sldNum" sz="quarter" idx="12"/>
          </p:nvPr>
        </p:nvSpPr>
        <p:spPr/>
        <p:txBody>
          <a:bodyPr/>
          <a:lstStyle/>
          <a:p>
            <a:fld id="{929262FE-7F58-4A1E-8AF3-5A510A86DEBD}" type="slidenum">
              <a:rPr lang="en-US" smtClean="0"/>
              <a:t>7</a:t>
            </a:fld>
            <a:endParaRPr lang="en-US"/>
          </a:p>
        </p:txBody>
      </p:sp>
      <p:pic>
        <p:nvPicPr>
          <p:cNvPr id="6" name="Picture 5" descr="A picture containing text, outdoor object&#10;&#10;Description automatically generated">
            <a:extLst>
              <a:ext uri="{FF2B5EF4-FFF2-40B4-BE49-F238E27FC236}">
                <a16:creationId xmlns:a16="http://schemas.microsoft.com/office/drawing/2014/main" id="{C43985ED-B90F-45BE-BF0C-527B0146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13430" y="530170"/>
            <a:ext cx="2057506" cy="4197566"/>
          </a:xfrm>
          <a:prstGeom prst="rect">
            <a:avLst/>
          </a:prstGeom>
        </p:spPr>
      </p:pic>
      <p:cxnSp>
        <p:nvCxnSpPr>
          <p:cNvPr id="8" name="Straight Arrow Connector 7">
            <a:extLst>
              <a:ext uri="{FF2B5EF4-FFF2-40B4-BE49-F238E27FC236}">
                <a16:creationId xmlns:a16="http://schemas.microsoft.com/office/drawing/2014/main" id="{1549014C-C96D-4457-AE52-5D1F42E5EB53}"/>
              </a:ext>
            </a:extLst>
          </p:cNvPr>
          <p:cNvCxnSpPr/>
          <p:nvPr/>
        </p:nvCxnSpPr>
        <p:spPr>
          <a:xfrm flipH="1">
            <a:off x="4876800" y="4267200"/>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B327FEC-0C46-4AF4-A55E-884B2502FB74}"/>
              </a:ext>
            </a:extLst>
          </p:cNvPr>
          <p:cNvCxnSpPr>
            <a:cxnSpLocks/>
          </p:cNvCxnSpPr>
          <p:nvPr/>
        </p:nvCxnSpPr>
        <p:spPr>
          <a:xfrm>
            <a:off x="4876800" y="5067300"/>
            <a:ext cx="3468769"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33E8A97-B0B0-4094-A346-476351ED5F81}"/>
              </a:ext>
            </a:extLst>
          </p:cNvPr>
          <p:cNvSpPr txBox="1"/>
          <p:nvPr/>
        </p:nvSpPr>
        <p:spPr>
          <a:xfrm rot="16200000">
            <a:off x="3998831" y="4882633"/>
            <a:ext cx="1146339" cy="369332"/>
          </a:xfrm>
          <a:prstGeom prst="rect">
            <a:avLst/>
          </a:prstGeom>
          <a:noFill/>
        </p:spPr>
        <p:txBody>
          <a:bodyPr wrap="none" rtlCol="0">
            <a:spAutoFit/>
          </a:bodyPr>
          <a:lstStyle/>
          <a:p>
            <a:r>
              <a:rPr lang="en-US" dirty="0"/>
              <a:t>Force (kN)</a:t>
            </a:r>
          </a:p>
        </p:txBody>
      </p:sp>
      <p:sp>
        <p:nvSpPr>
          <p:cNvPr id="13" name="TextBox 12">
            <a:extLst>
              <a:ext uri="{FF2B5EF4-FFF2-40B4-BE49-F238E27FC236}">
                <a16:creationId xmlns:a16="http://schemas.microsoft.com/office/drawing/2014/main" id="{F3AD7DF5-DB9C-41C9-870E-B6F183D523EA}"/>
              </a:ext>
            </a:extLst>
          </p:cNvPr>
          <p:cNvSpPr txBox="1"/>
          <p:nvPr/>
        </p:nvSpPr>
        <p:spPr>
          <a:xfrm>
            <a:off x="8077200" y="4612544"/>
            <a:ext cx="1219200" cy="668422"/>
          </a:xfrm>
          <a:prstGeom prst="rect">
            <a:avLst/>
          </a:prstGeom>
          <a:noFill/>
        </p:spPr>
        <p:txBody>
          <a:bodyPr wrap="square" rtlCol="0">
            <a:spAutoFit/>
          </a:bodyPr>
          <a:lstStyle/>
          <a:p>
            <a:pPr algn="ctr"/>
            <a:r>
              <a:rPr lang="en-US" dirty="0"/>
              <a:t>Location (m)</a:t>
            </a:r>
          </a:p>
        </p:txBody>
      </p:sp>
    </p:spTree>
    <p:extLst>
      <p:ext uri="{BB962C8B-B14F-4D97-AF65-F5344CB8AC3E}">
        <p14:creationId xmlns:p14="http://schemas.microsoft.com/office/powerpoint/2010/main" val="1439198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500"/>
                                        <p:tgtEl>
                                          <p:spTgt spid="1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2BCCC-503E-45B8-A153-B7B490C3D519}"/>
              </a:ext>
            </a:extLst>
          </p:cNvPr>
          <p:cNvSpPr>
            <a:spLocks noGrp="1"/>
          </p:cNvSpPr>
          <p:nvPr>
            <p:ph type="title"/>
          </p:nvPr>
        </p:nvSpPr>
        <p:spPr/>
        <p:txBody>
          <a:bodyPr/>
          <a:lstStyle/>
          <a:p>
            <a:r>
              <a:rPr lang="en-US" dirty="0"/>
              <a:t>Creating an Axial Force Diagram</a:t>
            </a:r>
          </a:p>
        </p:txBody>
      </p:sp>
      <p:sp>
        <p:nvSpPr>
          <p:cNvPr id="3" name="Content Placeholder 2">
            <a:extLst>
              <a:ext uri="{FF2B5EF4-FFF2-40B4-BE49-F238E27FC236}">
                <a16:creationId xmlns:a16="http://schemas.microsoft.com/office/drawing/2014/main" id="{6E18FB34-8DCE-4E97-AE0B-B8B75F2B8419}"/>
              </a:ext>
            </a:extLst>
          </p:cNvPr>
          <p:cNvSpPr>
            <a:spLocks noGrp="1"/>
          </p:cNvSpPr>
          <p:nvPr>
            <p:ph idx="1"/>
          </p:nvPr>
        </p:nvSpPr>
        <p:spPr>
          <a:xfrm>
            <a:off x="228609" y="1600199"/>
            <a:ext cx="4197565" cy="4876801"/>
          </a:xfrm>
        </p:spPr>
        <p:txBody>
          <a:bodyPr>
            <a:normAutofit fontScale="85000" lnSpcReduction="20000"/>
          </a:bodyPr>
          <a:lstStyle/>
          <a:p>
            <a:r>
              <a:rPr lang="en-US" dirty="0"/>
              <a:t>To fill out the diagram, you will start at the left at zero.</a:t>
            </a:r>
          </a:p>
          <a:p>
            <a:r>
              <a:rPr lang="en-US" dirty="0"/>
              <a:t>As you move to the right, jump upwards by the given amount for forces to the left, and jump downwards by the given amount for forces to the right.</a:t>
            </a:r>
          </a:p>
          <a:p>
            <a:r>
              <a:rPr lang="en-US" dirty="0"/>
              <a:t>You should always wind up back at zero by the end. </a:t>
            </a:r>
          </a:p>
        </p:txBody>
      </p:sp>
      <p:sp>
        <p:nvSpPr>
          <p:cNvPr id="4" name="Slide Number Placeholder 3">
            <a:extLst>
              <a:ext uri="{FF2B5EF4-FFF2-40B4-BE49-F238E27FC236}">
                <a16:creationId xmlns:a16="http://schemas.microsoft.com/office/drawing/2014/main" id="{F747B80D-66B0-4584-B2B0-AF34ABCE30B4}"/>
              </a:ext>
            </a:extLst>
          </p:cNvPr>
          <p:cNvSpPr>
            <a:spLocks noGrp="1"/>
          </p:cNvSpPr>
          <p:nvPr>
            <p:ph type="sldNum" sz="quarter" idx="12"/>
          </p:nvPr>
        </p:nvSpPr>
        <p:spPr/>
        <p:txBody>
          <a:bodyPr/>
          <a:lstStyle/>
          <a:p>
            <a:fld id="{929262FE-7F58-4A1E-8AF3-5A510A86DEBD}" type="slidenum">
              <a:rPr lang="en-US" smtClean="0"/>
              <a:t>8</a:t>
            </a:fld>
            <a:endParaRPr lang="en-US"/>
          </a:p>
        </p:txBody>
      </p:sp>
      <p:pic>
        <p:nvPicPr>
          <p:cNvPr id="6" name="Picture 5" descr="A picture containing text, outdoor object&#10;&#10;Description automatically generated">
            <a:extLst>
              <a:ext uri="{FF2B5EF4-FFF2-40B4-BE49-F238E27FC236}">
                <a16:creationId xmlns:a16="http://schemas.microsoft.com/office/drawing/2014/main" id="{C43985ED-B90F-45BE-BF0C-527B014621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413430" y="530170"/>
            <a:ext cx="2057506" cy="4197566"/>
          </a:xfrm>
          <a:prstGeom prst="rect">
            <a:avLst/>
          </a:prstGeom>
        </p:spPr>
      </p:pic>
      <p:cxnSp>
        <p:nvCxnSpPr>
          <p:cNvPr id="8" name="Straight Arrow Connector 7">
            <a:extLst>
              <a:ext uri="{FF2B5EF4-FFF2-40B4-BE49-F238E27FC236}">
                <a16:creationId xmlns:a16="http://schemas.microsoft.com/office/drawing/2014/main" id="{1549014C-C96D-4457-AE52-5D1F42E5EB53}"/>
              </a:ext>
            </a:extLst>
          </p:cNvPr>
          <p:cNvCxnSpPr/>
          <p:nvPr/>
        </p:nvCxnSpPr>
        <p:spPr>
          <a:xfrm flipH="1">
            <a:off x="4876800" y="4267200"/>
            <a:ext cx="0" cy="167640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9" name="Straight Arrow Connector 8">
            <a:extLst>
              <a:ext uri="{FF2B5EF4-FFF2-40B4-BE49-F238E27FC236}">
                <a16:creationId xmlns:a16="http://schemas.microsoft.com/office/drawing/2014/main" id="{EB327FEC-0C46-4AF4-A55E-884B2502FB74}"/>
              </a:ext>
            </a:extLst>
          </p:cNvPr>
          <p:cNvCxnSpPr>
            <a:cxnSpLocks/>
          </p:cNvCxnSpPr>
          <p:nvPr/>
        </p:nvCxnSpPr>
        <p:spPr>
          <a:xfrm>
            <a:off x="4876800" y="5067300"/>
            <a:ext cx="3468769"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D33E8A97-B0B0-4094-A346-476351ED5F81}"/>
              </a:ext>
            </a:extLst>
          </p:cNvPr>
          <p:cNvSpPr txBox="1"/>
          <p:nvPr/>
        </p:nvSpPr>
        <p:spPr>
          <a:xfrm rot="16200000">
            <a:off x="3998831" y="4882633"/>
            <a:ext cx="1146339" cy="369332"/>
          </a:xfrm>
          <a:prstGeom prst="rect">
            <a:avLst/>
          </a:prstGeom>
          <a:noFill/>
        </p:spPr>
        <p:txBody>
          <a:bodyPr wrap="none" rtlCol="0">
            <a:spAutoFit/>
          </a:bodyPr>
          <a:lstStyle/>
          <a:p>
            <a:r>
              <a:rPr lang="en-US" dirty="0"/>
              <a:t>Force (kN)</a:t>
            </a:r>
          </a:p>
        </p:txBody>
      </p:sp>
      <p:sp>
        <p:nvSpPr>
          <p:cNvPr id="13" name="TextBox 12">
            <a:extLst>
              <a:ext uri="{FF2B5EF4-FFF2-40B4-BE49-F238E27FC236}">
                <a16:creationId xmlns:a16="http://schemas.microsoft.com/office/drawing/2014/main" id="{F3AD7DF5-DB9C-41C9-870E-B6F183D523EA}"/>
              </a:ext>
            </a:extLst>
          </p:cNvPr>
          <p:cNvSpPr txBox="1"/>
          <p:nvPr/>
        </p:nvSpPr>
        <p:spPr>
          <a:xfrm>
            <a:off x="8077200" y="4612544"/>
            <a:ext cx="1219200" cy="668422"/>
          </a:xfrm>
          <a:prstGeom prst="rect">
            <a:avLst/>
          </a:prstGeom>
          <a:noFill/>
        </p:spPr>
        <p:txBody>
          <a:bodyPr wrap="square" rtlCol="0">
            <a:spAutoFit/>
          </a:bodyPr>
          <a:lstStyle/>
          <a:p>
            <a:pPr algn="ctr"/>
            <a:r>
              <a:rPr lang="en-US" dirty="0"/>
              <a:t>Location (m)</a:t>
            </a:r>
          </a:p>
        </p:txBody>
      </p:sp>
      <p:cxnSp>
        <p:nvCxnSpPr>
          <p:cNvPr id="7" name="Straight Connector 6">
            <a:extLst>
              <a:ext uri="{FF2B5EF4-FFF2-40B4-BE49-F238E27FC236}">
                <a16:creationId xmlns:a16="http://schemas.microsoft.com/office/drawing/2014/main" id="{46BBDC9D-523E-4FE9-AA49-D99A252721BC}"/>
              </a:ext>
            </a:extLst>
          </p:cNvPr>
          <p:cNvCxnSpPr>
            <a:cxnSpLocks/>
          </p:cNvCxnSpPr>
          <p:nvPr/>
        </p:nvCxnSpPr>
        <p:spPr>
          <a:xfrm>
            <a:off x="4876800" y="5050155"/>
            <a:ext cx="0" cy="27432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4" name="Straight Connector 13">
            <a:extLst>
              <a:ext uri="{FF2B5EF4-FFF2-40B4-BE49-F238E27FC236}">
                <a16:creationId xmlns:a16="http://schemas.microsoft.com/office/drawing/2014/main" id="{3601E70A-2EA4-4300-A34A-52B370B40966}"/>
              </a:ext>
            </a:extLst>
          </p:cNvPr>
          <p:cNvCxnSpPr>
            <a:cxnSpLocks/>
          </p:cNvCxnSpPr>
          <p:nvPr/>
        </p:nvCxnSpPr>
        <p:spPr>
          <a:xfrm>
            <a:off x="5943600" y="5324475"/>
            <a:ext cx="0" cy="5486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1BE9FEB-221C-4D72-8F1E-BE6138A838D9}"/>
              </a:ext>
            </a:extLst>
          </p:cNvPr>
          <p:cNvCxnSpPr>
            <a:cxnSpLocks/>
          </p:cNvCxnSpPr>
          <p:nvPr/>
        </p:nvCxnSpPr>
        <p:spPr>
          <a:xfrm>
            <a:off x="6943725" y="5867400"/>
            <a:ext cx="0" cy="54864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48F1F89C-518A-421B-9500-84E0F199167C}"/>
              </a:ext>
            </a:extLst>
          </p:cNvPr>
          <p:cNvCxnSpPr>
            <a:cxnSpLocks/>
          </p:cNvCxnSpPr>
          <p:nvPr/>
        </p:nvCxnSpPr>
        <p:spPr>
          <a:xfrm>
            <a:off x="8077200" y="5050155"/>
            <a:ext cx="0" cy="137160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7" name="Straight Connector 16">
            <a:extLst>
              <a:ext uri="{FF2B5EF4-FFF2-40B4-BE49-F238E27FC236}">
                <a16:creationId xmlns:a16="http://schemas.microsoft.com/office/drawing/2014/main" id="{95402474-B3C1-4DC4-8296-B5276EE05829}"/>
              </a:ext>
            </a:extLst>
          </p:cNvPr>
          <p:cNvCxnSpPr>
            <a:cxnSpLocks/>
          </p:cNvCxnSpPr>
          <p:nvPr/>
        </p:nvCxnSpPr>
        <p:spPr>
          <a:xfrm>
            <a:off x="4876800" y="5324475"/>
            <a:ext cx="1066800" cy="1714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48F5B757-C550-4AB2-B6AD-59345AC6C71F}"/>
              </a:ext>
            </a:extLst>
          </p:cNvPr>
          <p:cNvCxnSpPr>
            <a:cxnSpLocks/>
          </p:cNvCxnSpPr>
          <p:nvPr/>
        </p:nvCxnSpPr>
        <p:spPr>
          <a:xfrm>
            <a:off x="5943600" y="5873115"/>
            <a:ext cx="990600"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2" name="Straight Connector 21">
            <a:extLst>
              <a:ext uri="{FF2B5EF4-FFF2-40B4-BE49-F238E27FC236}">
                <a16:creationId xmlns:a16="http://schemas.microsoft.com/office/drawing/2014/main" id="{EA7DD247-1795-4A13-9786-0B8E6E07F865}"/>
              </a:ext>
            </a:extLst>
          </p:cNvPr>
          <p:cNvCxnSpPr>
            <a:cxnSpLocks/>
          </p:cNvCxnSpPr>
          <p:nvPr/>
        </p:nvCxnSpPr>
        <p:spPr>
          <a:xfrm flipH="1" flipV="1">
            <a:off x="6934200" y="6403975"/>
            <a:ext cx="1143001"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sp>
        <p:nvSpPr>
          <p:cNvPr id="25" name="TextBox 24">
            <a:extLst>
              <a:ext uri="{FF2B5EF4-FFF2-40B4-BE49-F238E27FC236}">
                <a16:creationId xmlns:a16="http://schemas.microsoft.com/office/drawing/2014/main" id="{D14B8965-FDD8-4971-89FA-D13192D37B7F}"/>
              </a:ext>
            </a:extLst>
          </p:cNvPr>
          <p:cNvSpPr txBox="1"/>
          <p:nvPr/>
        </p:nvSpPr>
        <p:spPr>
          <a:xfrm>
            <a:off x="5076615" y="5368168"/>
            <a:ext cx="667170" cy="307777"/>
          </a:xfrm>
          <a:prstGeom prst="rect">
            <a:avLst/>
          </a:prstGeom>
          <a:noFill/>
        </p:spPr>
        <p:txBody>
          <a:bodyPr wrap="none" rtlCol="0">
            <a:spAutoFit/>
          </a:bodyPr>
          <a:lstStyle/>
          <a:p>
            <a:r>
              <a:rPr lang="en-US" sz="1400" b="1" dirty="0">
                <a:solidFill>
                  <a:srgbClr val="FF0000"/>
                </a:solidFill>
              </a:rPr>
              <a:t>-10 kN</a:t>
            </a:r>
            <a:endParaRPr lang="en-US" b="1" dirty="0">
              <a:solidFill>
                <a:srgbClr val="FF0000"/>
              </a:solidFill>
            </a:endParaRPr>
          </a:p>
        </p:txBody>
      </p:sp>
      <p:sp>
        <p:nvSpPr>
          <p:cNvPr id="26" name="TextBox 25">
            <a:extLst>
              <a:ext uri="{FF2B5EF4-FFF2-40B4-BE49-F238E27FC236}">
                <a16:creationId xmlns:a16="http://schemas.microsoft.com/office/drawing/2014/main" id="{90EFFFA6-6EAE-49B3-AD87-DD793937166D}"/>
              </a:ext>
            </a:extLst>
          </p:cNvPr>
          <p:cNvSpPr txBox="1"/>
          <p:nvPr/>
        </p:nvSpPr>
        <p:spPr>
          <a:xfrm>
            <a:off x="6105315" y="5867400"/>
            <a:ext cx="667170" cy="307777"/>
          </a:xfrm>
          <a:prstGeom prst="rect">
            <a:avLst/>
          </a:prstGeom>
          <a:noFill/>
        </p:spPr>
        <p:txBody>
          <a:bodyPr wrap="none" rtlCol="0">
            <a:spAutoFit/>
          </a:bodyPr>
          <a:lstStyle/>
          <a:p>
            <a:r>
              <a:rPr lang="en-US" sz="1400" b="1" dirty="0">
                <a:solidFill>
                  <a:srgbClr val="FF0000"/>
                </a:solidFill>
              </a:rPr>
              <a:t>-30 kN</a:t>
            </a:r>
            <a:endParaRPr lang="en-US" b="1" dirty="0">
              <a:solidFill>
                <a:srgbClr val="FF0000"/>
              </a:solidFill>
            </a:endParaRPr>
          </a:p>
        </p:txBody>
      </p:sp>
      <p:sp>
        <p:nvSpPr>
          <p:cNvPr id="27" name="TextBox 26">
            <a:extLst>
              <a:ext uri="{FF2B5EF4-FFF2-40B4-BE49-F238E27FC236}">
                <a16:creationId xmlns:a16="http://schemas.microsoft.com/office/drawing/2014/main" id="{9E3FD647-C649-41B6-8FEB-6B0156D36D06}"/>
              </a:ext>
            </a:extLst>
          </p:cNvPr>
          <p:cNvSpPr txBox="1"/>
          <p:nvPr/>
        </p:nvSpPr>
        <p:spPr>
          <a:xfrm>
            <a:off x="7239000" y="6400800"/>
            <a:ext cx="667170" cy="307777"/>
          </a:xfrm>
          <a:prstGeom prst="rect">
            <a:avLst/>
          </a:prstGeom>
          <a:noFill/>
        </p:spPr>
        <p:txBody>
          <a:bodyPr wrap="none" rtlCol="0">
            <a:spAutoFit/>
          </a:bodyPr>
          <a:lstStyle/>
          <a:p>
            <a:r>
              <a:rPr lang="en-US" sz="1400" b="1" dirty="0">
                <a:solidFill>
                  <a:srgbClr val="FF0000"/>
                </a:solidFill>
              </a:rPr>
              <a:t>-50 kN</a:t>
            </a:r>
            <a:endParaRPr lang="en-US" b="1" dirty="0">
              <a:solidFill>
                <a:srgbClr val="FF0000"/>
              </a:solidFill>
            </a:endParaRPr>
          </a:p>
        </p:txBody>
      </p:sp>
    </p:spTree>
    <p:extLst>
      <p:ext uri="{BB962C8B-B14F-4D97-AF65-F5344CB8AC3E}">
        <p14:creationId xmlns:p14="http://schemas.microsoft.com/office/powerpoint/2010/main" val="3977981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par>
                                <p:cTn id="38" presetID="10" presetClass="entr" presetSubtype="0" fill="hold" nodeType="withEffect">
                                  <p:stCondLst>
                                    <p:cond delay="0"/>
                                  </p:stCondLst>
                                  <p:childTnLst>
                                    <p:set>
                                      <p:cBhvr>
                                        <p:cTn id="39" dur="1" fill="hold">
                                          <p:stCondLst>
                                            <p:cond delay="0"/>
                                          </p:stCondLst>
                                        </p:cTn>
                                        <p:tgtEl>
                                          <p:spTgt spid="22"/>
                                        </p:tgtEl>
                                        <p:attrNameLst>
                                          <p:attrName>style.visibility</p:attrName>
                                        </p:attrNameLst>
                                      </p:cBhvr>
                                      <p:to>
                                        <p:strVal val="visible"/>
                                      </p:to>
                                    </p:set>
                                    <p:animEffect transition="in" filter="fade">
                                      <p:cBhvr>
                                        <p:cTn id="40" dur="500"/>
                                        <p:tgtEl>
                                          <p:spTgt spid="2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fade">
                                      <p:cBhvr>
                                        <p:cTn id="43" dur="500"/>
                                        <p:tgtEl>
                                          <p:spTgt spid="27"/>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fade">
                                      <p:cBhvr>
                                        <p:cTn id="5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5" grpId="0"/>
      <p:bldP spid="26" grpId="0"/>
      <p:bldP spid="2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52798-2065-4769-B476-107CCAA58DBA}"/>
              </a:ext>
            </a:extLst>
          </p:cNvPr>
          <p:cNvSpPr>
            <a:spLocks noGrp="1"/>
          </p:cNvSpPr>
          <p:nvPr>
            <p:ph type="title"/>
          </p:nvPr>
        </p:nvSpPr>
        <p:spPr/>
        <p:txBody>
          <a:bodyPr/>
          <a:lstStyle/>
          <a:p>
            <a:r>
              <a:rPr lang="en-US" dirty="0"/>
              <a:t>Torque Diagrams</a:t>
            </a:r>
          </a:p>
        </p:txBody>
      </p:sp>
      <p:sp>
        <p:nvSpPr>
          <p:cNvPr id="3" name="Content Placeholder 2">
            <a:extLst>
              <a:ext uri="{FF2B5EF4-FFF2-40B4-BE49-F238E27FC236}">
                <a16:creationId xmlns:a16="http://schemas.microsoft.com/office/drawing/2014/main" id="{8E8E5D19-0A10-4845-B673-3E4CF783FADC}"/>
              </a:ext>
            </a:extLst>
          </p:cNvPr>
          <p:cNvSpPr>
            <a:spLocks noGrp="1"/>
          </p:cNvSpPr>
          <p:nvPr>
            <p:ph idx="1"/>
          </p:nvPr>
        </p:nvSpPr>
        <p:spPr>
          <a:xfrm>
            <a:off x="457200" y="1600201"/>
            <a:ext cx="8229600" cy="1676400"/>
          </a:xfrm>
        </p:spPr>
        <p:txBody>
          <a:bodyPr>
            <a:normAutofit/>
          </a:bodyPr>
          <a:lstStyle/>
          <a:p>
            <a:r>
              <a:rPr lang="en-US" dirty="0"/>
              <a:t>A torque diagram, plots out the </a:t>
            </a:r>
            <a:r>
              <a:rPr lang="en-US" b="1" dirty="0"/>
              <a:t>internal torsional moment</a:t>
            </a:r>
            <a:r>
              <a:rPr lang="en-US" dirty="0"/>
              <a:t> along the length of a shaft  or other body that is supporting torques</a:t>
            </a:r>
          </a:p>
          <a:p>
            <a:endParaRPr lang="en-US" dirty="0"/>
          </a:p>
        </p:txBody>
      </p:sp>
      <p:sp>
        <p:nvSpPr>
          <p:cNvPr id="4" name="Slide Number Placeholder 3">
            <a:extLst>
              <a:ext uri="{FF2B5EF4-FFF2-40B4-BE49-F238E27FC236}">
                <a16:creationId xmlns:a16="http://schemas.microsoft.com/office/drawing/2014/main" id="{BD933F79-17B3-4053-A613-C091CC545833}"/>
              </a:ext>
            </a:extLst>
          </p:cNvPr>
          <p:cNvSpPr>
            <a:spLocks noGrp="1"/>
          </p:cNvSpPr>
          <p:nvPr>
            <p:ph type="sldNum" sz="quarter" idx="12"/>
          </p:nvPr>
        </p:nvSpPr>
        <p:spPr/>
        <p:txBody>
          <a:bodyPr/>
          <a:lstStyle/>
          <a:p>
            <a:fld id="{929262FE-7F58-4A1E-8AF3-5A510A86DEBD}" type="slidenum">
              <a:rPr lang="en-US" smtClean="0"/>
              <a:t>9</a:t>
            </a:fld>
            <a:endParaRPr lang="en-US"/>
          </a:p>
        </p:txBody>
      </p:sp>
      <p:grpSp>
        <p:nvGrpSpPr>
          <p:cNvPr id="47" name="Group 46">
            <a:extLst>
              <a:ext uri="{FF2B5EF4-FFF2-40B4-BE49-F238E27FC236}">
                <a16:creationId xmlns:a16="http://schemas.microsoft.com/office/drawing/2014/main" id="{CDD927EB-A653-41B7-BD65-7918B5CA08A5}"/>
              </a:ext>
            </a:extLst>
          </p:cNvPr>
          <p:cNvGrpSpPr/>
          <p:nvPr/>
        </p:nvGrpSpPr>
        <p:grpSpPr>
          <a:xfrm>
            <a:off x="2398564" y="3242281"/>
            <a:ext cx="4075668" cy="1634519"/>
            <a:chOff x="2398564" y="3242281"/>
            <a:chExt cx="4075668" cy="1634519"/>
          </a:xfrm>
        </p:grpSpPr>
        <p:sp>
          <p:nvSpPr>
            <p:cNvPr id="6" name="Can 1">
              <a:extLst>
                <a:ext uri="{FF2B5EF4-FFF2-40B4-BE49-F238E27FC236}">
                  <a16:creationId xmlns:a16="http://schemas.microsoft.com/office/drawing/2014/main" id="{0BCC0957-055A-475F-B3D8-FF71A91E0E78}"/>
                </a:ext>
              </a:extLst>
            </p:cNvPr>
            <p:cNvSpPr/>
            <p:nvPr/>
          </p:nvSpPr>
          <p:spPr>
            <a:xfrm rot="5400000">
              <a:off x="2053940" y="3766299"/>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Can 4">
              <a:extLst>
                <a:ext uri="{FF2B5EF4-FFF2-40B4-BE49-F238E27FC236}">
                  <a16:creationId xmlns:a16="http://schemas.microsoft.com/office/drawing/2014/main" id="{8721E6EF-9A65-48AE-A795-86A136473A5F}"/>
                </a:ext>
              </a:extLst>
            </p:cNvPr>
            <p:cNvSpPr/>
            <p:nvPr/>
          </p:nvSpPr>
          <p:spPr>
            <a:xfrm rot="5400000">
              <a:off x="3537410" y="3119365"/>
              <a:ext cx="321346" cy="1847629"/>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8" name="Can 1">
              <a:extLst>
                <a:ext uri="{FF2B5EF4-FFF2-40B4-BE49-F238E27FC236}">
                  <a16:creationId xmlns:a16="http://schemas.microsoft.com/office/drawing/2014/main" id="{C11CE1F1-F052-40E1-B85F-E458122FA4AD}"/>
                </a:ext>
              </a:extLst>
            </p:cNvPr>
            <p:cNvSpPr/>
            <p:nvPr/>
          </p:nvSpPr>
          <p:spPr>
            <a:xfrm rot="5400000">
              <a:off x="4161981" y="3766300"/>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9" name="Can 4">
              <a:extLst>
                <a:ext uri="{FF2B5EF4-FFF2-40B4-BE49-F238E27FC236}">
                  <a16:creationId xmlns:a16="http://schemas.microsoft.com/office/drawing/2014/main" id="{1A6FDEBA-B35D-4140-A0ED-8A07718E67C3}"/>
                </a:ext>
              </a:extLst>
            </p:cNvPr>
            <p:cNvSpPr/>
            <p:nvPr/>
          </p:nvSpPr>
          <p:spPr>
            <a:xfrm rot="5400000">
              <a:off x="5294269" y="3482213"/>
              <a:ext cx="321345" cy="11219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29" name="Can 1">
              <a:extLst>
                <a:ext uri="{FF2B5EF4-FFF2-40B4-BE49-F238E27FC236}">
                  <a16:creationId xmlns:a16="http://schemas.microsoft.com/office/drawing/2014/main" id="{5659C2D2-2C2F-4BB8-A030-FBA162CB06D4}"/>
                </a:ext>
              </a:extLst>
            </p:cNvPr>
            <p:cNvSpPr/>
            <p:nvPr/>
          </p:nvSpPr>
          <p:spPr>
            <a:xfrm rot="5400000">
              <a:off x="5576020" y="3761001"/>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14" name="Arc 13">
              <a:extLst>
                <a:ext uri="{FF2B5EF4-FFF2-40B4-BE49-F238E27FC236}">
                  <a16:creationId xmlns:a16="http://schemas.microsoft.com/office/drawing/2014/main" id="{12C80265-3F15-45E8-8D19-86CDA3EDD925}"/>
                </a:ext>
              </a:extLst>
            </p:cNvPr>
            <p:cNvSpPr/>
            <p:nvPr/>
          </p:nvSpPr>
          <p:spPr>
            <a:xfrm>
              <a:off x="4599524" y="3261785"/>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0" name="Arc 29">
              <a:extLst>
                <a:ext uri="{FF2B5EF4-FFF2-40B4-BE49-F238E27FC236}">
                  <a16:creationId xmlns:a16="http://schemas.microsoft.com/office/drawing/2014/main" id="{41594D18-5404-42DE-9B4B-E8D2EA9D1923}"/>
                </a:ext>
              </a:extLst>
            </p:cNvPr>
            <p:cNvSpPr/>
            <p:nvPr/>
          </p:nvSpPr>
          <p:spPr>
            <a:xfrm>
              <a:off x="6019800" y="3285772"/>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31" name="Arc 30">
              <a:extLst>
                <a:ext uri="{FF2B5EF4-FFF2-40B4-BE49-F238E27FC236}">
                  <a16:creationId xmlns:a16="http://schemas.microsoft.com/office/drawing/2014/main" id="{E21CB8F2-033E-4E3D-BD3C-643D96B9085C}"/>
                </a:ext>
              </a:extLst>
            </p:cNvPr>
            <p:cNvSpPr/>
            <p:nvPr/>
          </p:nvSpPr>
          <p:spPr>
            <a:xfrm flipV="1">
              <a:off x="2511266" y="3242281"/>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grpSp>
      <p:grpSp>
        <p:nvGrpSpPr>
          <p:cNvPr id="48" name="Group 47">
            <a:extLst>
              <a:ext uri="{FF2B5EF4-FFF2-40B4-BE49-F238E27FC236}">
                <a16:creationId xmlns:a16="http://schemas.microsoft.com/office/drawing/2014/main" id="{ABBE7DCE-71FE-4765-B36E-8ADEE67459D7}"/>
              </a:ext>
            </a:extLst>
          </p:cNvPr>
          <p:cNvGrpSpPr/>
          <p:nvPr/>
        </p:nvGrpSpPr>
        <p:grpSpPr>
          <a:xfrm>
            <a:off x="2362201" y="5029200"/>
            <a:ext cx="4075668" cy="1591028"/>
            <a:chOff x="2362201" y="5029200"/>
            <a:chExt cx="4075668" cy="1591028"/>
          </a:xfrm>
        </p:grpSpPr>
        <p:sp>
          <p:nvSpPr>
            <p:cNvPr id="32" name="Can 1">
              <a:extLst>
                <a:ext uri="{FF2B5EF4-FFF2-40B4-BE49-F238E27FC236}">
                  <a16:creationId xmlns:a16="http://schemas.microsoft.com/office/drawing/2014/main" id="{B90E42C4-ACC8-44A5-8F88-0314F17DC14F}"/>
                </a:ext>
              </a:extLst>
            </p:cNvPr>
            <p:cNvSpPr/>
            <p:nvPr/>
          </p:nvSpPr>
          <p:spPr>
            <a:xfrm rot="5400000">
              <a:off x="2017577" y="5553218"/>
              <a:ext cx="1242835" cy="553588"/>
            </a:xfrm>
            <a:prstGeom prst="can">
              <a:avLst>
                <a:gd name="adj" fmla="val 50000"/>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Can 4">
              <a:extLst>
                <a:ext uri="{FF2B5EF4-FFF2-40B4-BE49-F238E27FC236}">
                  <a16:creationId xmlns:a16="http://schemas.microsoft.com/office/drawing/2014/main" id="{7D542F71-B0E3-4675-A174-9A9E5ECCF350}"/>
                </a:ext>
              </a:extLst>
            </p:cNvPr>
            <p:cNvSpPr/>
            <p:nvPr/>
          </p:nvSpPr>
          <p:spPr>
            <a:xfrm rot="5400000">
              <a:off x="3096399" y="5310933"/>
              <a:ext cx="321347" cy="1038333"/>
            </a:xfrm>
            <a:prstGeom prst="can">
              <a:avLst>
                <a:gd name="adj" fmla="val 26842"/>
              </a:avLst>
            </a:prstGeom>
            <a:solidFill>
              <a:srgbClr val="A5A5A5"/>
            </a:solidFill>
            <a:ln w="12700" cap="flat" cmpd="sng" algn="ctr">
              <a:solidFill>
                <a:srgbClr val="A5A5A5">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Can 1">
              <a:extLst>
                <a:ext uri="{FF2B5EF4-FFF2-40B4-BE49-F238E27FC236}">
                  <a16:creationId xmlns:a16="http://schemas.microsoft.com/office/drawing/2014/main" id="{81337C2E-FD55-4099-BD23-4B082DD2D578}"/>
                </a:ext>
              </a:extLst>
            </p:cNvPr>
            <p:cNvSpPr/>
            <p:nvPr/>
          </p:nvSpPr>
          <p:spPr>
            <a:xfrm rot="5400000">
              <a:off x="4125618" y="5553219"/>
              <a:ext cx="1242835" cy="553588"/>
            </a:xfrm>
            <a:prstGeom prst="can">
              <a:avLst>
                <a:gd name="adj" fmla="val 50000"/>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5" name="Can 4">
              <a:extLst>
                <a:ext uri="{FF2B5EF4-FFF2-40B4-BE49-F238E27FC236}">
                  <a16:creationId xmlns:a16="http://schemas.microsoft.com/office/drawing/2014/main" id="{A47607C1-5110-467F-BC3A-56EE7459DC73}"/>
                </a:ext>
              </a:extLst>
            </p:cNvPr>
            <p:cNvSpPr/>
            <p:nvPr/>
          </p:nvSpPr>
          <p:spPr>
            <a:xfrm rot="5400000">
              <a:off x="5257906" y="5269132"/>
              <a:ext cx="321345" cy="1121933"/>
            </a:xfrm>
            <a:prstGeom prst="can">
              <a:avLst>
                <a:gd name="adj" fmla="val 26842"/>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6" name="Can 1">
              <a:extLst>
                <a:ext uri="{FF2B5EF4-FFF2-40B4-BE49-F238E27FC236}">
                  <a16:creationId xmlns:a16="http://schemas.microsoft.com/office/drawing/2014/main" id="{B7A269A5-B40F-4510-BA0E-70BDEE068340}"/>
                </a:ext>
              </a:extLst>
            </p:cNvPr>
            <p:cNvSpPr/>
            <p:nvPr/>
          </p:nvSpPr>
          <p:spPr>
            <a:xfrm rot="5400000">
              <a:off x="5539657" y="5547920"/>
              <a:ext cx="1242835" cy="553588"/>
            </a:xfrm>
            <a:prstGeom prst="can">
              <a:avLst>
                <a:gd name="adj" fmla="val 50000"/>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Arc 38">
              <a:extLst>
                <a:ext uri="{FF2B5EF4-FFF2-40B4-BE49-F238E27FC236}">
                  <a16:creationId xmlns:a16="http://schemas.microsoft.com/office/drawing/2014/main" id="{8969B20A-32F8-4649-9FAD-8787E9DEC955}"/>
                </a:ext>
              </a:extLst>
            </p:cNvPr>
            <p:cNvSpPr/>
            <p:nvPr/>
          </p:nvSpPr>
          <p:spPr>
            <a:xfrm flipV="1">
              <a:off x="2474903" y="5029200"/>
              <a:ext cx="403507" cy="1591028"/>
            </a:xfrm>
            <a:prstGeom prst="arc">
              <a:avLst>
                <a:gd name="adj1" fmla="val 4909909"/>
                <a:gd name="adj2" fmla="val 15396093"/>
              </a:avLst>
            </a:prstGeom>
            <a:noFill/>
            <a:ln w="3810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40" name="Can 4">
              <a:extLst>
                <a:ext uri="{FF2B5EF4-FFF2-40B4-BE49-F238E27FC236}">
                  <a16:creationId xmlns:a16="http://schemas.microsoft.com/office/drawing/2014/main" id="{22E2C67F-6361-4C20-8554-BBF05B983643}"/>
                </a:ext>
              </a:extLst>
            </p:cNvPr>
            <p:cNvSpPr/>
            <p:nvPr/>
          </p:nvSpPr>
          <p:spPr>
            <a:xfrm rot="5400000">
              <a:off x="3989243" y="5380493"/>
              <a:ext cx="307214" cy="913348"/>
            </a:xfrm>
            <a:prstGeom prst="can">
              <a:avLst>
                <a:gd name="adj" fmla="val 26842"/>
              </a:avLst>
            </a:prstGeom>
            <a:noFill/>
            <a:ln w="12700" cap="flat" cmpd="sng" algn="ctr">
              <a:solidFill>
                <a:srgbClr val="A5A5A5">
                  <a:shade val="50000"/>
                </a:srgbClr>
              </a:solidFill>
              <a:prstDash val="dash"/>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cxnSp>
        <p:nvCxnSpPr>
          <p:cNvPr id="41" name="Straight Connector 40">
            <a:extLst>
              <a:ext uri="{FF2B5EF4-FFF2-40B4-BE49-F238E27FC236}">
                <a16:creationId xmlns:a16="http://schemas.microsoft.com/office/drawing/2014/main" id="{43F40414-7D31-4502-ADF3-45EC4832B226}"/>
              </a:ext>
            </a:extLst>
          </p:cNvPr>
          <p:cNvCxnSpPr>
            <a:cxnSpLocks/>
          </p:cNvCxnSpPr>
          <p:nvPr/>
        </p:nvCxnSpPr>
        <p:spPr>
          <a:xfrm flipH="1">
            <a:off x="3715939" y="3793611"/>
            <a:ext cx="0" cy="639162"/>
          </a:xfrm>
          <a:prstGeom prst="line">
            <a:avLst/>
          </a:prstGeom>
          <a:ln w="2857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TextBox 41">
            <a:extLst>
              <a:ext uri="{FF2B5EF4-FFF2-40B4-BE49-F238E27FC236}">
                <a16:creationId xmlns:a16="http://schemas.microsoft.com/office/drawing/2014/main" id="{A14C8B00-9A84-4571-96B4-9B672940B25A}"/>
              </a:ext>
            </a:extLst>
          </p:cNvPr>
          <p:cNvSpPr txBox="1"/>
          <p:nvPr/>
        </p:nvSpPr>
        <p:spPr>
          <a:xfrm>
            <a:off x="3573123" y="3448451"/>
            <a:ext cx="295274" cy="369332"/>
          </a:xfrm>
          <a:prstGeom prst="rect">
            <a:avLst/>
          </a:prstGeom>
          <a:noFill/>
        </p:spPr>
        <p:txBody>
          <a:bodyPr wrap="none" rtlCol="0">
            <a:spAutoFit/>
          </a:bodyPr>
          <a:lstStyle/>
          <a:p>
            <a:pPr algn="ctr"/>
            <a:r>
              <a:rPr lang="en-US" dirty="0">
                <a:solidFill>
                  <a:srgbClr val="0070C0"/>
                </a:solidFill>
              </a:rPr>
              <a:t>a</a:t>
            </a:r>
          </a:p>
        </p:txBody>
      </p:sp>
      <p:sp>
        <p:nvSpPr>
          <p:cNvPr id="43" name="TextBox 42">
            <a:extLst>
              <a:ext uri="{FF2B5EF4-FFF2-40B4-BE49-F238E27FC236}">
                <a16:creationId xmlns:a16="http://schemas.microsoft.com/office/drawing/2014/main" id="{7643DF68-07E6-4297-8DB8-8B9B82127C20}"/>
              </a:ext>
            </a:extLst>
          </p:cNvPr>
          <p:cNvSpPr txBox="1"/>
          <p:nvPr/>
        </p:nvSpPr>
        <p:spPr>
          <a:xfrm>
            <a:off x="3571554" y="4392131"/>
            <a:ext cx="258127" cy="302418"/>
          </a:xfrm>
          <a:prstGeom prst="rect">
            <a:avLst/>
          </a:prstGeom>
          <a:noFill/>
        </p:spPr>
        <p:txBody>
          <a:bodyPr wrap="none" rtlCol="0">
            <a:spAutoFit/>
          </a:bodyPr>
          <a:lstStyle/>
          <a:p>
            <a:r>
              <a:rPr lang="en-US" dirty="0">
                <a:solidFill>
                  <a:srgbClr val="0070C0"/>
                </a:solidFill>
              </a:rPr>
              <a:t>a</a:t>
            </a:r>
          </a:p>
        </p:txBody>
      </p:sp>
      <p:sp>
        <p:nvSpPr>
          <p:cNvPr id="44" name="Arc 43">
            <a:extLst>
              <a:ext uri="{FF2B5EF4-FFF2-40B4-BE49-F238E27FC236}">
                <a16:creationId xmlns:a16="http://schemas.microsoft.com/office/drawing/2014/main" id="{15554B2E-B8F6-4E13-819B-83EC2F5E91F2}"/>
              </a:ext>
            </a:extLst>
          </p:cNvPr>
          <p:cNvSpPr/>
          <p:nvPr/>
        </p:nvSpPr>
        <p:spPr>
          <a:xfrm>
            <a:off x="3608688" y="5505450"/>
            <a:ext cx="267987" cy="685800"/>
          </a:xfrm>
          <a:prstGeom prst="arc">
            <a:avLst>
              <a:gd name="adj1" fmla="val 3140984"/>
              <a:gd name="adj2" fmla="val 20229795"/>
            </a:avLst>
          </a:prstGeom>
          <a:noFill/>
          <a:ln w="57150" cap="flat" cmpd="sng" algn="ctr">
            <a:solidFill>
              <a:srgbClr val="7030A0"/>
            </a:solidFill>
            <a:prstDash val="solid"/>
            <a:miter lim="800000"/>
            <a:headEnd type="none" w="med" len="med"/>
            <a:tailEnd type="arrow" w="med" len="me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8931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Effect transition="in" filter="fade">
                                      <p:cBhvr>
                                        <p:cTn id="19" dur="500"/>
                                        <p:tgtEl>
                                          <p:spTgt spid="4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fade">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fade">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2" grpId="0"/>
      <p:bldP spid="43" grpId="0"/>
      <p:bldP spid="44" grpId="0" animBg="1"/>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2131</TotalTime>
  <Words>816</Words>
  <Application>Microsoft Office PowerPoint</Application>
  <PresentationFormat>On-screen Show (4:3)</PresentationFormat>
  <Paragraphs>126</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MA_Template</vt:lpstr>
      <vt:lpstr>Axial Force Diagrams and Torsion Diagrams</vt:lpstr>
      <vt:lpstr>The Graphical Approach</vt:lpstr>
      <vt:lpstr>Axial Force Diagrams and Torsion Diagrams</vt:lpstr>
      <vt:lpstr>Axial Force Diagrams</vt:lpstr>
      <vt:lpstr>Axial Force Diagrams</vt:lpstr>
      <vt:lpstr>Creating an Axial Force Diagram</vt:lpstr>
      <vt:lpstr>Creating an Axial Force Diagram</vt:lpstr>
      <vt:lpstr>Creating an Axial Force Diagram</vt:lpstr>
      <vt:lpstr>Torque Diagrams</vt:lpstr>
      <vt:lpstr>Creating a Torque Diagram</vt:lpstr>
      <vt:lpstr>Creating a Torque Diagram</vt:lpstr>
      <vt:lpstr>Creating a Torque Diagram</vt:lpstr>
      <vt:lpstr>Thanks for Watching</vt:lpstr>
      <vt:lpstr>Axial Force Diagram Worked Example</vt:lpstr>
      <vt:lpstr>Torsion Diagram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57</cp:revision>
  <dcterms:created xsi:type="dcterms:W3CDTF">2020-08-21T15:23:22Z</dcterms:created>
  <dcterms:modified xsi:type="dcterms:W3CDTF">2021-09-20T18:45:52Z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