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88" r:id="rId6"/>
    <p:sldId id="289" r:id="rId7"/>
    <p:sldId id="262" r:id="rId8"/>
    <p:sldId id="263" r:id="rId9"/>
    <p:sldId id="264" r:id="rId10"/>
    <p:sldId id="291" r:id="rId11"/>
    <p:sldId id="265" r:id="rId12"/>
    <p:sldId id="290" r:id="rId13"/>
    <p:sldId id="287"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Shear and Moment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Shear and Moment Diagram Worked Example</a:t>
            </a:r>
          </a:p>
        </p:txBody>
      </p:sp>
      <p:sp>
        <p:nvSpPr>
          <p:cNvPr id="3" name="Content Placeholder 2"/>
          <p:cNvSpPr>
            <a:spLocks noGrp="1"/>
          </p:cNvSpPr>
          <p:nvPr>
            <p:ph idx="1"/>
          </p:nvPr>
        </p:nvSpPr>
        <p:spPr>
          <a:xfrm>
            <a:off x="457200" y="1600201"/>
            <a:ext cx="8229600" cy="1828799"/>
          </a:xfrm>
        </p:spPr>
        <p:txBody>
          <a:bodyPr/>
          <a:lstStyle/>
          <a:p>
            <a:r>
              <a:rPr lang="en-US" dirty="0"/>
              <a:t>Draw the shear and moment diagrams for the beam shown below. </a:t>
            </a:r>
          </a:p>
        </p:txBody>
      </p:sp>
      <p:cxnSp>
        <p:nvCxnSpPr>
          <p:cNvPr id="4" name="Straight Connector 3"/>
          <p:cNvCxnSpPr/>
          <p:nvPr/>
        </p:nvCxnSpPr>
        <p:spPr>
          <a:xfrm flipV="1">
            <a:off x="6896100" y="3900854"/>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3915508"/>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3886200"/>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4944208"/>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3886200"/>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5029200"/>
            <a:ext cx="228600" cy="1219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5105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5559136"/>
            <a:ext cx="91440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5325208"/>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4415204"/>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3886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4038600"/>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3853934"/>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3472879"/>
            <a:ext cx="677007" cy="369332"/>
          </a:xfrm>
          <a:prstGeom prst="rect">
            <a:avLst/>
          </a:prstGeom>
          <a:noFill/>
        </p:spPr>
        <p:txBody>
          <a:bodyPr wrap="square" rtlCol="0">
            <a:spAutoFit/>
          </a:bodyPr>
          <a:lstStyle/>
          <a:p>
            <a:r>
              <a:rPr lang="en-US" dirty="0">
                <a:solidFill>
                  <a:srgbClr val="FF0000"/>
                </a:solidFill>
              </a:rPr>
              <a:t>6 kN</a:t>
            </a:r>
          </a:p>
        </p:txBody>
      </p:sp>
      <p:sp>
        <p:nvSpPr>
          <p:cNvPr id="30" name="TextBox 29"/>
          <p:cNvSpPr txBox="1"/>
          <p:nvPr/>
        </p:nvSpPr>
        <p:spPr>
          <a:xfrm>
            <a:off x="4648200" y="4322070"/>
            <a:ext cx="1066800" cy="369332"/>
          </a:xfrm>
          <a:prstGeom prst="rect">
            <a:avLst/>
          </a:prstGeom>
          <a:noFill/>
        </p:spPr>
        <p:txBody>
          <a:bodyPr wrap="square" rtlCol="0">
            <a:spAutoFit/>
          </a:bodyPr>
          <a:lstStyle/>
          <a:p>
            <a:r>
              <a:rPr lang="en-US" dirty="0">
                <a:solidFill>
                  <a:srgbClr val="FF0000"/>
                </a:solidFill>
              </a:rPr>
              <a:t>1 kN/m</a:t>
            </a:r>
          </a:p>
        </p:txBody>
      </p:sp>
      <p:sp>
        <p:nvSpPr>
          <p:cNvPr id="31" name="TextBox 30"/>
          <p:cNvSpPr txBox="1"/>
          <p:nvPr/>
        </p:nvSpPr>
        <p:spPr>
          <a:xfrm>
            <a:off x="2922687" y="4182002"/>
            <a:ext cx="1069524" cy="369332"/>
          </a:xfrm>
          <a:prstGeom prst="rect">
            <a:avLst/>
          </a:prstGeom>
          <a:noFill/>
        </p:spPr>
        <p:txBody>
          <a:bodyPr wrap="none" rtlCol="0">
            <a:spAutoFit/>
          </a:bodyPr>
          <a:lstStyle/>
          <a:p>
            <a:r>
              <a:rPr lang="en-US" b="1" dirty="0">
                <a:solidFill>
                  <a:srgbClr val="7030A0"/>
                </a:solidFill>
              </a:rPr>
              <a:t>36 kN m</a:t>
            </a:r>
          </a:p>
        </p:txBody>
      </p:sp>
      <p:sp>
        <p:nvSpPr>
          <p:cNvPr id="32" name="Arc 31"/>
          <p:cNvSpPr/>
          <p:nvPr/>
        </p:nvSpPr>
        <p:spPr>
          <a:xfrm flipH="1">
            <a:off x="1812369" y="4396362"/>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408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Shear and Moment Diagram Worked Example</a:t>
            </a:r>
          </a:p>
        </p:txBody>
      </p:sp>
      <p:sp>
        <p:nvSpPr>
          <p:cNvPr id="3" name="Content Placeholder 2"/>
          <p:cNvSpPr>
            <a:spLocks noGrp="1"/>
          </p:cNvSpPr>
          <p:nvPr>
            <p:ph idx="1"/>
          </p:nvPr>
        </p:nvSpPr>
        <p:spPr>
          <a:xfrm>
            <a:off x="457200" y="1600201"/>
            <a:ext cx="8229600" cy="1758832"/>
          </a:xfrm>
        </p:spPr>
        <p:txBody>
          <a:bodyPr>
            <a:normAutofit fontScale="92500" lnSpcReduction="10000"/>
          </a:bodyPr>
          <a:lstStyle/>
          <a:p>
            <a:r>
              <a:rPr lang="en-US" dirty="0"/>
              <a:t>A horizontal wooden beam in the lobby of a new hotel is going to be supported and loaded as shown below. Draw the shear and moment diagrams for the beam.</a:t>
            </a:r>
          </a:p>
        </p:txBody>
      </p:sp>
      <p:sp>
        <p:nvSpPr>
          <p:cNvPr id="4" name="Rectangle 3"/>
          <p:cNvSpPr/>
          <p:nvPr/>
        </p:nvSpPr>
        <p:spPr>
          <a:xfrm>
            <a:off x="1371600" y="4780984"/>
            <a:ext cx="6487392" cy="354996"/>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3501261" y="3389891"/>
            <a:ext cx="858377" cy="369332"/>
          </a:xfrm>
          <a:prstGeom prst="rect">
            <a:avLst/>
          </a:prstGeom>
          <a:noFill/>
        </p:spPr>
        <p:txBody>
          <a:bodyPr wrap="none" rtlCol="0">
            <a:spAutoFit/>
          </a:bodyPr>
          <a:lstStyle/>
          <a:p>
            <a:r>
              <a:rPr lang="en-US" b="1" dirty="0">
                <a:solidFill>
                  <a:srgbClr val="FF0000"/>
                </a:solidFill>
              </a:rPr>
              <a:t>600 lbs</a:t>
            </a:r>
          </a:p>
        </p:txBody>
      </p:sp>
      <p:cxnSp>
        <p:nvCxnSpPr>
          <p:cNvPr id="6" name="Straight Arrow Connector 5"/>
          <p:cNvCxnSpPr/>
          <p:nvPr/>
        </p:nvCxnSpPr>
        <p:spPr>
          <a:xfrm>
            <a:off x="3962400" y="3773161"/>
            <a:ext cx="0" cy="984042"/>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1502450" y="3581178"/>
            <a:ext cx="1164550" cy="369332"/>
          </a:xfrm>
          <a:prstGeom prst="rect">
            <a:avLst/>
          </a:prstGeom>
          <a:noFill/>
        </p:spPr>
        <p:txBody>
          <a:bodyPr wrap="none" rtlCol="0">
            <a:spAutoFit/>
          </a:bodyPr>
          <a:lstStyle/>
          <a:p>
            <a:r>
              <a:rPr lang="en-US" b="1" dirty="0">
                <a:solidFill>
                  <a:srgbClr val="FF0000"/>
                </a:solidFill>
              </a:rPr>
              <a:t> 100 lbs/ft</a:t>
            </a:r>
          </a:p>
        </p:txBody>
      </p:sp>
      <p:sp>
        <p:nvSpPr>
          <p:cNvPr id="14" name="Rectangle 13"/>
          <p:cNvSpPr/>
          <p:nvPr/>
        </p:nvSpPr>
        <p:spPr>
          <a:xfrm>
            <a:off x="1373911" y="5135980"/>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6157458" y="5132053"/>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roup 25"/>
          <p:cNvGrpSpPr/>
          <p:nvPr/>
        </p:nvGrpSpPr>
        <p:grpSpPr>
          <a:xfrm>
            <a:off x="1519470" y="3962400"/>
            <a:ext cx="1147530" cy="807739"/>
            <a:chOff x="1519470" y="4203936"/>
            <a:chExt cx="1147530" cy="566203"/>
          </a:xfrm>
        </p:grpSpPr>
        <p:cxnSp>
          <p:nvCxnSpPr>
            <p:cNvPr id="8" name="Straight Arrow Connector 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27" name="Group 26"/>
          <p:cNvGrpSpPr/>
          <p:nvPr/>
        </p:nvGrpSpPr>
        <p:grpSpPr>
          <a:xfrm>
            <a:off x="5128402" y="3962400"/>
            <a:ext cx="1147530" cy="806693"/>
            <a:chOff x="1519470" y="4203936"/>
            <a:chExt cx="1147530" cy="566203"/>
          </a:xfrm>
        </p:grpSpPr>
        <p:cxnSp>
          <p:nvCxnSpPr>
            <p:cNvPr id="28" name="Straight Arrow Connector 2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p:nvGrpSpPr>
        <p:grpSpPr>
          <a:xfrm>
            <a:off x="6276108" y="4313470"/>
            <a:ext cx="1496292" cy="467514"/>
            <a:chOff x="1519470" y="4203936"/>
            <a:chExt cx="1147530" cy="566203"/>
          </a:xfrm>
        </p:grpSpPr>
        <p:cxnSp>
          <p:nvCxnSpPr>
            <p:cNvPr id="34" name="Straight Arrow Connector 33"/>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
        <p:nvSpPr>
          <p:cNvPr id="39" name="TextBox 38"/>
          <p:cNvSpPr txBox="1"/>
          <p:nvPr/>
        </p:nvSpPr>
        <p:spPr>
          <a:xfrm>
            <a:off x="5105400" y="3593068"/>
            <a:ext cx="1164550" cy="369332"/>
          </a:xfrm>
          <a:prstGeom prst="rect">
            <a:avLst/>
          </a:prstGeom>
          <a:noFill/>
        </p:spPr>
        <p:txBody>
          <a:bodyPr wrap="none" rtlCol="0">
            <a:spAutoFit/>
          </a:bodyPr>
          <a:lstStyle/>
          <a:p>
            <a:r>
              <a:rPr lang="en-US" b="1" dirty="0">
                <a:solidFill>
                  <a:srgbClr val="FF0000"/>
                </a:solidFill>
              </a:rPr>
              <a:t> 100 lbs/ft</a:t>
            </a:r>
          </a:p>
        </p:txBody>
      </p:sp>
      <p:sp>
        <p:nvSpPr>
          <p:cNvPr id="40" name="TextBox 39"/>
          <p:cNvSpPr txBox="1"/>
          <p:nvPr/>
        </p:nvSpPr>
        <p:spPr>
          <a:xfrm>
            <a:off x="6455450" y="3974068"/>
            <a:ext cx="1047531" cy="369332"/>
          </a:xfrm>
          <a:prstGeom prst="rect">
            <a:avLst/>
          </a:prstGeom>
          <a:noFill/>
        </p:spPr>
        <p:txBody>
          <a:bodyPr wrap="none" rtlCol="0">
            <a:spAutoFit/>
          </a:bodyPr>
          <a:lstStyle/>
          <a:p>
            <a:r>
              <a:rPr lang="en-US" b="1" dirty="0">
                <a:solidFill>
                  <a:srgbClr val="FF0000"/>
                </a:solidFill>
              </a:rPr>
              <a:t> 50 lbs/ft</a:t>
            </a:r>
          </a:p>
        </p:txBody>
      </p:sp>
      <p:cxnSp>
        <p:nvCxnSpPr>
          <p:cNvPr id="41" name="Straight Connector 40"/>
          <p:cNvCxnSpPr/>
          <p:nvPr/>
        </p:nvCxnSpPr>
        <p:spPr>
          <a:xfrm>
            <a:off x="1519470" y="5611458"/>
            <a:ext cx="63248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600" y="5415947"/>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cxnSp>
        <p:nvCxnSpPr>
          <p:cNvPr id="43" name="Straight Connector 42"/>
          <p:cNvCxnSpPr/>
          <p:nvPr/>
        </p:nvCxnSpPr>
        <p:spPr>
          <a:xfrm flipV="1">
            <a:off x="396240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51947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03944"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079999"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307634" y="5249001"/>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44335" y="5224178"/>
            <a:ext cx="0"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0" name="TextBox 49"/>
          <p:cNvSpPr txBox="1"/>
          <p:nvPr/>
        </p:nvSpPr>
        <p:spPr>
          <a:xfrm>
            <a:off x="41910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1" name="TextBox 50"/>
          <p:cNvSpPr txBox="1"/>
          <p:nvPr/>
        </p:nvSpPr>
        <p:spPr>
          <a:xfrm>
            <a:off x="5334000" y="5410200"/>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2" name="TextBox 51"/>
          <p:cNvSpPr txBox="1"/>
          <p:nvPr/>
        </p:nvSpPr>
        <p:spPr>
          <a:xfrm>
            <a:off x="6781800" y="5410200"/>
            <a:ext cx="685800" cy="369332"/>
          </a:xfrm>
          <a:prstGeom prst="rect">
            <a:avLst/>
          </a:prstGeom>
          <a:solidFill>
            <a:schemeClr val="bg1"/>
          </a:solidFill>
        </p:spPr>
        <p:txBody>
          <a:bodyPr wrap="square" rtlCol="0">
            <a:spAutoFit/>
          </a:bodyPr>
          <a:lstStyle/>
          <a:p>
            <a:pPr algn="ctr"/>
            <a:r>
              <a:rPr lang="en-US" dirty="0">
                <a:solidFill>
                  <a:schemeClr val="accent1"/>
                </a:solidFill>
              </a:rPr>
              <a:t>4 ft</a:t>
            </a:r>
          </a:p>
        </p:txBody>
      </p:sp>
    </p:spTree>
    <p:extLst>
      <p:ext uri="{BB962C8B-B14F-4D97-AF65-F5344CB8AC3E}">
        <p14:creationId xmlns:p14="http://schemas.microsoft.com/office/powerpoint/2010/main" val="109790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a:bodyPr>
          <a:lstStyle/>
          <a:p>
            <a:r>
              <a:rPr lang="en-US" dirty="0"/>
              <a:t>Shear and Moment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77500" lnSpcReduction="20000"/>
          </a:bodyPr>
          <a:lstStyle/>
          <a:p>
            <a:r>
              <a:rPr lang="en-US" dirty="0"/>
              <a:t>In a beam, we can use some simple rules to plot out the </a:t>
            </a:r>
            <a:r>
              <a:rPr lang="en-US" b="1" dirty="0"/>
              <a:t>internal shearing forces </a:t>
            </a:r>
            <a:r>
              <a:rPr lang="en-US" dirty="0"/>
              <a:t>in that beam.</a:t>
            </a:r>
          </a:p>
          <a:p>
            <a:r>
              <a:rPr lang="en-US" dirty="0"/>
              <a:t>We can then use the shear diagram and some additional information to plot out the </a:t>
            </a:r>
            <a:r>
              <a:rPr lang="en-US" b="1" dirty="0"/>
              <a:t>internal bending moments </a:t>
            </a:r>
            <a:r>
              <a:rPr lang="en-US" dirty="0"/>
              <a:t>in the beam.</a:t>
            </a:r>
          </a:p>
          <a:p>
            <a:r>
              <a:rPr lang="en-US" dirty="0"/>
              <a:t>Both plots are frequently used to examine horizontal beams in buildings and other structures.</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Shear and Moment Diagrams</a:t>
            </a:r>
          </a:p>
        </p:txBody>
      </p:sp>
      <p:sp>
        <p:nvSpPr>
          <p:cNvPr id="3" name="Content Placeholder 2"/>
          <p:cNvSpPr>
            <a:spLocks noGrp="1"/>
          </p:cNvSpPr>
          <p:nvPr>
            <p:ph idx="1"/>
          </p:nvPr>
        </p:nvSpPr>
        <p:spPr>
          <a:xfrm>
            <a:off x="457200" y="1600202"/>
            <a:ext cx="8229600" cy="1974104"/>
          </a:xfrm>
        </p:spPr>
        <p:txBody>
          <a:bodyPr>
            <a:normAutofit fontScale="92500" lnSpcReduction="20000"/>
          </a:bodyPr>
          <a:lstStyle/>
          <a:p>
            <a:r>
              <a:rPr lang="en-US" dirty="0"/>
              <a:t>In a horizontal beam:</a:t>
            </a:r>
          </a:p>
          <a:p>
            <a:pPr lvl="1"/>
            <a:r>
              <a:rPr lang="en-US" dirty="0"/>
              <a:t>The shear diagram is used to show the internal shearing force.</a:t>
            </a:r>
          </a:p>
          <a:p>
            <a:pPr lvl="1"/>
            <a:r>
              <a:rPr lang="en-US" dirty="0"/>
              <a:t>The moment diagram is used to show the internal bending moment</a:t>
            </a:r>
          </a:p>
        </p:txBody>
      </p:sp>
      <p:sp>
        <p:nvSpPr>
          <p:cNvPr id="5" name="Rectangle 4">
            <a:extLst>
              <a:ext uri="{FF2B5EF4-FFF2-40B4-BE49-F238E27FC236}">
                <a16:creationId xmlns:a16="http://schemas.microsoft.com/office/drawing/2014/main" id="{F07DFCB4-3B85-4624-A8F3-477D31AC15E5}"/>
              </a:ext>
            </a:extLst>
          </p:cNvPr>
          <p:cNvSpPr/>
          <p:nvPr/>
        </p:nvSpPr>
        <p:spPr>
          <a:xfrm>
            <a:off x="1647825" y="4215756"/>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129D2D3-7A5D-4859-A468-514B89DCDA31}"/>
              </a:ext>
            </a:extLst>
          </p:cNvPr>
          <p:cNvCxnSpPr>
            <a:cxnSpLocks/>
          </p:cNvCxnSpPr>
          <p:nvPr/>
        </p:nvCxnSpPr>
        <p:spPr>
          <a:xfrm flipV="1">
            <a:off x="1647825" y="4330056"/>
            <a:ext cx="0" cy="5736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D383D27-2CFA-4B47-9CD2-E34D3E0A2280}"/>
              </a:ext>
            </a:extLst>
          </p:cNvPr>
          <p:cNvCxnSpPr>
            <a:cxnSpLocks/>
          </p:cNvCxnSpPr>
          <p:nvPr/>
        </p:nvCxnSpPr>
        <p:spPr>
          <a:xfrm flipH="1">
            <a:off x="4363008" y="4002760"/>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7F722B3-5525-4AC2-9ACC-146453463566}"/>
              </a:ext>
            </a:extLst>
          </p:cNvPr>
          <p:cNvSpPr txBox="1"/>
          <p:nvPr/>
        </p:nvSpPr>
        <p:spPr>
          <a:xfrm>
            <a:off x="4220192" y="3657600"/>
            <a:ext cx="295274" cy="369332"/>
          </a:xfrm>
          <a:prstGeom prst="rect">
            <a:avLst/>
          </a:prstGeom>
          <a:noFill/>
        </p:spPr>
        <p:txBody>
          <a:bodyPr wrap="none" rtlCol="0">
            <a:spAutoFit/>
          </a:bodyPr>
          <a:lstStyle/>
          <a:p>
            <a:pPr algn="ctr"/>
            <a:r>
              <a:rPr lang="en-US" dirty="0">
                <a:solidFill>
                  <a:srgbClr val="0070C0"/>
                </a:solidFill>
              </a:rPr>
              <a:t>a</a:t>
            </a:r>
          </a:p>
        </p:txBody>
      </p:sp>
      <p:sp>
        <p:nvSpPr>
          <p:cNvPr id="19" name="TextBox 18">
            <a:extLst>
              <a:ext uri="{FF2B5EF4-FFF2-40B4-BE49-F238E27FC236}">
                <a16:creationId xmlns:a16="http://schemas.microsoft.com/office/drawing/2014/main" id="{9BBBA083-D2C9-49B3-9A3B-9D5D9F200FBB}"/>
              </a:ext>
            </a:extLst>
          </p:cNvPr>
          <p:cNvSpPr txBox="1"/>
          <p:nvPr/>
        </p:nvSpPr>
        <p:spPr>
          <a:xfrm>
            <a:off x="4218623" y="4601280"/>
            <a:ext cx="258127" cy="302418"/>
          </a:xfrm>
          <a:prstGeom prst="rect">
            <a:avLst/>
          </a:prstGeom>
          <a:noFill/>
        </p:spPr>
        <p:txBody>
          <a:bodyPr wrap="none" rtlCol="0">
            <a:spAutoFit/>
          </a:bodyPr>
          <a:lstStyle/>
          <a:p>
            <a:r>
              <a:rPr lang="en-US" dirty="0">
                <a:solidFill>
                  <a:srgbClr val="0070C0"/>
                </a:solidFill>
              </a:rPr>
              <a:t>a</a:t>
            </a:r>
          </a:p>
        </p:txBody>
      </p:sp>
      <p:sp>
        <p:nvSpPr>
          <p:cNvPr id="32" name="Rectangle 31">
            <a:extLst>
              <a:ext uri="{FF2B5EF4-FFF2-40B4-BE49-F238E27FC236}">
                <a16:creationId xmlns:a16="http://schemas.microsoft.com/office/drawing/2014/main" id="{0C5536C5-1EDB-4E11-84E0-14505C740704}"/>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E9BEB4-9760-43DF-ACE8-E4A024D5BA84}"/>
              </a:ext>
            </a:extLst>
          </p:cNvPr>
          <p:cNvCxnSpPr>
            <a:cxnSpLocks/>
          </p:cNvCxnSpPr>
          <p:nvPr/>
        </p:nvCxnSpPr>
        <p:spPr>
          <a:xfrm flipV="1">
            <a:off x="1647825" y="5935623"/>
            <a:ext cx="0" cy="7693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6C1A4F6-F2BD-4BD1-B5BF-7D9385304F85}"/>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05F4FA0-1CDE-45D8-B80F-B1AB911A8B86}"/>
              </a:ext>
            </a:extLst>
          </p:cNvPr>
          <p:cNvCxnSpPr>
            <a:cxnSpLocks/>
          </p:cNvCxnSpPr>
          <p:nvPr/>
        </p:nvCxnSpPr>
        <p:spPr>
          <a:xfrm flipV="1">
            <a:off x="4402932" y="5950982"/>
            <a:ext cx="1" cy="7540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51" name="Group 50">
            <a:extLst>
              <a:ext uri="{FF2B5EF4-FFF2-40B4-BE49-F238E27FC236}">
                <a16:creationId xmlns:a16="http://schemas.microsoft.com/office/drawing/2014/main" id="{9BEB4AC0-1176-4272-81F1-DCCD22C7F96B}"/>
              </a:ext>
            </a:extLst>
          </p:cNvPr>
          <p:cNvGrpSpPr/>
          <p:nvPr/>
        </p:nvGrpSpPr>
        <p:grpSpPr>
          <a:xfrm>
            <a:off x="5372101" y="3681222"/>
            <a:ext cx="2209800" cy="529004"/>
            <a:chOff x="3258108" y="3048000"/>
            <a:chExt cx="2209800" cy="529004"/>
          </a:xfrm>
        </p:grpSpPr>
        <p:cxnSp>
          <p:nvCxnSpPr>
            <p:cNvPr id="41" name="Straight Arrow Connector 40">
              <a:extLst>
                <a:ext uri="{FF2B5EF4-FFF2-40B4-BE49-F238E27FC236}">
                  <a16:creationId xmlns:a16="http://schemas.microsoft.com/office/drawing/2014/main" id="{C5900C9B-7690-4B5F-BFEC-EB4816240BE3}"/>
                </a:ext>
              </a:extLst>
            </p:cNvPr>
            <p:cNvCxnSpPr/>
            <p:nvPr/>
          </p:nvCxnSpPr>
          <p:spPr>
            <a:xfrm>
              <a:off x="32581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D27CB2F6-B3AD-4F07-81AB-620EFDC051DA}"/>
                </a:ext>
              </a:extLst>
            </p:cNvPr>
            <p:cNvCxnSpPr/>
            <p:nvPr/>
          </p:nvCxnSpPr>
          <p:spPr>
            <a:xfrm>
              <a:off x="35343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B20F6585-A8A2-436A-A775-D349170F79FF}"/>
                </a:ext>
              </a:extLst>
            </p:cNvPr>
            <p:cNvCxnSpPr/>
            <p:nvPr/>
          </p:nvCxnSpPr>
          <p:spPr>
            <a:xfrm>
              <a:off x="38105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38649000-E590-4A5F-BA84-1181545FFCF4}"/>
                </a:ext>
              </a:extLst>
            </p:cNvPr>
            <p:cNvCxnSpPr/>
            <p:nvPr/>
          </p:nvCxnSpPr>
          <p:spPr>
            <a:xfrm>
              <a:off x="40867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1C821504-E1A4-4AE2-8207-DFB72967B4D6}"/>
                </a:ext>
              </a:extLst>
            </p:cNvPr>
            <p:cNvCxnSpPr/>
            <p:nvPr/>
          </p:nvCxnSpPr>
          <p:spPr>
            <a:xfrm>
              <a:off x="43630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B8CF161F-36B2-4171-8A7D-16C75891D9F3}"/>
                </a:ext>
              </a:extLst>
            </p:cNvPr>
            <p:cNvCxnSpPr/>
            <p:nvPr/>
          </p:nvCxnSpPr>
          <p:spPr>
            <a:xfrm>
              <a:off x="46392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1A1B13AC-8DE8-4209-B16A-F6AC002A03BF}"/>
                </a:ext>
              </a:extLst>
            </p:cNvPr>
            <p:cNvCxnSpPr/>
            <p:nvPr/>
          </p:nvCxnSpPr>
          <p:spPr>
            <a:xfrm>
              <a:off x="49154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976AC2C3-F2F6-4F4E-A65D-AD51F39DB9CE}"/>
                </a:ext>
              </a:extLst>
            </p:cNvPr>
            <p:cNvCxnSpPr/>
            <p:nvPr/>
          </p:nvCxnSpPr>
          <p:spPr>
            <a:xfrm>
              <a:off x="51916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11D3DD22-9D93-4C8C-A41F-110366A74F89}"/>
                </a:ext>
              </a:extLst>
            </p:cNvPr>
            <p:cNvCxnSpPr/>
            <p:nvPr/>
          </p:nvCxnSpPr>
          <p:spPr>
            <a:xfrm>
              <a:off x="54679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9E39C90F-2285-41DF-84E1-E0F2EBB2197D}"/>
                </a:ext>
              </a:extLst>
            </p:cNvPr>
            <p:cNvCxnSpPr/>
            <p:nvPr/>
          </p:nvCxnSpPr>
          <p:spPr>
            <a:xfrm>
              <a:off x="3258108" y="3048000"/>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52" name="Straight Arrow Connector 51">
            <a:extLst>
              <a:ext uri="{FF2B5EF4-FFF2-40B4-BE49-F238E27FC236}">
                <a16:creationId xmlns:a16="http://schemas.microsoft.com/office/drawing/2014/main" id="{7EA2C226-9306-46F7-B64B-70DE00BDF734}"/>
              </a:ext>
            </a:extLst>
          </p:cNvPr>
          <p:cNvCxnSpPr>
            <a:cxnSpLocks/>
          </p:cNvCxnSpPr>
          <p:nvPr/>
        </p:nvCxnSpPr>
        <p:spPr>
          <a:xfrm flipV="1">
            <a:off x="7581901" y="4330056"/>
            <a:ext cx="0" cy="90105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AC354A30-816B-41CE-ACFB-019232073277}"/>
              </a:ext>
            </a:extLst>
          </p:cNvPr>
          <p:cNvSpPr/>
          <p:nvPr/>
        </p:nvSpPr>
        <p:spPr>
          <a:xfrm flipH="1">
            <a:off x="1189952" y="3882381"/>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4A6CF181-2591-44A5-9613-61B8E2246668}"/>
              </a:ext>
            </a:extLst>
          </p:cNvPr>
          <p:cNvSpPr/>
          <p:nvPr/>
        </p:nvSpPr>
        <p:spPr>
          <a:xfrm flipH="1">
            <a:off x="1181100" y="5495925"/>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0BD14E91-7D33-4FD0-8F23-E6894B447690}"/>
              </a:ext>
            </a:extLst>
          </p:cNvPr>
          <p:cNvSpPr/>
          <p:nvPr/>
        </p:nvSpPr>
        <p:spPr>
          <a:xfrm flipH="1" flipV="1">
            <a:off x="3962400" y="5514975"/>
            <a:ext cx="914400" cy="914400"/>
          </a:xfrm>
          <a:prstGeom prst="arc">
            <a:avLst>
              <a:gd name="adj1" fmla="val 7259132"/>
              <a:gd name="adj2" fmla="val 14193804"/>
            </a:avLst>
          </a:prstGeom>
          <a:ln w="57150">
            <a:solidFill>
              <a:srgbClr val="7030A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29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19"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Shear Diagram</a:t>
            </a:r>
          </a:p>
        </p:txBody>
      </p:sp>
      <p:sp>
        <p:nvSpPr>
          <p:cNvPr id="4" name="Content Placeholder 2"/>
          <p:cNvSpPr>
            <a:spLocks noGrp="1"/>
          </p:cNvSpPr>
          <p:nvPr>
            <p:ph idx="1"/>
          </p:nvPr>
        </p:nvSpPr>
        <p:spPr>
          <a:xfrm>
            <a:off x="457200" y="1600200"/>
            <a:ext cx="8229600" cy="5029200"/>
          </a:xfrm>
        </p:spPr>
        <p:txBody>
          <a:bodyPr>
            <a:normAutofit fontScale="62500" lnSpcReduction="20000"/>
          </a:bodyPr>
          <a:lstStyle/>
          <a:p>
            <a:pPr marL="514350" indent="-514350">
              <a:buFont typeface="+mj-lt"/>
              <a:buAutoNum type="arabicPeriod"/>
            </a:pPr>
            <a:r>
              <a:rPr lang="en-US" dirty="0"/>
              <a:t>Solve for all external forces and moments on the beam.</a:t>
            </a:r>
          </a:p>
          <a:p>
            <a:pPr marL="514350" indent="-514350">
              <a:buFont typeface="+mj-lt"/>
              <a:buAutoNum type="arabicPeriod"/>
            </a:pPr>
            <a:r>
              <a:rPr lang="en-US" dirty="0"/>
              <a:t>Draw a free body diagram of the horizontal beam, including all forces and moments</a:t>
            </a:r>
          </a:p>
          <a:p>
            <a:pPr marL="914400" lvl="1" indent="-514350"/>
            <a:r>
              <a:rPr lang="en-US" dirty="0"/>
              <a:t>Leave any distributed forces as distributed forces and do not replace with the equivalent point load.</a:t>
            </a:r>
          </a:p>
          <a:p>
            <a:pPr marL="514350" indent="-514350">
              <a:buFont typeface="+mj-lt"/>
              <a:buAutoNum type="arabicPeriod"/>
            </a:pPr>
            <a:r>
              <a:rPr lang="en-US" dirty="0"/>
              <a:t>Draw a set of axes below the free body diagram.</a:t>
            </a:r>
          </a:p>
          <a:p>
            <a:pPr marL="914400" lvl="1" indent="-514350"/>
            <a:r>
              <a:rPr lang="en-US" dirty="0"/>
              <a:t>The x axis will represent the location, lining up with the free body diagram above it.</a:t>
            </a:r>
          </a:p>
          <a:p>
            <a:pPr marL="914400" lvl="1" indent="-514350"/>
            <a:r>
              <a:rPr lang="en-US" dirty="0"/>
              <a:t>The y axis will represent the internal shearing force</a:t>
            </a:r>
          </a:p>
          <a:p>
            <a:pPr marL="514350" indent="-514350">
              <a:buFont typeface="+mj-lt"/>
              <a:buAutoNum type="arabicPeriod"/>
            </a:pPr>
            <a:r>
              <a:rPr lang="en-US" dirty="0"/>
              <a:t>To fill in the graph, start at the left at zero and as you move right…</a:t>
            </a:r>
          </a:p>
          <a:p>
            <a:pPr marL="857250" lvl="1" indent="-457200"/>
            <a:r>
              <a:rPr lang="en-US" dirty="0"/>
              <a:t>Each time you encounter a point force, jump that far up (for forces in the positive y direction) or down (for forces in the negative y direction)</a:t>
            </a:r>
          </a:p>
          <a:p>
            <a:pPr marL="857250" lvl="1" indent="-457200"/>
            <a:r>
              <a:rPr lang="en-US" dirty="0"/>
              <a:t>Each time you encounter a uniform distributed force, the shear diagram will be a line having the slope of the distributed force (same sign convention as before)</a:t>
            </a:r>
          </a:p>
          <a:p>
            <a:pPr marL="857250" lvl="1" indent="-457200"/>
            <a:r>
              <a:rPr lang="en-US" dirty="0"/>
              <a:t>Each time you encounter a non-uniform distributed force, the shear diagram will be the integral of the distributed force function (just as a line is the integral of a uniform constant distributed force)</a:t>
            </a:r>
          </a:p>
          <a:p>
            <a:pPr marL="857250" lvl="1" indent="-457200"/>
            <a:r>
              <a:rPr lang="en-US" dirty="0"/>
              <a:t>Ignore any moments in the diagram for now.</a:t>
            </a:r>
          </a:p>
        </p:txBody>
      </p:sp>
    </p:spTree>
    <p:extLst>
      <p:ext uri="{BB962C8B-B14F-4D97-AF65-F5344CB8AC3E}">
        <p14:creationId xmlns:p14="http://schemas.microsoft.com/office/powerpoint/2010/main" val="30147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Shear Diagram</a:t>
            </a:r>
          </a:p>
        </p:txBody>
      </p:sp>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0840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3334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Moment Diagram</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a:t>You need to first draw the shear diagram.</a:t>
            </a:r>
          </a:p>
          <a:p>
            <a:pPr marL="457200" indent="-457200">
              <a:buFont typeface="+mj-lt"/>
              <a:buAutoNum type="arabicPeriod"/>
            </a:pPr>
            <a:r>
              <a:rPr lang="en-US" dirty="0"/>
              <a:t>Draw a set of axes lined up below the shear diagram.</a:t>
            </a:r>
          </a:p>
          <a:p>
            <a:pPr marL="914400" lvl="1" indent="-514350"/>
            <a:r>
              <a:rPr lang="en-US" dirty="0"/>
              <a:t>The x axis will represent the location, lining up with the shear diagram and free body diagram above it.</a:t>
            </a:r>
          </a:p>
          <a:p>
            <a:pPr marL="914400" lvl="1" indent="-514350"/>
            <a:r>
              <a:rPr lang="en-US" dirty="0"/>
              <a:t>The y axis will represent the internal bending moment.</a:t>
            </a:r>
          </a:p>
          <a:p>
            <a:pPr marL="514350" indent="-514350">
              <a:buFont typeface="+mj-lt"/>
              <a:buAutoNum type="arabicPeriod"/>
            </a:pPr>
            <a:r>
              <a:rPr lang="en-US" dirty="0"/>
              <a:t>To fill in the graph, start at the left at zero and as you move right…</a:t>
            </a:r>
          </a:p>
          <a:p>
            <a:pPr marL="857250" lvl="1" indent="-457200"/>
            <a:r>
              <a:rPr lang="en-US" dirty="0"/>
              <a:t>The moment diagram for the most part will be the integral of the shear diagram.</a:t>
            </a:r>
          </a:p>
          <a:p>
            <a:pPr marL="857250" lvl="1" indent="-457200"/>
            <a:r>
              <a:rPr lang="en-US" dirty="0"/>
              <a:t>If you encounter any </a:t>
            </a:r>
            <a:r>
              <a:rPr lang="en-US" b="1" dirty="0"/>
              <a:t>moments</a:t>
            </a:r>
            <a:r>
              <a:rPr lang="en-US" dirty="0"/>
              <a:t> directly applied to the beam, this will cause a jump in the moment diagrams</a:t>
            </a:r>
          </a:p>
          <a:p>
            <a:pPr marL="1257300" lvl="2" indent="-457200"/>
            <a:r>
              <a:rPr lang="en-US" b="1" dirty="0"/>
              <a:t>Positive moments </a:t>
            </a:r>
            <a:r>
              <a:rPr lang="en-US" dirty="0"/>
              <a:t>cause a </a:t>
            </a:r>
            <a:r>
              <a:rPr lang="en-US" b="1" dirty="0"/>
              <a:t>downward</a:t>
            </a:r>
            <a:r>
              <a:rPr lang="en-US" dirty="0"/>
              <a:t> jump in the moment diagram</a:t>
            </a:r>
          </a:p>
          <a:p>
            <a:pPr marL="1257300" lvl="2" indent="-457200"/>
            <a:r>
              <a:rPr lang="en-US" b="1" dirty="0"/>
              <a:t>Negative moments </a:t>
            </a:r>
            <a:r>
              <a:rPr lang="en-US" dirty="0"/>
              <a:t>cause an </a:t>
            </a:r>
            <a:r>
              <a:rPr lang="en-US" b="1" dirty="0"/>
              <a:t>upward</a:t>
            </a:r>
            <a:r>
              <a:rPr lang="en-US" dirty="0"/>
              <a:t> jump in the moment diagram </a:t>
            </a:r>
          </a:p>
          <a:p>
            <a:pPr marL="0" indent="0">
              <a:buNone/>
            </a:pPr>
            <a:endParaRPr lang="en-US" dirty="0"/>
          </a:p>
        </p:txBody>
      </p:sp>
    </p:spTree>
    <p:extLst>
      <p:ext uri="{BB962C8B-B14F-4D97-AF65-F5344CB8AC3E}">
        <p14:creationId xmlns:p14="http://schemas.microsoft.com/office/powerpoint/2010/main" val="41864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5107-ED7A-4CDC-B881-7AB45EC7700D}"/>
              </a:ext>
            </a:extLst>
          </p:cNvPr>
          <p:cNvSpPr>
            <a:spLocks noGrp="1"/>
          </p:cNvSpPr>
          <p:nvPr>
            <p:ph type="title"/>
          </p:nvPr>
        </p:nvSpPr>
        <p:spPr/>
        <p:txBody>
          <a:bodyPr/>
          <a:lstStyle/>
          <a:p>
            <a:r>
              <a:rPr lang="en-US" dirty="0"/>
              <a:t>Creating the Moment Diagram</a:t>
            </a:r>
          </a:p>
        </p:txBody>
      </p:sp>
      <p:sp>
        <p:nvSpPr>
          <p:cNvPr id="4" name="Slide Number Placeholder 3">
            <a:extLst>
              <a:ext uri="{FF2B5EF4-FFF2-40B4-BE49-F238E27FC236}">
                <a16:creationId xmlns:a16="http://schemas.microsoft.com/office/drawing/2014/main" id="{D6846FAD-BB22-4D79-A97A-E50FC2CC1B89}"/>
              </a:ext>
            </a:extLst>
          </p:cNvPr>
          <p:cNvSpPr>
            <a:spLocks noGrp="1"/>
          </p:cNvSpPr>
          <p:nvPr>
            <p:ph type="sldNum" sz="quarter" idx="12"/>
          </p:nvPr>
        </p:nvSpPr>
        <p:spPr/>
        <p:txBody>
          <a:bodyPr/>
          <a:lstStyle/>
          <a:p>
            <a:fld id="{929262FE-7F58-4A1E-8AF3-5A510A86DEBD}" type="slidenum">
              <a:rPr lang="en-US" smtClean="0"/>
              <a:t>9</a:t>
            </a:fld>
            <a:endParaRPr lang="en-US"/>
          </a:p>
        </p:txBody>
      </p:sp>
      <p:cxnSp>
        <p:nvCxnSpPr>
          <p:cNvPr id="6" name="Straight Arrow Connector 5">
            <a:extLst>
              <a:ext uri="{FF2B5EF4-FFF2-40B4-BE49-F238E27FC236}">
                <a16:creationId xmlns:a16="http://schemas.microsoft.com/office/drawing/2014/main" id="{D13F62C8-47D1-460C-A1A1-7A3518048EAF}"/>
              </a:ext>
            </a:extLst>
          </p:cNvPr>
          <p:cNvCxnSpPr>
            <a:cxnSpLocks/>
          </p:cNvCxnSpPr>
          <p:nvPr/>
        </p:nvCxnSpPr>
        <p:spPr>
          <a:xfrm flipH="1">
            <a:off x="1056750" y="1235879"/>
            <a:ext cx="10051" cy="24759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CEDBF2-B27D-4D68-BB06-F3D63451CE0F}"/>
              </a:ext>
            </a:extLst>
          </p:cNvPr>
          <p:cNvCxnSpPr>
            <a:cxnSpLocks/>
          </p:cNvCxnSpPr>
          <p:nvPr/>
        </p:nvCxnSpPr>
        <p:spPr>
          <a:xfrm flipV="1">
            <a:off x="1066800" y="23969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0D80E3F-E558-4F24-A8D3-B4612F8698C4}"/>
              </a:ext>
            </a:extLst>
          </p:cNvPr>
          <p:cNvSpPr txBox="1"/>
          <p:nvPr/>
        </p:nvSpPr>
        <p:spPr>
          <a:xfrm rot="16200000">
            <a:off x="188831" y="1851312"/>
            <a:ext cx="1146339" cy="369332"/>
          </a:xfrm>
          <a:prstGeom prst="rect">
            <a:avLst/>
          </a:prstGeom>
          <a:noFill/>
        </p:spPr>
        <p:txBody>
          <a:bodyPr wrap="none" rtlCol="0">
            <a:spAutoFit/>
          </a:bodyPr>
          <a:lstStyle/>
          <a:p>
            <a:r>
              <a:rPr lang="en-US" dirty="0"/>
              <a:t>Force (kN)</a:t>
            </a:r>
          </a:p>
        </p:txBody>
      </p:sp>
      <p:sp>
        <p:nvSpPr>
          <p:cNvPr id="9" name="TextBox 8">
            <a:extLst>
              <a:ext uri="{FF2B5EF4-FFF2-40B4-BE49-F238E27FC236}">
                <a16:creationId xmlns:a16="http://schemas.microsoft.com/office/drawing/2014/main" id="{3DF2E097-7D37-431C-A3AF-E8CF0A83AB06}"/>
              </a:ext>
            </a:extLst>
          </p:cNvPr>
          <p:cNvSpPr txBox="1"/>
          <p:nvPr/>
        </p:nvSpPr>
        <p:spPr>
          <a:xfrm>
            <a:off x="7957066" y="1940726"/>
            <a:ext cx="1219200" cy="668422"/>
          </a:xfrm>
          <a:prstGeom prst="rect">
            <a:avLst/>
          </a:prstGeom>
          <a:noFill/>
        </p:spPr>
        <p:txBody>
          <a:bodyPr wrap="square" rtlCol="0">
            <a:spAutoFit/>
          </a:bodyPr>
          <a:lstStyle/>
          <a:p>
            <a:pPr algn="ctr"/>
            <a:r>
              <a:rPr lang="en-US" dirty="0"/>
              <a:t>Location (m)</a:t>
            </a:r>
          </a:p>
        </p:txBody>
      </p:sp>
      <p:cxnSp>
        <p:nvCxnSpPr>
          <p:cNvPr id="10" name="Straight Connector 9">
            <a:extLst>
              <a:ext uri="{FF2B5EF4-FFF2-40B4-BE49-F238E27FC236}">
                <a16:creationId xmlns:a16="http://schemas.microsoft.com/office/drawing/2014/main" id="{5E049506-6894-4E63-8F56-2F4D3B02AA26}"/>
              </a:ext>
            </a:extLst>
          </p:cNvPr>
          <p:cNvCxnSpPr>
            <a:cxnSpLocks/>
          </p:cNvCxnSpPr>
          <p:nvPr/>
        </p:nvCxnSpPr>
        <p:spPr>
          <a:xfrm>
            <a:off x="1066800" y="2396916"/>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84FB9A0-830B-496C-9D8F-B4877F3D2430}"/>
              </a:ext>
            </a:extLst>
          </p:cNvPr>
          <p:cNvCxnSpPr>
            <a:cxnSpLocks/>
          </p:cNvCxnSpPr>
          <p:nvPr/>
        </p:nvCxnSpPr>
        <p:spPr>
          <a:xfrm>
            <a:off x="1083392" y="3477051"/>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D81E93B-6DC1-423D-92DB-17E123FDB2EF}"/>
              </a:ext>
            </a:extLst>
          </p:cNvPr>
          <p:cNvCxnSpPr>
            <a:cxnSpLocks/>
          </p:cNvCxnSpPr>
          <p:nvPr/>
        </p:nvCxnSpPr>
        <p:spPr>
          <a:xfrm>
            <a:off x="6896100" y="1850141"/>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D0380E33-7903-454E-87D6-38E5610AA477}"/>
              </a:ext>
            </a:extLst>
          </p:cNvPr>
          <p:cNvCxnSpPr>
            <a:cxnSpLocks/>
          </p:cNvCxnSpPr>
          <p:nvPr/>
        </p:nvCxnSpPr>
        <p:spPr>
          <a:xfrm flipH="1">
            <a:off x="2552700" y="2728383"/>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A6A3F48-74C5-44C8-801B-9A9FD715D4C2}"/>
              </a:ext>
            </a:extLst>
          </p:cNvPr>
          <p:cNvSpPr txBox="1"/>
          <p:nvPr/>
        </p:nvSpPr>
        <p:spPr>
          <a:xfrm>
            <a:off x="1590986" y="3557954"/>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15" name="Straight Connector 14">
            <a:extLst>
              <a:ext uri="{FF2B5EF4-FFF2-40B4-BE49-F238E27FC236}">
                <a16:creationId xmlns:a16="http://schemas.microsoft.com/office/drawing/2014/main" id="{2E5DC80D-BCC4-42C6-8FA4-AEE04B169528}"/>
              </a:ext>
            </a:extLst>
          </p:cNvPr>
          <p:cNvCxnSpPr>
            <a:cxnSpLocks/>
          </p:cNvCxnSpPr>
          <p:nvPr/>
        </p:nvCxnSpPr>
        <p:spPr>
          <a:xfrm>
            <a:off x="2562435" y="2714670"/>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4712441-F892-494A-93C6-09AFE2863D5A}"/>
              </a:ext>
            </a:extLst>
          </p:cNvPr>
          <p:cNvSpPr txBox="1"/>
          <p:nvPr/>
        </p:nvSpPr>
        <p:spPr>
          <a:xfrm>
            <a:off x="3895515" y="2780648"/>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17" name="Straight Connector 16">
            <a:extLst>
              <a:ext uri="{FF2B5EF4-FFF2-40B4-BE49-F238E27FC236}">
                <a16:creationId xmlns:a16="http://schemas.microsoft.com/office/drawing/2014/main" id="{EF3DC3EB-4666-420D-A9B6-81D543B4CFA1}"/>
              </a:ext>
            </a:extLst>
          </p:cNvPr>
          <p:cNvCxnSpPr>
            <a:cxnSpLocks/>
          </p:cNvCxnSpPr>
          <p:nvPr/>
        </p:nvCxnSpPr>
        <p:spPr>
          <a:xfrm>
            <a:off x="5781674" y="2734857"/>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34D3512-8C28-4FCC-BE68-24291EF894B5}"/>
              </a:ext>
            </a:extLst>
          </p:cNvPr>
          <p:cNvCxnSpPr>
            <a:cxnSpLocks/>
          </p:cNvCxnSpPr>
          <p:nvPr/>
        </p:nvCxnSpPr>
        <p:spPr>
          <a:xfrm>
            <a:off x="6905627" y="1864974"/>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8AC6CD7-5E94-4553-9933-EC188891B9A6}"/>
              </a:ext>
            </a:extLst>
          </p:cNvPr>
          <p:cNvSpPr txBox="1"/>
          <p:nvPr/>
        </p:nvSpPr>
        <p:spPr>
          <a:xfrm>
            <a:off x="6579365" y="3306883"/>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21" name="TextBox 20">
            <a:extLst>
              <a:ext uri="{FF2B5EF4-FFF2-40B4-BE49-F238E27FC236}">
                <a16:creationId xmlns:a16="http://schemas.microsoft.com/office/drawing/2014/main" id="{63C8B58C-D6FA-4395-9648-C144821AD68F}"/>
              </a:ext>
            </a:extLst>
          </p:cNvPr>
          <p:cNvSpPr txBox="1"/>
          <p:nvPr/>
        </p:nvSpPr>
        <p:spPr>
          <a:xfrm>
            <a:off x="3448245" y="1143000"/>
            <a:ext cx="1609800" cy="369332"/>
          </a:xfrm>
          <a:prstGeom prst="rect">
            <a:avLst/>
          </a:prstGeom>
          <a:noFill/>
        </p:spPr>
        <p:txBody>
          <a:bodyPr wrap="none" rtlCol="0">
            <a:spAutoFit/>
          </a:bodyPr>
          <a:lstStyle/>
          <a:p>
            <a:r>
              <a:rPr lang="en-US" b="1" dirty="0"/>
              <a:t>Shear Diagram</a:t>
            </a:r>
          </a:p>
        </p:txBody>
      </p:sp>
      <p:cxnSp>
        <p:nvCxnSpPr>
          <p:cNvPr id="22" name="Straight Arrow Connector 21">
            <a:extLst>
              <a:ext uri="{FF2B5EF4-FFF2-40B4-BE49-F238E27FC236}">
                <a16:creationId xmlns:a16="http://schemas.microsoft.com/office/drawing/2014/main" id="{0B248CF6-317F-4488-90EC-FDE2CF56682B}"/>
              </a:ext>
            </a:extLst>
          </p:cNvPr>
          <p:cNvCxnSpPr>
            <a:cxnSpLocks/>
          </p:cNvCxnSpPr>
          <p:nvPr/>
        </p:nvCxnSpPr>
        <p:spPr>
          <a:xfrm flipH="1">
            <a:off x="1063108" y="3826679"/>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C1635BB-6C19-4949-AC44-B8D4EB67EBEB}"/>
              </a:ext>
            </a:extLst>
          </p:cNvPr>
          <p:cNvCxnSpPr>
            <a:cxnSpLocks/>
          </p:cNvCxnSpPr>
          <p:nvPr/>
        </p:nvCxnSpPr>
        <p:spPr>
          <a:xfrm flipV="1">
            <a:off x="1063109" y="49877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4D09518E-E2AE-4EF1-B8D2-8A60467EA8B5}"/>
              </a:ext>
            </a:extLst>
          </p:cNvPr>
          <p:cNvSpPr txBox="1"/>
          <p:nvPr/>
        </p:nvSpPr>
        <p:spPr>
          <a:xfrm rot="16200000">
            <a:off x="-82142" y="4803050"/>
            <a:ext cx="1684564" cy="369332"/>
          </a:xfrm>
          <a:prstGeom prst="rect">
            <a:avLst/>
          </a:prstGeom>
          <a:noFill/>
        </p:spPr>
        <p:txBody>
          <a:bodyPr wrap="none" rtlCol="0">
            <a:spAutoFit/>
          </a:bodyPr>
          <a:lstStyle/>
          <a:p>
            <a:r>
              <a:rPr lang="en-US" dirty="0"/>
              <a:t>Moment (kNm)</a:t>
            </a:r>
          </a:p>
        </p:txBody>
      </p:sp>
      <p:sp>
        <p:nvSpPr>
          <p:cNvPr id="25" name="TextBox 24">
            <a:extLst>
              <a:ext uri="{FF2B5EF4-FFF2-40B4-BE49-F238E27FC236}">
                <a16:creationId xmlns:a16="http://schemas.microsoft.com/office/drawing/2014/main" id="{AC0D1595-A8A3-4287-9848-A173BF685283}"/>
              </a:ext>
            </a:extLst>
          </p:cNvPr>
          <p:cNvSpPr txBox="1"/>
          <p:nvPr/>
        </p:nvSpPr>
        <p:spPr>
          <a:xfrm>
            <a:off x="7953375" y="4531526"/>
            <a:ext cx="1219200" cy="668422"/>
          </a:xfrm>
          <a:prstGeom prst="rect">
            <a:avLst/>
          </a:prstGeom>
          <a:noFill/>
        </p:spPr>
        <p:txBody>
          <a:bodyPr wrap="square" rtlCol="0">
            <a:spAutoFit/>
          </a:bodyPr>
          <a:lstStyle/>
          <a:p>
            <a:pPr algn="ctr"/>
            <a:r>
              <a:rPr lang="en-US" dirty="0"/>
              <a:t>Location (m)</a:t>
            </a:r>
          </a:p>
        </p:txBody>
      </p:sp>
      <p:cxnSp>
        <p:nvCxnSpPr>
          <p:cNvPr id="27" name="Straight Connector 26">
            <a:extLst>
              <a:ext uri="{FF2B5EF4-FFF2-40B4-BE49-F238E27FC236}">
                <a16:creationId xmlns:a16="http://schemas.microsoft.com/office/drawing/2014/main" id="{2367514E-FF02-4893-B6DC-953408856AF6}"/>
              </a:ext>
            </a:extLst>
          </p:cNvPr>
          <p:cNvCxnSpPr>
            <a:cxnSpLocks/>
          </p:cNvCxnSpPr>
          <p:nvPr/>
        </p:nvCxnSpPr>
        <p:spPr>
          <a:xfrm>
            <a:off x="1063108" y="4987716"/>
            <a:ext cx="1485901" cy="90996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C3F6A69-3E8F-477A-8294-296E0FA835ED}"/>
              </a:ext>
            </a:extLst>
          </p:cNvPr>
          <p:cNvSpPr txBox="1"/>
          <p:nvPr/>
        </p:nvSpPr>
        <p:spPr>
          <a:xfrm>
            <a:off x="2139202" y="6035151"/>
            <a:ext cx="813043"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sp>
        <p:nvSpPr>
          <p:cNvPr id="37" name="TextBox 36">
            <a:extLst>
              <a:ext uri="{FF2B5EF4-FFF2-40B4-BE49-F238E27FC236}">
                <a16:creationId xmlns:a16="http://schemas.microsoft.com/office/drawing/2014/main" id="{912A4BB4-6EF4-456C-BF8F-FBFA7C3E8E50}"/>
              </a:ext>
            </a:extLst>
          </p:cNvPr>
          <p:cNvSpPr txBox="1"/>
          <p:nvPr/>
        </p:nvSpPr>
        <p:spPr>
          <a:xfrm>
            <a:off x="3444554" y="3733800"/>
            <a:ext cx="1923155" cy="369332"/>
          </a:xfrm>
          <a:prstGeom prst="rect">
            <a:avLst/>
          </a:prstGeom>
          <a:noFill/>
        </p:spPr>
        <p:txBody>
          <a:bodyPr wrap="none" rtlCol="0">
            <a:spAutoFit/>
          </a:bodyPr>
          <a:lstStyle/>
          <a:p>
            <a:r>
              <a:rPr lang="en-US" b="1" dirty="0"/>
              <a:t>Moment Diagram</a:t>
            </a:r>
          </a:p>
        </p:txBody>
      </p:sp>
      <p:cxnSp>
        <p:nvCxnSpPr>
          <p:cNvPr id="40" name="Straight Connector 39">
            <a:extLst>
              <a:ext uri="{FF2B5EF4-FFF2-40B4-BE49-F238E27FC236}">
                <a16:creationId xmlns:a16="http://schemas.microsoft.com/office/drawing/2014/main" id="{C65CCF4E-0A06-413D-94E6-012CA9CB5FF7}"/>
              </a:ext>
            </a:extLst>
          </p:cNvPr>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34FED2-52FA-4470-BC88-DF826EC6FEA1}"/>
              </a:ext>
            </a:extLst>
          </p:cNvPr>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70D7EB-C9F9-4716-BCB8-66AA8018561E}"/>
              </a:ext>
            </a:extLst>
          </p:cNvPr>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CBFB90-9230-47DE-BD2C-98680B8EBEB2}"/>
              </a:ext>
            </a:extLst>
          </p:cNvPr>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95268AD-A670-4743-AE5E-A31F46959227}"/>
              </a:ext>
            </a:extLst>
          </p:cNvPr>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5" name="TextBox 44">
            <a:extLst>
              <a:ext uri="{FF2B5EF4-FFF2-40B4-BE49-F238E27FC236}">
                <a16:creationId xmlns:a16="http://schemas.microsoft.com/office/drawing/2014/main" id="{E089971D-3BD4-4F3E-9A1B-9CD7AAB5C780}"/>
              </a:ext>
            </a:extLst>
          </p:cNvPr>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6" name="TextBox 45">
            <a:extLst>
              <a:ext uri="{FF2B5EF4-FFF2-40B4-BE49-F238E27FC236}">
                <a16:creationId xmlns:a16="http://schemas.microsoft.com/office/drawing/2014/main" id="{AEC89A51-6A5B-4A5B-AC75-96CFA03BA3B3}"/>
              </a:ext>
            </a:extLst>
          </p:cNvPr>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7" name="TextBox 46">
            <a:extLst>
              <a:ext uri="{FF2B5EF4-FFF2-40B4-BE49-F238E27FC236}">
                <a16:creationId xmlns:a16="http://schemas.microsoft.com/office/drawing/2014/main" id="{589121A1-295D-4EBF-901E-A2F1A8B5FD67}"/>
              </a:ext>
            </a:extLst>
          </p:cNvPr>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0" name="TextBox 19">
            <a:extLst>
              <a:ext uri="{FF2B5EF4-FFF2-40B4-BE49-F238E27FC236}">
                <a16:creationId xmlns:a16="http://schemas.microsoft.com/office/drawing/2014/main" id="{B1770354-F2AC-4DFC-A493-BB4C897127CC}"/>
              </a:ext>
            </a:extLst>
          </p:cNvPr>
          <p:cNvSpPr txBox="1"/>
          <p:nvPr/>
        </p:nvSpPr>
        <p:spPr>
          <a:xfrm>
            <a:off x="6599940" y="1295400"/>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cxnSp>
        <p:nvCxnSpPr>
          <p:cNvPr id="49" name="Straight Connector 48">
            <a:extLst>
              <a:ext uri="{FF2B5EF4-FFF2-40B4-BE49-F238E27FC236}">
                <a16:creationId xmlns:a16="http://schemas.microsoft.com/office/drawing/2014/main" id="{69BF7A4B-31EA-4452-8CDE-D7C5C077B8B6}"/>
              </a:ext>
            </a:extLst>
          </p:cNvPr>
          <p:cNvCxnSpPr>
            <a:cxnSpLocks/>
          </p:cNvCxnSpPr>
          <p:nvPr/>
        </p:nvCxnSpPr>
        <p:spPr>
          <a:xfrm>
            <a:off x="2545724" y="4251763"/>
            <a:ext cx="0" cy="164592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779D503D-D901-4B01-99CD-DE97C03AF5FF}"/>
              </a:ext>
            </a:extLst>
          </p:cNvPr>
          <p:cNvSpPr txBox="1"/>
          <p:nvPr/>
        </p:nvSpPr>
        <p:spPr>
          <a:xfrm>
            <a:off x="2154115" y="3922078"/>
            <a:ext cx="758541"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cxnSp>
        <p:nvCxnSpPr>
          <p:cNvPr id="52" name="Straight Connector 51">
            <a:extLst>
              <a:ext uri="{FF2B5EF4-FFF2-40B4-BE49-F238E27FC236}">
                <a16:creationId xmlns:a16="http://schemas.microsoft.com/office/drawing/2014/main" id="{429E4224-7BF4-4BB5-9682-545CAA141DD0}"/>
              </a:ext>
            </a:extLst>
          </p:cNvPr>
          <p:cNvCxnSpPr>
            <a:cxnSpLocks/>
            <a:stCxn id="51" idx="2"/>
          </p:cNvCxnSpPr>
          <p:nvPr/>
        </p:nvCxnSpPr>
        <p:spPr>
          <a:xfrm>
            <a:off x="2533386" y="4229855"/>
            <a:ext cx="3248288" cy="494545"/>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8" name="Arc 57">
            <a:extLst>
              <a:ext uri="{FF2B5EF4-FFF2-40B4-BE49-F238E27FC236}">
                <a16:creationId xmlns:a16="http://schemas.microsoft.com/office/drawing/2014/main" id="{FF9A4ED2-F7B0-4B85-A5E9-E40DB8AD475A}"/>
              </a:ext>
            </a:extLst>
          </p:cNvPr>
          <p:cNvSpPr/>
          <p:nvPr/>
        </p:nvSpPr>
        <p:spPr>
          <a:xfrm>
            <a:off x="4211410" y="4727685"/>
            <a:ext cx="2793373" cy="2368440"/>
          </a:xfrm>
          <a:prstGeom prst="arc">
            <a:avLst>
              <a:gd name="adj1" fmla="val 16689068"/>
              <a:gd name="adj2" fmla="val 2047371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F22BD152-6406-4079-A0A3-C3A7D1E8FE07}"/>
              </a:ext>
            </a:extLst>
          </p:cNvPr>
          <p:cNvSpPr txBox="1"/>
          <p:nvPr/>
        </p:nvSpPr>
        <p:spPr>
          <a:xfrm>
            <a:off x="5411928" y="4343954"/>
            <a:ext cx="806631" cy="307777"/>
          </a:xfrm>
          <a:prstGeom prst="rect">
            <a:avLst/>
          </a:prstGeom>
          <a:noFill/>
        </p:spPr>
        <p:txBody>
          <a:bodyPr wrap="none" rtlCol="0">
            <a:spAutoFit/>
          </a:bodyPr>
          <a:lstStyle/>
          <a:p>
            <a:r>
              <a:rPr lang="en-US" sz="1400" b="1" dirty="0">
                <a:solidFill>
                  <a:srgbClr val="7030A0"/>
                </a:solidFill>
              </a:rPr>
              <a:t>5.4 kNm</a:t>
            </a:r>
            <a:endParaRPr lang="en-US" b="1" dirty="0">
              <a:solidFill>
                <a:srgbClr val="7030A0"/>
              </a:solidFill>
            </a:endParaRPr>
          </a:p>
        </p:txBody>
      </p:sp>
      <p:sp>
        <p:nvSpPr>
          <p:cNvPr id="60" name="Arc 59">
            <a:extLst>
              <a:ext uri="{FF2B5EF4-FFF2-40B4-BE49-F238E27FC236}">
                <a16:creationId xmlns:a16="http://schemas.microsoft.com/office/drawing/2014/main" id="{4A4F849B-7CC3-4166-A990-71E42357DFB5}"/>
              </a:ext>
            </a:extLst>
          </p:cNvPr>
          <p:cNvSpPr/>
          <p:nvPr/>
        </p:nvSpPr>
        <p:spPr>
          <a:xfrm flipH="1">
            <a:off x="6698621" y="4982512"/>
            <a:ext cx="2743200" cy="1896586"/>
          </a:xfrm>
          <a:prstGeom prst="arc">
            <a:avLst>
              <a:gd name="adj1" fmla="val 16391704"/>
              <a:gd name="adj2" fmla="val 2024795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80E60A7A-19F1-4EB4-AF4E-51EE6936A2A2}"/>
              </a:ext>
            </a:extLst>
          </p:cNvPr>
          <p:cNvSpPr txBox="1"/>
          <p:nvPr/>
        </p:nvSpPr>
        <p:spPr>
          <a:xfrm>
            <a:off x="6454067" y="5520364"/>
            <a:ext cx="861133" cy="307777"/>
          </a:xfrm>
          <a:prstGeom prst="rect">
            <a:avLst/>
          </a:prstGeom>
          <a:noFill/>
        </p:spPr>
        <p:txBody>
          <a:bodyPr wrap="none" rtlCol="0">
            <a:spAutoFit/>
          </a:bodyPr>
          <a:lstStyle/>
          <a:p>
            <a:r>
              <a:rPr lang="en-US" sz="1400" b="1" dirty="0">
                <a:solidFill>
                  <a:srgbClr val="7030A0"/>
                </a:solidFill>
              </a:rPr>
              <a:t>-4.5 kNm</a:t>
            </a:r>
            <a:endParaRPr lang="en-US" b="1" dirty="0">
              <a:solidFill>
                <a:srgbClr val="7030A0"/>
              </a:solidFill>
            </a:endParaRPr>
          </a:p>
        </p:txBody>
      </p:sp>
    </p:spTree>
    <p:extLst>
      <p:ext uri="{BB962C8B-B14F-4D97-AF65-F5344CB8AC3E}">
        <p14:creationId xmlns:p14="http://schemas.microsoft.com/office/powerpoint/2010/main" val="5374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44" grpId="0" animBg="1"/>
      <p:bldP spid="45" grpId="0" animBg="1"/>
      <p:bldP spid="46" grpId="0" animBg="1"/>
      <p:bldP spid="47" grpId="0" animBg="1"/>
      <p:bldP spid="51" grpId="0"/>
      <p:bldP spid="58" grpId="0" animBg="1"/>
      <p:bldP spid="59" grpId="0"/>
      <p:bldP spid="60" grpId="0" animBg="1"/>
      <p:bldP spid="61"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1770</TotalTime>
  <Words>827</Words>
  <Application>Microsoft Office PowerPoint</Application>
  <PresentationFormat>On-screen Show (4:3)</PresentationFormat>
  <Paragraphs>122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MA_Template</vt:lpstr>
      <vt:lpstr>Shear and Moment Diagrams</vt:lpstr>
      <vt:lpstr>The Graphical Approach</vt:lpstr>
      <vt:lpstr>Shear and Moment Diagrams</vt:lpstr>
      <vt:lpstr>Shear and Moment Diagrams</vt:lpstr>
      <vt:lpstr>Creating the Shear Diagram</vt:lpstr>
      <vt:lpstr>Creating the Shear Diagram</vt:lpstr>
      <vt:lpstr>PowerPoint Presentation</vt:lpstr>
      <vt:lpstr>Creating the Moment Diagram</vt:lpstr>
      <vt:lpstr>Creating the Moment Diagram</vt:lpstr>
      <vt:lpstr>Thanks for Watching</vt:lpstr>
      <vt:lpstr>Shear and Moment Diagram Worked Example</vt:lpstr>
      <vt:lpstr>Shear and Moment Diagram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42</cp:revision>
  <dcterms:created xsi:type="dcterms:W3CDTF">2020-08-21T15:23:22Z</dcterms:created>
  <dcterms:modified xsi:type="dcterms:W3CDTF">2021-09-20T18:50:28Z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