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2"/>
  </p:notesMasterIdLst>
  <p:sldIdLst>
    <p:sldId id="256" r:id="rId5"/>
    <p:sldId id="288" r:id="rId6"/>
    <p:sldId id="302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87" r:id="rId16"/>
    <p:sldId id="297" r:id="rId17"/>
    <p:sldId id="298" r:id="rId18"/>
    <p:sldId id="300" r:id="rId19"/>
    <p:sldId id="299" r:id="rId20"/>
    <p:sldId id="30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C9EA4-08C1-4B16-BA96-BA475B1550BC}" v="62" dt="2020-09-01T20:25:17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54101" autoAdjust="0"/>
  </p:normalViewPr>
  <p:slideViewPr>
    <p:cSldViewPr>
      <p:cViewPr varScale="1">
        <p:scale>
          <a:sx n="67" d="100"/>
          <a:sy n="67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1DEC9EA4-08C1-4B16-BA96-BA475B1550BC}"/>
    <pc:docChg chg="undo custSel addSld delSld modSld sldOrd">
      <pc:chgData name="Moore, Jacob Preston" userId="fdd3fd0f-c483-48c9-988d-7deb216763fd" providerId="ADAL" clId="{1DEC9EA4-08C1-4B16-BA96-BA475B1550BC}" dt="2020-09-01T20:25:17.358" v="173" actId="20577"/>
      <pc:docMkLst>
        <pc:docMk/>
      </pc:docMkLst>
      <pc:sldChg chg="modSp">
        <pc:chgData name="Moore, Jacob Preston" userId="fdd3fd0f-c483-48c9-988d-7deb216763fd" providerId="ADAL" clId="{1DEC9EA4-08C1-4B16-BA96-BA475B1550BC}" dt="2020-08-23T16:26:30.429" v="55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1DEC9EA4-08C1-4B16-BA96-BA475B1550BC}" dt="2020-08-23T16:26:30.429" v="55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addSp delSp add">
        <pc:chgData name="Moore, Jacob Preston" userId="fdd3fd0f-c483-48c9-988d-7deb216763fd" providerId="ADAL" clId="{1DEC9EA4-08C1-4B16-BA96-BA475B1550BC}" dt="2020-08-23T16:12:22.315" v="53"/>
        <pc:sldMkLst>
          <pc:docMk/>
          <pc:sldMk cId="3309860852" sldId="288"/>
        </pc:sldMkLst>
        <pc:spChg chg="add del">
          <ac:chgData name="Moore, Jacob Preston" userId="fdd3fd0f-c483-48c9-988d-7deb216763fd" providerId="ADAL" clId="{1DEC9EA4-08C1-4B16-BA96-BA475B1550BC}" dt="2020-08-23T16:12:22.315" v="53"/>
          <ac:spMkLst>
            <pc:docMk/>
            <pc:sldMk cId="3309860852" sldId="288"/>
            <ac:spMk id="7" creationId="{08A17294-E99C-47CC-93A4-4FE2D9C948A7}"/>
          </ac:spMkLst>
        </pc:spChg>
      </pc:sldChg>
      <pc:sldChg chg="modSp add">
        <pc:chgData name="Moore, Jacob Preston" userId="fdd3fd0f-c483-48c9-988d-7deb216763fd" providerId="ADAL" clId="{1DEC9EA4-08C1-4B16-BA96-BA475B1550BC}" dt="2020-09-01T20:23:20.589" v="169" actId="20577"/>
        <pc:sldMkLst>
          <pc:docMk/>
          <pc:sldMk cId="1182082120" sldId="289"/>
        </pc:sldMkLst>
        <pc:spChg chg="mod">
          <ac:chgData name="Moore, Jacob Preston" userId="fdd3fd0f-c483-48c9-988d-7deb216763fd" providerId="ADAL" clId="{1DEC9EA4-08C1-4B16-BA96-BA475B1550BC}" dt="2020-09-01T20:23:20.589" v="169" actId="20577"/>
          <ac:spMkLst>
            <pc:docMk/>
            <pc:sldMk cId="1182082120" sldId="289"/>
            <ac:spMk id="2" creationId="{00000000-0000-0000-0000-000000000000}"/>
          </ac:spMkLst>
        </pc:spChg>
      </pc:sldChg>
      <pc:sldChg chg="modSp add">
        <pc:chgData name="Moore, Jacob Preston" userId="fdd3fd0f-c483-48c9-988d-7deb216763fd" providerId="ADAL" clId="{1DEC9EA4-08C1-4B16-BA96-BA475B1550BC}" dt="2020-09-01T20:25:17.358" v="173" actId="20577"/>
        <pc:sldMkLst>
          <pc:docMk/>
          <pc:sldMk cId="1878726931" sldId="290"/>
        </pc:sldMkLst>
        <pc:spChg chg="mod">
          <ac:chgData name="Moore, Jacob Preston" userId="fdd3fd0f-c483-48c9-988d-7deb216763fd" providerId="ADAL" clId="{1DEC9EA4-08C1-4B16-BA96-BA475B1550BC}" dt="2020-09-01T20:25:17.358" v="173" actId="20577"/>
          <ac:spMkLst>
            <pc:docMk/>
            <pc:sldMk cId="1878726931" sldId="290"/>
            <ac:spMk id="3" creationId="{00000000-0000-0000-0000-000000000000}"/>
          </ac:spMkLst>
        </pc:spChg>
      </pc:sldChg>
      <pc:sldChg chg="add">
        <pc:chgData name="Moore, Jacob Preston" userId="fdd3fd0f-c483-48c9-988d-7deb216763fd" providerId="ADAL" clId="{1DEC9EA4-08C1-4B16-BA96-BA475B1550BC}" dt="2020-08-23T16:04:58.608" v="24"/>
        <pc:sldMkLst>
          <pc:docMk/>
          <pc:sldMk cId="85784440" sldId="291"/>
        </pc:sldMkLst>
      </pc:sldChg>
      <pc:sldChg chg="add">
        <pc:chgData name="Moore, Jacob Preston" userId="fdd3fd0f-c483-48c9-988d-7deb216763fd" providerId="ADAL" clId="{1DEC9EA4-08C1-4B16-BA96-BA475B1550BC}" dt="2020-08-23T16:04:58.608" v="24"/>
        <pc:sldMkLst>
          <pc:docMk/>
          <pc:sldMk cId="1065110183" sldId="292"/>
        </pc:sldMkLst>
      </pc:sldChg>
      <pc:sldChg chg="add">
        <pc:chgData name="Moore, Jacob Preston" userId="fdd3fd0f-c483-48c9-988d-7deb216763fd" providerId="ADAL" clId="{1DEC9EA4-08C1-4B16-BA96-BA475B1550BC}" dt="2020-08-23T16:04:58.608" v="24"/>
        <pc:sldMkLst>
          <pc:docMk/>
          <pc:sldMk cId="4127202656" sldId="293"/>
        </pc:sldMkLst>
      </pc:sldChg>
      <pc:sldChg chg="add">
        <pc:chgData name="Moore, Jacob Preston" userId="fdd3fd0f-c483-48c9-988d-7deb216763fd" providerId="ADAL" clId="{1DEC9EA4-08C1-4B16-BA96-BA475B1550BC}" dt="2020-08-23T16:04:58.608" v="24"/>
        <pc:sldMkLst>
          <pc:docMk/>
          <pc:sldMk cId="3956896579" sldId="294"/>
        </pc:sldMkLst>
      </pc:sldChg>
      <pc:sldChg chg="modSp add">
        <pc:chgData name="Moore, Jacob Preston" userId="fdd3fd0f-c483-48c9-988d-7deb216763fd" providerId="ADAL" clId="{1DEC9EA4-08C1-4B16-BA96-BA475B1550BC}" dt="2020-08-23T16:35:38.798" v="166" actId="20577"/>
        <pc:sldMkLst>
          <pc:docMk/>
          <pc:sldMk cId="3462403737" sldId="295"/>
        </pc:sldMkLst>
        <pc:spChg chg="mod">
          <ac:chgData name="Moore, Jacob Preston" userId="fdd3fd0f-c483-48c9-988d-7deb216763fd" providerId="ADAL" clId="{1DEC9EA4-08C1-4B16-BA96-BA475B1550BC}" dt="2020-08-23T16:35:38.798" v="166" actId="20577"/>
          <ac:spMkLst>
            <pc:docMk/>
            <pc:sldMk cId="3462403737" sldId="295"/>
            <ac:spMk id="3" creationId="{00000000-0000-0000-0000-000000000000}"/>
          </ac:spMkLst>
        </pc:spChg>
      </pc:sldChg>
      <pc:sldChg chg="modSp add">
        <pc:chgData name="Moore, Jacob Preston" userId="fdd3fd0f-c483-48c9-988d-7deb216763fd" providerId="ADAL" clId="{1DEC9EA4-08C1-4B16-BA96-BA475B1550BC}" dt="2020-08-23T16:36:36.502" v="168" actId="166"/>
        <pc:sldMkLst>
          <pc:docMk/>
          <pc:sldMk cId="3545132802" sldId="296"/>
        </pc:sldMkLst>
        <pc:spChg chg="mod ord">
          <ac:chgData name="Moore, Jacob Preston" userId="fdd3fd0f-c483-48c9-988d-7deb216763fd" providerId="ADAL" clId="{1DEC9EA4-08C1-4B16-BA96-BA475B1550BC}" dt="2020-08-23T16:36:36.502" v="168" actId="166"/>
          <ac:spMkLst>
            <pc:docMk/>
            <pc:sldMk cId="3545132802" sldId="296"/>
            <ac:spMk id="15" creationId="{00000000-0000-0000-0000-000000000000}"/>
          </ac:spMkLst>
        </pc:spChg>
      </pc:sldChg>
      <pc:sldChg chg="add">
        <pc:chgData name="Moore, Jacob Preston" userId="fdd3fd0f-c483-48c9-988d-7deb216763fd" providerId="ADAL" clId="{1DEC9EA4-08C1-4B16-BA96-BA475B1550BC}" dt="2020-08-23T16:07:37.436" v="25"/>
        <pc:sldMkLst>
          <pc:docMk/>
          <pc:sldMk cId="948972480" sldId="297"/>
        </pc:sldMkLst>
      </pc:sldChg>
      <pc:sldChg chg="modSp add">
        <pc:chgData name="Moore, Jacob Preston" userId="fdd3fd0f-c483-48c9-988d-7deb216763fd" providerId="ADAL" clId="{1DEC9EA4-08C1-4B16-BA96-BA475B1550BC}" dt="2020-08-23T16:08:45.089" v="44" actId="20577"/>
        <pc:sldMkLst>
          <pc:docMk/>
          <pc:sldMk cId="307900893" sldId="298"/>
        </pc:sldMkLst>
        <pc:spChg chg="mod">
          <ac:chgData name="Moore, Jacob Preston" userId="fdd3fd0f-c483-48c9-988d-7deb216763fd" providerId="ADAL" clId="{1DEC9EA4-08C1-4B16-BA96-BA475B1550BC}" dt="2020-08-23T16:08:45.089" v="44" actId="20577"/>
          <ac:spMkLst>
            <pc:docMk/>
            <pc:sldMk cId="307900893" sldId="298"/>
            <ac:spMk id="2" creationId="{00000000-0000-0000-0000-000000000000}"/>
          </ac:spMkLst>
        </pc:spChg>
      </pc:sldChg>
      <pc:sldChg chg="add">
        <pc:chgData name="Moore, Jacob Preston" userId="fdd3fd0f-c483-48c9-988d-7deb216763fd" providerId="ADAL" clId="{1DEC9EA4-08C1-4B16-BA96-BA475B1550BC}" dt="2020-08-23T16:07:37.436" v="25"/>
        <pc:sldMkLst>
          <pc:docMk/>
          <pc:sldMk cId="1492307721" sldId="299"/>
        </pc:sldMkLst>
      </pc:sldChg>
      <pc:sldChg chg="modSp add ord">
        <pc:chgData name="Moore, Jacob Preston" userId="fdd3fd0f-c483-48c9-988d-7deb216763fd" providerId="ADAL" clId="{1DEC9EA4-08C1-4B16-BA96-BA475B1550BC}" dt="2020-08-23T16:08:56.491" v="48" actId="27636"/>
        <pc:sldMkLst>
          <pc:docMk/>
          <pc:sldMk cId="3714287723" sldId="300"/>
        </pc:sldMkLst>
        <pc:spChg chg="mod">
          <ac:chgData name="Moore, Jacob Preston" userId="fdd3fd0f-c483-48c9-988d-7deb216763fd" providerId="ADAL" clId="{1DEC9EA4-08C1-4B16-BA96-BA475B1550BC}" dt="2020-08-23T16:08:56.491" v="48" actId="27636"/>
          <ac:spMkLst>
            <pc:docMk/>
            <pc:sldMk cId="3714287723" sldId="300"/>
            <ac:spMk id="2" creationId="{00000000-0000-0000-0000-000000000000}"/>
          </ac:spMkLst>
        </pc:spChg>
      </pc:sldChg>
      <pc:sldChg chg="add">
        <pc:chgData name="Moore, Jacob Preston" userId="fdd3fd0f-c483-48c9-988d-7deb216763fd" providerId="ADAL" clId="{1DEC9EA4-08C1-4B16-BA96-BA475B1550BC}" dt="2020-08-23T16:07:37.436" v="25"/>
        <pc:sldMkLst>
          <pc:docMk/>
          <pc:sldMk cId="3819238583" sldId="301"/>
        </pc:sldMkLst>
      </pc:sldChg>
      <pc:sldChg chg="modSp add modAnim">
        <pc:chgData name="Moore, Jacob Preston" userId="fdd3fd0f-c483-48c9-988d-7deb216763fd" providerId="ADAL" clId="{1DEC9EA4-08C1-4B16-BA96-BA475B1550BC}" dt="2020-08-23T16:27:47.174" v="89" actId="1076"/>
        <pc:sldMkLst>
          <pc:docMk/>
          <pc:sldMk cId="3189583828" sldId="302"/>
        </pc:sldMkLst>
        <pc:spChg chg="mod">
          <ac:chgData name="Moore, Jacob Preston" userId="fdd3fd0f-c483-48c9-988d-7deb216763fd" providerId="ADAL" clId="{1DEC9EA4-08C1-4B16-BA96-BA475B1550BC}" dt="2020-08-23T16:27:25.972" v="86" actId="20577"/>
          <ac:spMkLst>
            <pc:docMk/>
            <pc:sldMk cId="3189583828" sldId="302"/>
            <ac:spMk id="2" creationId="{00000000-0000-0000-0000-000000000000}"/>
          </ac:spMkLst>
        </pc:spChg>
        <pc:spChg chg="mod ord">
          <ac:chgData name="Moore, Jacob Preston" userId="fdd3fd0f-c483-48c9-988d-7deb216763fd" providerId="ADAL" clId="{1DEC9EA4-08C1-4B16-BA96-BA475B1550BC}" dt="2020-08-23T16:27:47.174" v="89" actId="1076"/>
          <ac:spMkLst>
            <pc:docMk/>
            <pc:sldMk cId="3189583828" sldId="302"/>
            <ac:spMk id="15" creationId="{00000000-0000-0000-0000-000000000000}"/>
          </ac:spMkLst>
        </pc:spChg>
      </pc:sldChg>
      <pc:sldChg chg="del">
        <pc:chgData name="Moore, Jacob Preston" userId="fdd3fd0f-c483-48c9-988d-7deb216763fd" providerId="ADAL" clId="{1DEC9EA4-08C1-4B16-BA96-BA475B1550BC}" dt="2020-08-23T16:04:56.538" v="19" actId="2696"/>
        <pc:sldMkLst>
          <pc:docMk/>
          <pc:sldMk cId="3576391048" sldId="314"/>
        </pc:sldMkLst>
      </pc:sldChg>
      <pc:sldChg chg="del">
        <pc:chgData name="Moore, Jacob Preston" userId="fdd3fd0f-c483-48c9-988d-7deb216763fd" providerId="ADAL" clId="{1DEC9EA4-08C1-4B16-BA96-BA475B1550BC}" dt="2020-08-23T16:04:56.572" v="21" actId="2696"/>
        <pc:sldMkLst>
          <pc:docMk/>
          <pc:sldMk cId="1496043169" sldId="318"/>
        </pc:sldMkLst>
      </pc:sldChg>
      <pc:sldChg chg="del">
        <pc:chgData name="Moore, Jacob Preston" userId="fdd3fd0f-c483-48c9-988d-7deb216763fd" providerId="ADAL" clId="{1DEC9EA4-08C1-4B16-BA96-BA475B1550BC}" dt="2020-08-23T16:04:56.585" v="22" actId="2696"/>
        <pc:sldMkLst>
          <pc:docMk/>
          <pc:sldMk cId="3724594762" sldId="319"/>
        </pc:sldMkLst>
      </pc:sldChg>
      <pc:sldChg chg="del">
        <pc:chgData name="Moore, Jacob Preston" userId="fdd3fd0f-c483-48c9-988d-7deb216763fd" providerId="ADAL" clId="{1DEC9EA4-08C1-4B16-BA96-BA475B1550BC}" dt="2020-08-23T16:04:56.591" v="23" actId="2696"/>
        <pc:sldMkLst>
          <pc:docMk/>
          <pc:sldMk cId="3535607454" sldId="320"/>
        </pc:sldMkLst>
      </pc:sldChg>
      <pc:sldChg chg="del">
        <pc:chgData name="Moore, Jacob Preston" userId="fdd3fd0f-c483-48c9-988d-7deb216763fd" providerId="ADAL" clId="{1DEC9EA4-08C1-4B16-BA96-BA475B1550BC}" dt="2020-08-23T16:04:56.556" v="20" actId="2696"/>
        <pc:sldMkLst>
          <pc:docMk/>
          <pc:sldMk cId="80664795" sldId="3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 Body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Free Body Diagrams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Draw a picture of the body being analyzed separate from all the background objects.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in any forces acting on the body.</a:t>
            </a:r>
          </a:p>
          <a:p>
            <a:pPr marL="914400" lvl="1" indent="-514350"/>
            <a:r>
              <a:rPr lang="en-US" dirty="0"/>
              <a:t>Direct pushing or pulling forces</a:t>
            </a:r>
          </a:p>
          <a:p>
            <a:pPr marL="914400" lvl="1" indent="-514350"/>
            <a:r>
              <a:rPr lang="en-US" dirty="0"/>
              <a:t>Normal forces at any point of contact</a:t>
            </a:r>
          </a:p>
          <a:p>
            <a:pPr marL="914400" lvl="1" indent="-514350"/>
            <a:r>
              <a:rPr lang="en-US" dirty="0"/>
              <a:t>Gravitational forces</a:t>
            </a:r>
          </a:p>
          <a:p>
            <a:pPr marL="914400" lvl="1" indent="-514350"/>
            <a:r>
              <a:rPr lang="en-US" dirty="0"/>
              <a:t>Friction forces on rough surfaces</a:t>
            </a:r>
          </a:p>
          <a:p>
            <a:pPr marL="914400" lvl="1" indent="-514350"/>
            <a:r>
              <a:rPr lang="en-US" dirty="0"/>
              <a:t>Tension in any cables or wire.</a:t>
            </a:r>
          </a:p>
          <a:p>
            <a:pPr marL="914400" lvl="1" indent="-514350"/>
            <a:r>
              <a:rPr lang="en-US" dirty="0"/>
              <a:t>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any angles for the force vectors and any key dimensions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0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Creating a Free Body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 descr="C:\Users\jpm46\AppData\Local\Microsoft\Windows\Temporary Internet Files\Content.IE5\51DE7FD3\silhouette-young-man[1]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89" b="96423" l="31870" r="769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5945" y="1143000"/>
            <a:ext cx="2623457" cy="262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-Shape 5"/>
          <p:cNvSpPr/>
          <p:nvPr/>
        </p:nvSpPr>
        <p:spPr>
          <a:xfrm>
            <a:off x="401145" y="990600"/>
            <a:ext cx="3810000" cy="5715000"/>
          </a:xfrm>
          <a:prstGeom prst="corner">
            <a:avLst>
              <a:gd name="adj1" fmla="val 19062"/>
              <a:gd name="adj2" fmla="val 2041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rot="19759876">
            <a:off x="2170755" y="2139895"/>
            <a:ext cx="270777" cy="409096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19759876">
            <a:off x="6649757" y="1758895"/>
            <a:ext cx="270777" cy="409096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05350" y="3799113"/>
            <a:ext cx="0" cy="9035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11234" y="4250870"/>
                <a:ext cx="473911" cy="395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𝐠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34" y="4250870"/>
                <a:ext cx="473911" cy="395686"/>
              </a:xfrm>
              <a:prstGeom prst="rect">
                <a:avLst/>
              </a:prstGeom>
              <a:blipFill rotWithShape="1"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4830690" y="2144486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314639" y="2100942"/>
            <a:ext cx="0" cy="9035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749003" y="5573486"/>
            <a:ext cx="0" cy="11702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749003" y="5573486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03031" y="1733958"/>
                <a:ext cx="600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𝐍𝟏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031" y="1733958"/>
                <a:ext cx="60054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716345" y="6412468"/>
                <a:ext cx="600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𝐍𝟐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345" y="6412468"/>
                <a:ext cx="60054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209683" y="5573486"/>
                <a:ext cx="477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683" y="5573486"/>
                <a:ext cx="47711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 rot="16200000">
            <a:off x="6101721" y="1596745"/>
            <a:ext cx="298146" cy="55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>
            <a:off x="6636072" y="2464429"/>
            <a:ext cx="298146" cy="55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>
            <a:off x="7083434" y="3258906"/>
            <a:ext cx="298146" cy="55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>
            <a:off x="8104154" y="5001795"/>
            <a:ext cx="298146" cy="55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36463" y="1768348"/>
            <a:ext cx="1992579" cy="341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36463" y="5589276"/>
            <a:ext cx="1191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15415" y="198352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05271" y="28310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61917" y="41264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sp>
        <p:nvSpPr>
          <p:cNvPr id="28" name="Arc 27"/>
          <p:cNvSpPr/>
          <p:nvPr/>
        </p:nvSpPr>
        <p:spPr>
          <a:xfrm>
            <a:off x="6834603" y="4669970"/>
            <a:ext cx="1828800" cy="1828800"/>
          </a:xfrm>
          <a:prstGeom prst="arc">
            <a:avLst>
              <a:gd name="adj1" fmla="val 10836965"/>
              <a:gd name="adj2" fmla="val 143640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86545" y="495456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65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4134945" y="3505200"/>
            <a:ext cx="916235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76974" y="914400"/>
            <a:ext cx="186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Diagram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54145" y="1002268"/>
            <a:ext cx="19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Body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40499" y="1759105"/>
                <a:ext cx="538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𝐦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499" y="1759105"/>
                <a:ext cx="5380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3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6" grpId="0"/>
      <p:bldP spid="17" grpId="0"/>
      <p:bldP spid="18" grpId="0"/>
      <p:bldP spid="25" grpId="0" animBg="1"/>
      <p:bldP spid="26" grpId="0" animBg="1"/>
      <p:bldP spid="27" grpId="0" animBg="1"/>
      <p:bldP spid="28" grpId="0" animBg="1"/>
      <p:bldP spid="29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 Body Diagram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dirty="0"/>
              <a:t>Draw a free body diagram of each of the two boxes below. </a:t>
            </a:r>
          </a:p>
        </p:txBody>
      </p:sp>
      <p:pic>
        <p:nvPicPr>
          <p:cNvPr id="1026" name="Picture 2" descr="Problem 1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621328"/>
            <a:ext cx="5638800" cy="323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972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 Body Diagram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 fontScale="92500"/>
          </a:bodyPr>
          <a:lstStyle/>
          <a:p>
            <a:r>
              <a:rPr lang="en-US" dirty="0"/>
              <a:t>Two equally sized barrels are being transported in a hand truck as shown below. Draw a free body diagram for each of the barrels below.</a:t>
            </a:r>
          </a:p>
        </p:txBody>
      </p:sp>
      <p:pic>
        <p:nvPicPr>
          <p:cNvPr id="2050" name="Picture 2" descr="Problem 2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7" y="3400713"/>
            <a:ext cx="3514725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0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 Body Diagram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5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car shown below is moving and then slams on the brakes, locking up both front and back wheels. The distance between the wheels is 8 feet and the center of mass is 3 feet behind and 2.5 feet above the point of contact between the front wheel and the ground. Draw the free body diagram of the car as it comes to a stop.</a:t>
            </a:r>
          </a:p>
        </p:txBody>
      </p:sp>
      <p:pic>
        <p:nvPicPr>
          <p:cNvPr id="3074" name="Picture 2" descr="Problem 3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257" y="3886200"/>
            <a:ext cx="619348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28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 Body Diagram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600 lb load is supported by a 5 foot long 100 lb cantilever beam (assume center of mass halfway along beam) that is firmly attached to the wall. Draw a free body diagram of the beam.</a:t>
            </a:r>
          </a:p>
        </p:txBody>
      </p:sp>
      <p:pic>
        <p:nvPicPr>
          <p:cNvPr id="4098" name="Picture 2" descr="Problem 4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65" y="3429000"/>
            <a:ext cx="4844470" cy="315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7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EBC9-0233-4C43-BC3B-EFD95226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 Body Diagram Worked Example</a:t>
            </a:r>
          </a:p>
        </p:txBody>
      </p:sp>
      <p:pic>
        <p:nvPicPr>
          <p:cNvPr id="1026" name="Picture 2" descr="Problem 5 Diagram">
            <a:extLst>
              <a:ext uri="{FF2B5EF4-FFF2-40B4-BE49-F238E27FC236}">
                <a16:creationId xmlns:a16="http://schemas.microsoft.com/office/drawing/2014/main" id="{42173357-CBD0-43FA-8922-9A7F85C0E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61868"/>
            <a:ext cx="5257800" cy="379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A032-F132-45CA-995F-2226FF93A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main arm of a crane has a mass of 400kg (assume the center of mass is at the midpoint of the arm) and supports a 200 kg load and a 600 kg counterweight. The arm is connected to the vertical support via a pin joint and two flexible cables. Draw a free body diagram of the arm.</a:t>
            </a:r>
          </a:p>
        </p:txBody>
      </p:sp>
    </p:spTree>
    <p:extLst>
      <p:ext uri="{BB962C8B-B14F-4D97-AF65-F5344CB8AC3E}">
        <p14:creationId xmlns:p14="http://schemas.microsoft.com/office/powerpoint/2010/main" val="381923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Body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free body diagram is a simplified version of a physical system that engineers use as a starting point for analysis.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Physical System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Free Body Diagram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Equations of Equilibrium / 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4343400" y="3995058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343400" y="4963886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6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What is a Free Body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 descr="C:\Users\jpm46\AppData\Local\Microsoft\Windows\Temporary Internet Files\Content.IE5\51DE7FD3\silhouette-young-man[1]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89" b="96423" l="31870" r="769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5945" y="1143000"/>
            <a:ext cx="2623457" cy="262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-Shape 5"/>
          <p:cNvSpPr/>
          <p:nvPr/>
        </p:nvSpPr>
        <p:spPr>
          <a:xfrm>
            <a:off x="401145" y="990600"/>
            <a:ext cx="3810000" cy="5715000"/>
          </a:xfrm>
          <a:prstGeom prst="corner">
            <a:avLst>
              <a:gd name="adj1" fmla="val 19062"/>
              <a:gd name="adj2" fmla="val 2041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rot="19759876">
            <a:off x="2170755" y="2139895"/>
            <a:ext cx="270777" cy="409096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19759876">
            <a:off x="6649757" y="1758895"/>
            <a:ext cx="270777" cy="409096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05350" y="3799113"/>
            <a:ext cx="0" cy="9035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11234" y="4250870"/>
                <a:ext cx="473911" cy="395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𝐠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34" y="4250870"/>
                <a:ext cx="473911" cy="395686"/>
              </a:xfrm>
              <a:prstGeom prst="rect">
                <a:avLst/>
              </a:prstGeom>
              <a:blipFill rotWithShape="1"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4830690" y="2144486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314639" y="2100942"/>
            <a:ext cx="0" cy="9035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749003" y="5573486"/>
            <a:ext cx="0" cy="11702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749003" y="5573486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03031" y="1733958"/>
                <a:ext cx="600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𝐍𝟏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031" y="1733958"/>
                <a:ext cx="60054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716345" y="6412468"/>
                <a:ext cx="600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𝐍𝟐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345" y="6412468"/>
                <a:ext cx="60054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209683" y="5573486"/>
                <a:ext cx="477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683" y="5573486"/>
                <a:ext cx="47711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 rot="16200000">
            <a:off x="6101721" y="1596745"/>
            <a:ext cx="298146" cy="55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>
            <a:off x="6636072" y="2464429"/>
            <a:ext cx="298146" cy="55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>
            <a:off x="7083434" y="3258906"/>
            <a:ext cx="298146" cy="55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>
            <a:off x="8104154" y="5001795"/>
            <a:ext cx="298146" cy="55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36463" y="1768348"/>
            <a:ext cx="1992579" cy="341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36463" y="5589276"/>
            <a:ext cx="1191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15415" y="198352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05271" y="28310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61917" y="41264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sp>
        <p:nvSpPr>
          <p:cNvPr id="28" name="Arc 27"/>
          <p:cNvSpPr/>
          <p:nvPr/>
        </p:nvSpPr>
        <p:spPr>
          <a:xfrm>
            <a:off x="6834603" y="4669970"/>
            <a:ext cx="1828800" cy="1828800"/>
          </a:xfrm>
          <a:prstGeom prst="arc">
            <a:avLst>
              <a:gd name="adj1" fmla="val 10836965"/>
              <a:gd name="adj2" fmla="val 143640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86545" y="495456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65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4134945" y="3505200"/>
            <a:ext cx="916235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76974" y="914400"/>
            <a:ext cx="186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Diagram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54145" y="1002268"/>
            <a:ext cx="19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Body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45623" y="1720247"/>
                <a:ext cx="538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𝐦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623" y="1720247"/>
                <a:ext cx="5380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58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Free Body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Draw a picture of the body being analyzed separate from all the background objects.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in any forces acting on the body.</a:t>
            </a:r>
          </a:p>
          <a:p>
            <a:pPr marL="914400" lvl="1" indent="-514350"/>
            <a:r>
              <a:rPr lang="en-US" dirty="0"/>
              <a:t>Normal forces at any point of contact</a:t>
            </a:r>
          </a:p>
          <a:p>
            <a:pPr marL="914400" lvl="1" indent="-514350"/>
            <a:r>
              <a:rPr lang="en-US" dirty="0"/>
              <a:t>Gravitational forces</a:t>
            </a:r>
          </a:p>
          <a:p>
            <a:pPr marL="914400" lvl="1" indent="-514350"/>
            <a:r>
              <a:rPr lang="en-US" dirty="0"/>
              <a:t>Friction forces on rough surfaces</a:t>
            </a:r>
          </a:p>
          <a:p>
            <a:pPr marL="914400" lvl="1" indent="-514350"/>
            <a:r>
              <a:rPr lang="en-US" dirty="0"/>
              <a:t>Tension in any cables or wire.</a:t>
            </a:r>
          </a:p>
          <a:p>
            <a:pPr marL="914400" lvl="1" indent="-514350"/>
            <a:r>
              <a:rPr lang="en-US" dirty="0"/>
              <a:t>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any angles for the force vectors and any key dimensions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8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Forces (Gravitational Forces)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5486400" cy="47877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Gravitational Forces are the forces present due to the weight of an object.</a:t>
            </a:r>
          </a:p>
          <a:p>
            <a:r>
              <a:rPr lang="en-US" dirty="0"/>
              <a:t>We will usually model them as point forces acting downward (towards the center of the earth) at the center of mass of the body.</a:t>
            </a:r>
          </a:p>
          <a:p>
            <a:r>
              <a:rPr lang="en-US" dirty="0"/>
              <a:t>In the US customary system we are usually directly given the weight force, in the metric system we will need </a:t>
            </a:r>
            <a:r>
              <a:rPr lang="en-US"/>
              <a:t>to multiply </a:t>
            </a:r>
            <a:r>
              <a:rPr lang="en-US" dirty="0"/>
              <a:t>the mass by g (9.81 N/kg at sea level) to find the weight force in Newtons.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36869" y="2057400"/>
            <a:ext cx="1905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99203" y="4687923"/>
            <a:ext cx="1905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86804" y="1666297"/>
            <a:ext cx="103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lb box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1194" y="4296820"/>
            <a:ext cx="107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kg box</a:t>
            </a:r>
          </a:p>
        </p:txBody>
      </p:sp>
      <p:sp>
        <p:nvSpPr>
          <p:cNvPr id="9" name="Oval 8"/>
          <p:cNvSpPr/>
          <p:nvPr/>
        </p:nvSpPr>
        <p:spPr>
          <a:xfrm>
            <a:off x="7462155" y="25864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13603" y="5184311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505697" y="2688769"/>
            <a:ext cx="0" cy="9035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98125" y="3642914"/>
                <a:ext cx="1424493" cy="395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𝐠</m:t>
                          </m:r>
                        </m:sub>
                      </m:sSub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60 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lbs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125" y="3642914"/>
                <a:ext cx="1424493" cy="395686"/>
              </a:xfrm>
              <a:prstGeom prst="rect">
                <a:avLst/>
              </a:prstGeom>
              <a:blipFill rotWithShape="1">
                <a:blip r:embed="rId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172200" y="6190156"/>
                <a:ext cx="2801473" cy="395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𝐠</m:t>
                          </m:r>
                        </m:sub>
                      </m:sSub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60 ∗9.81=588.6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6190156"/>
                <a:ext cx="2801473" cy="395686"/>
              </a:xfrm>
              <a:prstGeom prst="rect">
                <a:avLst/>
              </a:prstGeom>
              <a:blipFill rotWithShape="1"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551703" y="2434438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0689" y="5047933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557147" y="5286641"/>
            <a:ext cx="0" cy="9035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72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Forces (Normal Forces)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Normal forces (also sometimes called reaction forces) are the forces that prevent two bodies from occupying the same place at the same time.</a:t>
            </a:r>
          </a:p>
          <a:p>
            <a:r>
              <a:rPr lang="en-US" dirty="0"/>
              <a:t>They will always act perpendicular to the surfaces in contact at the point of contact.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Normal For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19086"/>
            <a:ext cx="5867400" cy="323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8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Forces (Normal Forces)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27072" cy="46481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Another common type of normal force exists between connected bodies.</a:t>
            </a:r>
          </a:p>
          <a:p>
            <a:r>
              <a:rPr lang="en-US" dirty="0"/>
              <a:t>These connections can exert normal forces and even moments to prevent motion in certain directions.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Reaction forces at J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272" y="1676400"/>
            <a:ext cx="5027071" cy="426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11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riction For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568" y="2590800"/>
            <a:ext cx="3904432" cy="282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Forces (Friction)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47800"/>
            <a:ext cx="4782369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Friction forces will act between any two surfaces sliding relative to one another and will always act parallel with the surfaces in contact opposing motion or potential motion.</a:t>
            </a:r>
          </a:p>
          <a:p>
            <a:r>
              <a:rPr lang="en-US" dirty="0"/>
              <a:t>It can be a complex interaction, but for simple scenarios we often assume smooth surfaces (no friction) or rough surfaces (what ever force is necessary to prevent sliding).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Forces (Tension)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r>
              <a:rPr lang="en-US" dirty="0"/>
              <a:t>Cables, ropes, or other flexible connections will often carry tension forces.</a:t>
            </a:r>
          </a:p>
          <a:p>
            <a:r>
              <a:rPr lang="en-US" dirty="0"/>
              <a:t>These forces will always be pulling in the direction of the cable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p:pic>
        <p:nvPicPr>
          <p:cNvPr id="4098" name="Picture 2" descr="Tension in C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19600"/>
            <a:ext cx="5749848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89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782</Words>
  <Application>Microsoft Office PowerPoint</Application>
  <PresentationFormat>On-screen Show (4:3)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Cambria Math</vt:lpstr>
      <vt:lpstr>MA_Template</vt:lpstr>
      <vt:lpstr>Free Body Diagrams</vt:lpstr>
      <vt:lpstr>Free Body Diagrams</vt:lpstr>
      <vt:lpstr>What is a Free Body Diagram</vt:lpstr>
      <vt:lpstr>Creating a Free Body Diagram</vt:lpstr>
      <vt:lpstr>Common Forces (Gravitational Forces)</vt:lpstr>
      <vt:lpstr>Common Forces (Normal Forces)</vt:lpstr>
      <vt:lpstr>Common Forces (Normal Forces)</vt:lpstr>
      <vt:lpstr>Common Forces (Friction)</vt:lpstr>
      <vt:lpstr>Common Forces (Tension)</vt:lpstr>
      <vt:lpstr>Creating a Free Body Diagrams (Review)</vt:lpstr>
      <vt:lpstr>Creating a Free Body Diagram</vt:lpstr>
      <vt:lpstr>Thanks for Watching</vt:lpstr>
      <vt:lpstr>Free Body Diagram Worked Example</vt:lpstr>
      <vt:lpstr>Free Body Diagram Worked Example</vt:lpstr>
      <vt:lpstr>Free Body Diagram Worked Example</vt:lpstr>
      <vt:lpstr>Free Body Diagram Worked Example</vt:lpstr>
      <vt:lpstr>Free Body Diagram 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</cp:revision>
  <dcterms:created xsi:type="dcterms:W3CDTF">2020-08-21T15:23:22Z</dcterms:created>
  <dcterms:modified xsi:type="dcterms:W3CDTF">2020-09-01T20:25:26Z</dcterms:modified>
</cp:coreProperties>
</file>