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1"/>
  </p:notesMasterIdLst>
  <p:sldIdLst>
    <p:sldId id="256" r:id="rId5"/>
    <p:sldId id="288" r:id="rId6"/>
    <p:sldId id="293" r:id="rId7"/>
    <p:sldId id="294" r:id="rId8"/>
    <p:sldId id="295" r:id="rId9"/>
    <p:sldId id="287"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3AC780-C7CA-4D4F-8A35-2A8C68BD5872}" v="143" dt="2020-08-23T19:24:52.9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54101" autoAdjust="0"/>
  </p:normalViewPr>
  <p:slideViewPr>
    <p:cSldViewPr>
      <p:cViewPr varScale="1">
        <p:scale>
          <a:sx n="67" d="100"/>
          <a:sy n="67" d="100"/>
        </p:scale>
        <p:origin x="388"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ore, Jacob Preston" userId="fdd3fd0f-c483-48c9-988d-7deb216763fd" providerId="ADAL" clId="{1DEC9EA4-08C1-4B16-BA96-BA475B1550BC}"/>
    <pc:docChg chg="custSel addSld delSld modSld">
      <pc:chgData name="Moore, Jacob Preston" userId="fdd3fd0f-c483-48c9-988d-7deb216763fd" providerId="ADAL" clId="{1DEC9EA4-08C1-4B16-BA96-BA475B1550BC}" dt="2020-08-23T19:24:52.906" v="185"/>
      <pc:docMkLst>
        <pc:docMk/>
      </pc:docMkLst>
      <pc:sldChg chg="modSp">
        <pc:chgData name="Moore, Jacob Preston" userId="fdd3fd0f-c483-48c9-988d-7deb216763fd" providerId="ADAL" clId="{1DEC9EA4-08C1-4B16-BA96-BA475B1550BC}" dt="2020-08-23T18:26:30.307" v="12" actId="20577"/>
        <pc:sldMkLst>
          <pc:docMk/>
          <pc:sldMk cId="3080430471" sldId="256"/>
        </pc:sldMkLst>
        <pc:spChg chg="mod">
          <ac:chgData name="Moore, Jacob Preston" userId="fdd3fd0f-c483-48c9-988d-7deb216763fd" providerId="ADAL" clId="{1DEC9EA4-08C1-4B16-BA96-BA475B1550BC}" dt="2020-08-23T18:26:30.307" v="12" actId="20577"/>
          <ac:spMkLst>
            <pc:docMk/>
            <pc:sldMk cId="3080430471" sldId="256"/>
            <ac:spMk id="2" creationId="{00000000-0000-0000-0000-000000000000}"/>
          </ac:spMkLst>
        </pc:spChg>
      </pc:sldChg>
      <pc:sldChg chg="modSp add del modAnim">
        <pc:chgData name="Moore, Jacob Preston" userId="fdd3fd0f-c483-48c9-988d-7deb216763fd" providerId="ADAL" clId="{1DEC9EA4-08C1-4B16-BA96-BA475B1550BC}" dt="2020-08-23T19:08:57.853" v="40"/>
        <pc:sldMkLst>
          <pc:docMk/>
          <pc:sldMk cId="3642683568" sldId="288"/>
        </pc:sldMkLst>
        <pc:spChg chg="mod">
          <ac:chgData name="Moore, Jacob Preston" userId="fdd3fd0f-c483-48c9-988d-7deb216763fd" providerId="ADAL" clId="{1DEC9EA4-08C1-4B16-BA96-BA475B1550BC}" dt="2020-08-23T18:34:59.198" v="37" actId="113"/>
          <ac:spMkLst>
            <pc:docMk/>
            <pc:sldMk cId="3642683568" sldId="288"/>
            <ac:spMk id="3" creationId="{00000000-0000-0000-0000-000000000000}"/>
          </ac:spMkLst>
        </pc:spChg>
      </pc:sldChg>
      <pc:sldChg chg="del">
        <pc:chgData name="Moore, Jacob Preston" userId="fdd3fd0f-c483-48c9-988d-7deb216763fd" providerId="ADAL" clId="{1DEC9EA4-08C1-4B16-BA96-BA475B1550BC}" dt="2020-08-23T18:26:37.372" v="14" actId="2696"/>
        <pc:sldMkLst>
          <pc:docMk/>
          <pc:sldMk cId="2525870602" sldId="289"/>
        </pc:sldMkLst>
      </pc:sldChg>
      <pc:sldChg chg="del">
        <pc:chgData name="Moore, Jacob Preston" userId="fdd3fd0f-c483-48c9-988d-7deb216763fd" providerId="ADAL" clId="{1DEC9EA4-08C1-4B16-BA96-BA475B1550BC}" dt="2020-08-23T18:26:37.384" v="15" actId="2696"/>
        <pc:sldMkLst>
          <pc:docMk/>
          <pc:sldMk cId="444073582" sldId="290"/>
        </pc:sldMkLst>
      </pc:sldChg>
      <pc:sldChg chg="del">
        <pc:chgData name="Moore, Jacob Preston" userId="fdd3fd0f-c483-48c9-988d-7deb216763fd" providerId="ADAL" clId="{1DEC9EA4-08C1-4B16-BA96-BA475B1550BC}" dt="2020-08-23T18:26:37.391" v="16" actId="2696"/>
        <pc:sldMkLst>
          <pc:docMk/>
          <pc:sldMk cId="1790905930" sldId="292"/>
        </pc:sldMkLst>
      </pc:sldChg>
      <pc:sldChg chg="modSp add modAnim">
        <pc:chgData name="Moore, Jacob Preston" userId="fdd3fd0f-c483-48c9-988d-7deb216763fd" providerId="ADAL" clId="{1DEC9EA4-08C1-4B16-BA96-BA475B1550BC}" dt="2020-08-23T19:23:11.489" v="174"/>
        <pc:sldMkLst>
          <pc:docMk/>
          <pc:sldMk cId="3990908239" sldId="293"/>
        </pc:sldMkLst>
        <pc:spChg chg="mod">
          <ac:chgData name="Moore, Jacob Preston" userId="fdd3fd0f-c483-48c9-988d-7deb216763fd" providerId="ADAL" clId="{1DEC9EA4-08C1-4B16-BA96-BA475B1550BC}" dt="2020-08-23T19:09:49.262" v="45"/>
          <ac:spMkLst>
            <pc:docMk/>
            <pc:sldMk cId="3990908239" sldId="293"/>
            <ac:spMk id="3" creationId="{00000000-0000-0000-0000-000000000000}"/>
          </ac:spMkLst>
        </pc:spChg>
      </pc:sldChg>
      <pc:sldChg chg="addSp delSp modSp add modAnim">
        <pc:chgData name="Moore, Jacob Preston" userId="fdd3fd0f-c483-48c9-988d-7deb216763fd" providerId="ADAL" clId="{1DEC9EA4-08C1-4B16-BA96-BA475B1550BC}" dt="2020-08-23T19:24:22.690" v="182"/>
        <pc:sldMkLst>
          <pc:docMk/>
          <pc:sldMk cId="2003935324" sldId="294"/>
        </pc:sldMkLst>
        <pc:spChg chg="mod">
          <ac:chgData name="Moore, Jacob Preston" userId="fdd3fd0f-c483-48c9-988d-7deb216763fd" providerId="ADAL" clId="{1DEC9EA4-08C1-4B16-BA96-BA475B1550BC}" dt="2020-08-23T19:20:24.481" v="151" actId="20577"/>
          <ac:spMkLst>
            <pc:docMk/>
            <pc:sldMk cId="2003935324" sldId="294"/>
            <ac:spMk id="8" creationId="{00000000-0000-0000-0000-000000000000}"/>
          </ac:spMkLst>
        </pc:spChg>
        <pc:picChg chg="add mod">
          <ac:chgData name="Moore, Jacob Preston" userId="fdd3fd0f-c483-48c9-988d-7deb216763fd" providerId="ADAL" clId="{1DEC9EA4-08C1-4B16-BA96-BA475B1550BC}" dt="2020-08-23T19:19:21.117" v="61" actId="1076"/>
          <ac:picMkLst>
            <pc:docMk/>
            <pc:sldMk cId="2003935324" sldId="294"/>
            <ac:picMk id="1026" creationId="{914960C9-C93D-4D8A-997D-78D7CF8AA781}"/>
          </ac:picMkLst>
        </pc:picChg>
        <pc:picChg chg="del">
          <ac:chgData name="Moore, Jacob Preston" userId="fdd3fd0f-c483-48c9-988d-7deb216763fd" providerId="ADAL" clId="{1DEC9EA4-08C1-4B16-BA96-BA475B1550BC}" dt="2020-08-23T19:11:49.482" v="48" actId="478"/>
          <ac:picMkLst>
            <pc:docMk/>
            <pc:sldMk cId="2003935324" sldId="294"/>
            <ac:picMk id="6146" creationId="{00000000-0000-0000-0000-000000000000}"/>
          </ac:picMkLst>
        </pc:picChg>
        <pc:cxnChg chg="mod">
          <ac:chgData name="Moore, Jacob Preston" userId="fdd3fd0f-c483-48c9-988d-7deb216763fd" providerId="ADAL" clId="{1DEC9EA4-08C1-4B16-BA96-BA475B1550BC}" dt="2020-08-23T19:19:12.403" v="60" actId="1036"/>
          <ac:cxnSpMkLst>
            <pc:docMk/>
            <pc:sldMk cId="2003935324" sldId="294"/>
            <ac:cxnSpMk id="10" creationId="{00000000-0000-0000-0000-000000000000}"/>
          </ac:cxnSpMkLst>
        </pc:cxnChg>
        <pc:cxnChg chg="mod">
          <ac:chgData name="Moore, Jacob Preston" userId="fdd3fd0f-c483-48c9-988d-7deb216763fd" providerId="ADAL" clId="{1DEC9EA4-08C1-4B16-BA96-BA475B1550BC}" dt="2020-08-23T19:19:27.739" v="71" actId="1037"/>
          <ac:cxnSpMkLst>
            <pc:docMk/>
            <pc:sldMk cId="2003935324" sldId="294"/>
            <ac:cxnSpMk id="11" creationId="{00000000-0000-0000-0000-000000000000}"/>
          </ac:cxnSpMkLst>
        </pc:cxnChg>
        <pc:cxnChg chg="mod">
          <ac:chgData name="Moore, Jacob Preston" userId="fdd3fd0f-c483-48c9-988d-7deb216763fd" providerId="ADAL" clId="{1DEC9EA4-08C1-4B16-BA96-BA475B1550BC}" dt="2020-08-23T19:16:44.431" v="49" actId="693"/>
          <ac:cxnSpMkLst>
            <pc:docMk/>
            <pc:sldMk cId="2003935324" sldId="294"/>
            <ac:cxnSpMk id="13" creationId="{00000000-0000-0000-0000-000000000000}"/>
          </ac:cxnSpMkLst>
        </pc:cxnChg>
        <pc:cxnChg chg="mod">
          <ac:chgData name="Moore, Jacob Preston" userId="fdd3fd0f-c483-48c9-988d-7deb216763fd" providerId="ADAL" clId="{1DEC9EA4-08C1-4B16-BA96-BA475B1550BC}" dt="2020-08-23T19:19:27.739" v="71" actId="1037"/>
          <ac:cxnSpMkLst>
            <pc:docMk/>
            <pc:sldMk cId="2003935324" sldId="294"/>
            <ac:cxnSpMk id="20" creationId="{00000000-0000-0000-0000-000000000000}"/>
          </ac:cxnSpMkLst>
        </pc:cxnChg>
      </pc:sldChg>
      <pc:sldChg chg="addSp delSp modSp add delAnim modAnim">
        <pc:chgData name="Moore, Jacob Preston" userId="fdd3fd0f-c483-48c9-988d-7deb216763fd" providerId="ADAL" clId="{1DEC9EA4-08C1-4B16-BA96-BA475B1550BC}" dt="2020-08-23T19:24:52.906" v="185"/>
        <pc:sldMkLst>
          <pc:docMk/>
          <pc:sldMk cId="744401461" sldId="295"/>
        </pc:sldMkLst>
        <pc:spChg chg="mod">
          <ac:chgData name="Moore, Jacob Preston" userId="fdd3fd0f-c483-48c9-988d-7deb216763fd" providerId="ADAL" clId="{1DEC9EA4-08C1-4B16-BA96-BA475B1550BC}" dt="2020-08-23T19:22:31.191" v="172" actId="113"/>
          <ac:spMkLst>
            <pc:docMk/>
            <pc:sldMk cId="744401461" sldId="295"/>
            <ac:spMk id="3" creationId="{00000000-0000-0000-0000-000000000000}"/>
          </ac:spMkLst>
        </pc:spChg>
        <pc:spChg chg="del">
          <ac:chgData name="Moore, Jacob Preston" userId="fdd3fd0f-c483-48c9-988d-7deb216763fd" providerId="ADAL" clId="{1DEC9EA4-08C1-4B16-BA96-BA475B1550BC}" dt="2020-08-23T19:22:18.275" v="168" actId="478"/>
          <ac:spMkLst>
            <pc:docMk/>
            <pc:sldMk cId="744401461" sldId="295"/>
            <ac:spMk id="5" creationId="{00000000-0000-0000-0000-000000000000}"/>
          </ac:spMkLst>
        </pc:spChg>
        <pc:spChg chg="del">
          <ac:chgData name="Moore, Jacob Preston" userId="fdd3fd0f-c483-48c9-988d-7deb216763fd" providerId="ADAL" clId="{1DEC9EA4-08C1-4B16-BA96-BA475B1550BC}" dt="2020-08-23T19:22:18.275" v="168" actId="478"/>
          <ac:spMkLst>
            <pc:docMk/>
            <pc:sldMk cId="744401461" sldId="295"/>
            <ac:spMk id="9" creationId="{00000000-0000-0000-0000-000000000000}"/>
          </ac:spMkLst>
        </pc:spChg>
        <pc:picChg chg="add mod">
          <ac:chgData name="Moore, Jacob Preston" userId="fdd3fd0f-c483-48c9-988d-7deb216763fd" providerId="ADAL" clId="{1DEC9EA4-08C1-4B16-BA96-BA475B1550BC}" dt="2020-08-23T19:22:20.640" v="170" actId="1076"/>
          <ac:picMkLst>
            <pc:docMk/>
            <pc:sldMk cId="744401461" sldId="295"/>
            <ac:picMk id="8" creationId="{13523CD8-2235-41D9-A507-CF64EA263EF5}"/>
          </ac:picMkLst>
        </pc:picChg>
        <pc:picChg chg="del">
          <ac:chgData name="Moore, Jacob Preston" userId="fdd3fd0f-c483-48c9-988d-7deb216763fd" providerId="ADAL" clId="{1DEC9EA4-08C1-4B16-BA96-BA475B1550BC}" dt="2020-08-23T19:21:40.300" v="167" actId="478"/>
          <ac:picMkLst>
            <pc:docMk/>
            <pc:sldMk cId="744401461" sldId="295"/>
            <ac:picMk id="5124"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8/23/2020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3</a:t>
            </a:fld>
            <a:endParaRPr lang="en-US"/>
          </a:p>
        </p:txBody>
      </p:sp>
    </p:spTree>
    <p:extLst>
      <p:ext uri="{BB962C8B-B14F-4D97-AF65-F5344CB8AC3E}">
        <p14:creationId xmlns:p14="http://schemas.microsoft.com/office/powerpoint/2010/main" val="1949887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Newton’s Second Law of Motion</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Newton’s Second Law</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Newton’s Second Law states that...</a:t>
                </a:r>
              </a:p>
              <a:p>
                <a:endParaRPr lang="en-US" dirty="0"/>
              </a:p>
              <a:p>
                <a:pPr marL="0" indent="0">
                  <a:buNone/>
                </a:pPr>
                <a:r>
                  <a:rPr lang="en-US" b="1" dirty="0"/>
                  <a:t>“When a net force acts on any body with mass, it produces an acceleration of that body. The net force will be equal to the mass of the body times the acceleration of the body”</a:t>
                </a:r>
              </a:p>
              <a:p>
                <a:pPr marL="0" indent="0">
                  <a:buNone/>
                </a:pPr>
                <a:endParaRPr lang="en-US" b="1"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𝐹</m:t>
                          </m:r>
                        </m:e>
                      </m:acc>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 </m:t>
                      </m:r>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𝑎</m:t>
                          </m:r>
                        </m:e>
                      </m:acc>
                    </m:oMath>
                  </m:oMathPara>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852" t="-1752" r="-133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2</a:t>
            </a:fld>
            <a:endParaRPr lang="en-US"/>
          </a:p>
        </p:txBody>
      </p:sp>
    </p:spTree>
    <p:extLst>
      <p:ext uri="{BB962C8B-B14F-4D97-AF65-F5344CB8AC3E}">
        <p14:creationId xmlns:p14="http://schemas.microsoft.com/office/powerpoint/2010/main" val="3642683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Newton’s Second Law</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1"/>
                <a:ext cx="4648200" cy="4495800"/>
              </a:xfrm>
            </p:spPr>
            <p:txBody>
              <a:bodyPr/>
              <a:lstStyle/>
              <a:p>
                <a:pPr marL="0" indent="0">
                  <a:buNone/>
                </a:pPr>
                <a14:m>
                  <m:oMathPara xmlns:m="http://schemas.openxmlformats.org/officeDocument/2006/math">
                    <m:oMathParaPr>
                      <m:jc m:val="centerGroup"/>
                    </m:oMathParaPr>
                    <m:oMath xmlns:m="http://schemas.openxmlformats.org/officeDocument/2006/math">
                      <m:nary>
                        <m:naryPr>
                          <m:chr m:val="∑"/>
                          <m:subHide m:val="on"/>
                          <m:supHide m:val="on"/>
                          <m:ctrlPr>
                            <a:rPr lang="en-US" i="1" smtClean="0">
                              <a:latin typeface="Cambria Math" panose="02040503050406030204" pitchFamily="18" charset="0"/>
                            </a:rPr>
                          </m:ctrlPr>
                        </m:naryPr>
                        <m:sub/>
                        <m:sup/>
                        <m:e>
                          <m:acc>
                            <m:accPr>
                              <m:chr m:val="⃗"/>
                              <m:ctrlPr>
                                <a:rPr lang="en-US" i="1">
                                  <a:latin typeface="Cambria Math" panose="02040503050406030204" pitchFamily="18" charset="0"/>
                                </a:rPr>
                              </m:ctrlPr>
                            </m:accPr>
                            <m:e>
                              <m:r>
                                <a:rPr lang="en-US" i="1">
                                  <a:latin typeface="Cambria Math" panose="02040503050406030204" pitchFamily="18" charset="0"/>
                                </a:rPr>
                                <m:t>𝐹</m:t>
                              </m:r>
                            </m:e>
                          </m:acc>
                        </m:e>
                      </m:nary>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𝑎</m:t>
                          </m:r>
                        </m:e>
                      </m:acc>
                    </m:oMath>
                  </m:oMathPara>
                </a14:m>
                <a:endParaRPr lang="en-US" dirty="0"/>
              </a:p>
              <a:p>
                <a:pPr marL="0" indent="0">
                  <a:buNone/>
                </a:pPr>
                <a:endParaRPr lang="en-US" dirty="0"/>
              </a:p>
              <a:p>
                <a:r>
                  <a:rPr lang="en-US" dirty="0"/>
                  <a:t>F will be the </a:t>
                </a:r>
                <a:r>
                  <a:rPr lang="en-US" b="1" dirty="0"/>
                  <a:t>net force</a:t>
                </a:r>
                <a:r>
                  <a:rPr lang="en-US" dirty="0"/>
                  <a:t>, or the sum of all the forces acting on the object.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1"/>
                <a:ext cx="4648200" cy="4495800"/>
              </a:xfrm>
              <a:blipFill>
                <a:blip r:embed="rId3"/>
                <a:stretch>
                  <a:fillRect l="-301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3</a:t>
            </a:fld>
            <a:endParaRPr lang="en-US"/>
          </a:p>
        </p:txBody>
      </p:sp>
      <p:pic>
        <p:nvPicPr>
          <p:cNvPr id="2050" name="Picture 2" descr="http://upload.wikimedia.org/wikipedia/commons/thumb/e/ef/Ksc-69pc-442.jpg/640px-Ksc-69pc-442.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0" y="2057400"/>
            <a:ext cx="3000100" cy="3762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908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hite car | Public domain vectors">
            <a:extLst>
              <a:ext uri="{FF2B5EF4-FFF2-40B4-BE49-F238E27FC236}">
                <a16:creationId xmlns:a16="http://schemas.microsoft.com/office/drawing/2014/main" id="{914960C9-C93D-4D8A-997D-78D7CF8AA7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5425" y="3771615"/>
            <a:ext cx="3381375" cy="13525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Newton’s Second Law</a:t>
            </a:r>
          </a:p>
        </p:txBody>
      </p:sp>
      <p:sp>
        <p:nvSpPr>
          <p:cNvPr id="4" name="Slide Number Placeholder 3"/>
          <p:cNvSpPr>
            <a:spLocks noGrp="1"/>
          </p:cNvSpPr>
          <p:nvPr>
            <p:ph type="sldNum" sz="quarter" idx="12"/>
          </p:nvPr>
        </p:nvSpPr>
        <p:spPr/>
        <p:txBody>
          <a:bodyPr/>
          <a:lstStyle/>
          <a:p>
            <a:fld id="{929262FE-7F58-4A1E-8AF3-5A510A86DEBD}" type="slidenum">
              <a:rPr lang="en-US" smtClean="0"/>
              <a:t>4</a:t>
            </a:fld>
            <a:endParaRPr lang="en-US"/>
          </a:p>
        </p:txBody>
      </p:sp>
      <mc:AlternateContent xmlns:mc="http://schemas.openxmlformats.org/markup-compatibility/2006">
        <mc:Choice xmlns:a14="http://schemas.microsoft.com/office/drawing/2010/main" Requires="a14">
          <p:sp>
            <p:nvSpPr>
              <p:cNvPr id="8" name="Content Placeholder 2"/>
              <p:cNvSpPr txBox="1">
                <a:spLocks/>
              </p:cNvSpPr>
              <p:nvPr/>
            </p:nvSpPr>
            <p:spPr>
              <a:xfrm>
                <a:off x="457200" y="1600201"/>
                <a:ext cx="4648200" cy="44958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nary>
                        <m:naryPr>
                          <m:chr m:val="∑"/>
                          <m:subHide m:val="on"/>
                          <m:supHide m:val="on"/>
                          <m:ctrlPr>
                            <a:rPr lang="en-US" i="1">
                              <a:latin typeface="Cambria Math" panose="02040503050406030204" pitchFamily="18" charset="0"/>
                            </a:rPr>
                          </m:ctrlPr>
                        </m:naryPr>
                        <m:sub/>
                        <m:sup/>
                        <m:e>
                          <m:acc>
                            <m:accPr>
                              <m:chr m:val="⃗"/>
                              <m:ctrlPr>
                                <a:rPr lang="en-US" i="1">
                                  <a:latin typeface="Cambria Math" panose="02040503050406030204" pitchFamily="18" charset="0"/>
                                </a:rPr>
                              </m:ctrlPr>
                            </m:accPr>
                            <m:e>
                              <m:r>
                                <a:rPr lang="en-US" i="1">
                                  <a:latin typeface="Cambria Math" panose="02040503050406030204" pitchFamily="18" charset="0"/>
                                </a:rPr>
                                <m:t>𝐹</m:t>
                              </m:r>
                            </m:e>
                          </m:acc>
                        </m:e>
                      </m:nary>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𝑎</m:t>
                          </m:r>
                        </m:e>
                      </m:acc>
                    </m:oMath>
                  </m:oMathPara>
                </a14:m>
                <a:endParaRPr lang="en-US" dirty="0"/>
              </a:p>
              <a:p>
                <a:r>
                  <a:rPr lang="en-US" dirty="0"/>
                  <a:t>Another important thing to note is that forces and accelerations are </a:t>
                </a:r>
                <a:r>
                  <a:rPr lang="en-US" b="1" dirty="0"/>
                  <a:t>vectors</a:t>
                </a:r>
                <a:r>
                  <a:rPr lang="en-US" dirty="0"/>
                  <a:t>.</a:t>
                </a:r>
              </a:p>
              <a:p>
                <a:r>
                  <a:rPr lang="en-US" dirty="0"/>
                  <a:t>They have both a magnitude and a direction which will need to be taken into account when summing them up.</a:t>
                </a:r>
              </a:p>
              <a:p>
                <a:endParaRPr lang="en-US" dirty="0"/>
              </a:p>
            </p:txBody>
          </p:sp>
        </mc:Choice>
        <mc:Fallback>
          <p:sp>
            <p:nvSpPr>
              <p:cNvPr id="8" name="Content Placeholder 2"/>
              <p:cNvSpPr txBox="1">
                <a:spLocks noRot="1" noChangeAspect="1" noMove="1" noResize="1" noEditPoints="1" noAdjustHandles="1" noChangeArrowheads="1" noChangeShapeType="1" noTextEdit="1"/>
              </p:cNvSpPr>
              <p:nvPr/>
            </p:nvSpPr>
            <p:spPr>
              <a:xfrm>
                <a:off x="457200" y="1600201"/>
                <a:ext cx="4648200" cy="4495800"/>
              </a:xfrm>
              <a:prstGeom prst="rect">
                <a:avLst/>
              </a:prstGeom>
              <a:blipFill>
                <a:blip r:embed="rId3"/>
                <a:stretch>
                  <a:fillRect l="-2621" r="-3670" b="-271"/>
                </a:stretch>
              </a:blipFill>
            </p:spPr>
            <p:txBody>
              <a:bodyPr/>
              <a:lstStyle/>
              <a:p>
                <a:r>
                  <a:rPr lang="en-US">
                    <a:noFill/>
                  </a:rPr>
                  <a:t> </a:t>
                </a:r>
              </a:p>
            </p:txBody>
          </p:sp>
        </mc:Fallback>
      </mc:AlternateContent>
      <p:cxnSp>
        <p:nvCxnSpPr>
          <p:cNvPr id="10" name="Straight Arrow Connector 9"/>
          <p:cNvCxnSpPr/>
          <p:nvPr/>
        </p:nvCxnSpPr>
        <p:spPr>
          <a:xfrm flipV="1">
            <a:off x="5867400" y="5117815"/>
            <a:ext cx="0" cy="62576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1" name="Straight Arrow Connector 10"/>
          <p:cNvCxnSpPr/>
          <p:nvPr/>
        </p:nvCxnSpPr>
        <p:spPr>
          <a:xfrm flipV="1">
            <a:off x="8215993" y="5089240"/>
            <a:ext cx="0" cy="62576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3" name="Straight Arrow Connector 12"/>
          <p:cNvCxnSpPr/>
          <p:nvPr/>
        </p:nvCxnSpPr>
        <p:spPr>
          <a:xfrm flipH="1">
            <a:off x="6187445" y="4351480"/>
            <a:ext cx="746755" cy="0"/>
          </a:xfrm>
          <a:prstGeom prst="straightConnector1">
            <a:avLst/>
          </a:prstGeom>
          <a:ln>
            <a:prstDash val="dash"/>
            <a:tailEnd type="arrow"/>
          </a:ln>
        </p:spPr>
        <p:style>
          <a:lnRef idx="3">
            <a:schemeClr val="accent1"/>
          </a:lnRef>
          <a:fillRef idx="0">
            <a:schemeClr val="accent1"/>
          </a:fillRef>
          <a:effectRef idx="2">
            <a:schemeClr val="accent1"/>
          </a:effectRef>
          <a:fontRef idx="minor">
            <a:schemeClr val="tx1"/>
          </a:fontRef>
        </p:style>
      </p:cxnSp>
      <p:cxnSp>
        <p:nvCxnSpPr>
          <p:cNvPr id="20" name="Straight Arrow Connector 19"/>
          <p:cNvCxnSpPr/>
          <p:nvPr/>
        </p:nvCxnSpPr>
        <p:spPr>
          <a:xfrm flipH="1">
            <a:off x="8258440" y="5089240"/>
            <a:ext cx="599810" cy="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23" name="Straight Arrow Connector 22"/>
          <p:cNvCxnSpPr/>
          <p:nvPr/>
        </p:nvCxnSpPr>
        <p:spPr>
          <a:xfrm>
            <a:off x="6934200" y="4351480"/>
            <a:ext cx="0" cy="105064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003935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par>
                                <p:cTn id="12" presetID="10" presetClass="entr" presetSubtype="0" fill="hold" nodeType="with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500"/>
                                        <p:tgtEl>
                                          <p:spTgt spid="23"/>
                                        </p:tgtEl>
                                      </p:cBhvr>
                                    </p:animEffect>
                                  </p:childTnLst>
                                </p:cTn>
                              </p:par>
                              <p:par>
                                <p:cTn id="15" presetID="10"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nodeType="with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Newton’s Second Law (Rotation)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1600200"/>
                <a:ext cx="5334000" cy="4525963"/>
              </a:xfrm>
            </p:spPr>
            <p:txBody>
              <a:bodyPr>
                <a:normAutofit fontScale="85000" lnSpcReduction="20000"/>
              </a:bodyPr>
              <a:lstStyle/>
              <a:p>
                <a:r>
                  <a:rPr lang="en-US" dirty="0"/>
                  <a:t>In addition to the familiar </a:t>
                </a:r>
                <a14:m>
                  <m:oMath xmlns:m="http://schemas.openxmlformats.org/officeDocument/2006/math">
                    <m:r>
                      <m:rPr>
                        <m:sty m:val="p"/>
                      </m:rPr>
                      <a:rPr lang="en-US" b="0" i="1">
                        <a:latin typeface="Cambria Math"/>
                      </a:rPr>
                      <m:t>F</m:t>
                    </m:r>
                    <m:r>
                      <a:rPr lang="en-US" b="0">
                        <a:latin typeface="Cambria Math"/>
                      </a:rPr>
                      <m:t>=</m:t>
                    </m:r>
                    <m:r>
                      <m:rPr>
                        <m:sty m:val="p"/>
                      </m:rPr>
                      <a:rPr lang="en-US" b="0">
                        <a:latin typeface="Cambria Math"/>
                      </a:rPr>
                      <m:t>m</m:t>
                    </m:r>
                    <m:r>
                      <a:rPr lang="en-US" b="0">
                        <a:latin typeface="Cambria Math"/>
                      </a:rPr>
                      <m:t> </m:t>
                    </m:r>
                    <m:r>
                      <m:rPr>
                        <m:sty m:val="p"/>
                      </m:rPr>
                      <a:rPr lang="en-US" b="0" i="1">
                        <a:latin typeface="Cambria Math"/>
                      </a:rPr>
                      <m:t>a</m:t>
                    </m:r>
                  </m:oMath>
                </a14:m>
                <a:r>
                  <a:rPr lang="en-US" dirty="0"/>
                  <a:t>, Newton’s second law also has a rotational counterpart.</a:t>
                </a:r>
              </a:p>
              <a:p>
                <a:endParaRPr lang="en-US" b="1" dirty="0"/>
              </a:p>
              <a:p>
                <a:pPr marL="0" indent="0">
                  <a:buNone/>
                </a:pPr>
                <a14:m>
                  <m:oMathPara xmlns:m="http://schemas.openxmlformats.org/officeDocument/2006/math">
                    <m:oMathParaPr>
                      <m:jc m:val="centerGroup"/>
                    </m:oMathParaPr>
                    <m:oMath xmlns:m="http://schemas.openxmlformats.org/officeDocument/2006/math">
                      <m:nary>
                        <m:naryPr>
                          <m:chr m:val="∑"/>
                          <m:subHide m:val="on"/>
                          <m:supHide m:val="on"/>
                          <m:ctrlPr>
                            <a:rPr lang="en-US" i="1">
                              <a:latin typeface="Cambria Math" panose="02040503050406030204" pitchFamily="18" charset="0"/>
                            </a:rPr>
                          </m:ctrlPr>
                        </m:naryPr>
                        <m:sub/>
                        <m:sup/>
                        <m:e>
                          <m:acc>
                            <m:accPr>
                              <m:chr m:val="⃗"/>
                              <m:ctrlPr>
                                <a:rPr lang="en-US" i="1">
                                  <a:latin typeface="Cambria Math" panose="02040503050406030204" pitchFamily="18" charset="0"/>
                                </a:rPr>
                              </m:ctrlPr>
                            </m:accPr>
                            <m:e>
                              <m:r>
                                <a:rPr lang="en-US" b="0" i="1" smtClean="0">
                                  <a:latin typeface="Cambria Math" panose="02040503050406030204" pitchFamily="18" charset="0"/>
                                </a:rPr>
                                <m:t>𝑀</m:t>
                              </m:r>
                            </m:e>
                          </m:acc>
                        </m:e>
                      </m:nary>
                      <m:r>
                        <a:rPr lang="en-US" i="1">
                          <a:latin typeface="Cambria Math" panose="02040503050406030204" pitchFamily="18" charset="0"/>
                        </a:rPr>
                        <m:t>=</m:t>
                      </m:r>
                      <m:r>
                        <a:rPr lang="en-US" b="0" i="1" smtClean="0">
                          <a:latin typeface="Cambria Math" panose="02040503050406030204" pitchFamily="18" charset="0"/>
                        </a:rPr>
                        <m:t>𝐼</m:t>
                      </m:r>
                      <m:r>
                        <a:rPr lang="en-US" i="1">
                          <a:latin typeface="Cambria Math" panose="02040503050406030204" pitchFamily="18" charset="0"/>
                        </a:rPr>
                        <m:t> </m:t>
                      </m:r>
                      <m:acc>
                        <m:accPr>
                          <m:chr m:val="⃗"/>
                          <m:ctrlPr>
                            <a:rPr lang="en-US" i="1">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𝛼</m:t>
                          </m:r>
                        </m:e>
                      </m:acc>
                    </m:oMath>
                  </m:oMathPara>
                </a14:m>
                <a:endParaRPr lang="en-US" dirty="0"/>
              </a:p>
              <a:p>
                <a:pPr marL="0" indent="0" algn="ctr">
                  <a:buNone/>
                </a:pPr>
                <a:endParaRPr lang="en-US" b="1" dirty="0"/>
              </a:p>
              <a:p>
                <a:r>
                  <a:rPr lang="en-US" dirty="0"/>
                  <a:t>The </a:t>
                </a:r>
                <a:r>
                  <a:rPr lang="en-US" b="1" dirty="0"/>
                  <a:t>net moment</a:t>
                </a:r>
                <a:r>
                  <a:rPr lang="en-US" dirty="0"/>
                  <a:t> exerted on a body will be equal to the </a:t>
                </a:r>
                <a:r>
                  <a:rPr lang="en-US" b="1" dirty="0"/>
                  <a:t>mass moment of inertia</a:t>
                </a:r>
                <a:r>
                  <a:rPr lang="en-US" dirty="0"/>
                  <a:t> times the </a:t>
                </a:r>
                <a:r>
                  <a:rPr lang="en-US" b="1" dirty="0"/>
                  <a:t>angular acceleration</a:t>
                </a:r>
                <a:r>
                  <a:rPr lang="en-US" dirty="0"/>
                  <a:t>.</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1600200"/>
                <a:ext cx="5334000" cy="4525963"/>
              </a:xfrm>
              <a:blipFill>
                <a:blip r:embed="rId2"/>
                <a:stretch>
                  <a:fillRect l="-1943" t="-283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5</a:t>
            </a:fld>
            <a:endParaRPr lang="en-US"/>
          </a:p>
        </p:txBody>
      </p:sp>
      <p:pic>
        <p:nvPicPr>
          <p:cNvPr id="8" name="Picture 2" descr="Spinning Top">
            <a:extLst>
              <a:ext uri="{FF2B5EF4-FFF2-40B4-BE49-F238E27FC236}">
                <a16:creationId xmlns:a16="http://schemas.microsoft.com/office/drawing/2014/main" id="{13523CD8-2235-41D9-A507-CF64EA263E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150" y="2590800"/>
            <a:ext cx="2743200" cy="2051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4401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EB1464-66D1-425A-BBB5-7A9312BBE9C4}">
  <ds:schemaRefs>
    <ds:schemaRef ds:uri="http://purl.org/dc/terms/"/>
    <ds:schemaRef ds:uri="http://schemas.openxmlformats.org/package/2006/metadata/core-properties"/>
    <ds:schemaRef ds:uri="http://schemas.microsoft.com/office/2006/documentManagement/types"/>
    <ds:schemaRef ds:uri="90d05cb5-950f-4f68-bc2c-e17794455b92"/>
    <ds:schemaRef ds:uri="http://purl.org/dc/elements/1.1/"/>
    <ds:schemaRef ds:uri="http://schemas.microsoft.com/office/2006/metadata/properties"/>
    <ds:schemaRef ds:uri="http://schemas.microsoft.com/office/infopath/2007/PartnerControls"/>
    <ds:schemaRef ds:uri="b4eab9fa-dbb0-4082-8491-8bd54207a265"/>
    <ds:schemaRef ds:uri="http://www.w3.org/XML/1998/namespace"/>
    <ds:schemaRef ds:uri="http://purl.org/dc/dcmitype/"/>
  </ds:schemaRefs>
</ds:datastoreItem>
</file>

<file path=customXml/itemProps2.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3.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115</TotalTime>
  <Words>206</Words>
  <Application>Microsoft Office PowerPoint</Application>
  <PresentationFormat>On-screen Show (4:3)</PresentationFormat>
  <Paragraphs>31</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Cambria Math</vt:lpstr>
      <vt:lpstr>MA_Template</vt:lpstr>
      <vt:lpstr>Newton’s Second Law of Motion</vt:lpstr>
      <vt:lpstr>Newton’s Second Law</vt:lpstr>
      <vt:lpstr>Newton’s Second Law</vt:lpstr>
      <vt:lpstr>Newton’s Second Law</vt:lpstr>
      <vt:lpstr>Newton’s Second Law (Rotation)</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1</cp:revision>
  <dcterms:created xsi:type="dcterms:W3CDTF">2020-08-21T15:23:22Z</dcterms:created>
  <dcterms:modified xsi:type="dcterms:W3CDTF">2020-08-23T19:25:02Z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