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2"/>
  </p:notesMasterIdLst>
  <p:sldIdLst>
    <p:sldId id="256" r:id="rId3"/>
    <p:sldId id="257" r:id="rId4"/>
    <p:sldId id="258" r:id="rId5"/>
    <p:sldId id="261" r:id="rId6"/>
    <p:sldId id="260" r:id="rId7"/>
    <p:sldId id="265" r:id="rId8"/>
    <p:sldId id="264" r:id="rId9"/>
    <p:sldId id="263"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ob O" initials="JO" lastIdx="1" clrIdx="0">
    <p:extLst>
      <p:ext uri="{19B8F6BF-5375-455C-9EA6-DF929625EA0E}">
        <p15:presenceInfo xmlns:p15="http://schemas.microsoft.com/office/powerpoint/2012/main" userId="9c0bb8679d2cdf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autoAdjust="0"/>
    <p:restoredTop sz="95326" autoAdjust="0"/>
  </p:normalViewPr>
  <p:slideViewPr>
    <p:cSldViewPr snapToGrid="0" snapToObjects="1">
      <p:cViewPr varScale="1">
        <p:scale>
          <a:sx n="75" d="100"/>
          <a:sy n="75" d="100"/>
        </p:scale>
        <p:origin x="77" y="331"/>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EA8AC-26B6-45A5-B314-17A91C5BFF9F}"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EBDCF-6AEF-42B0-9B8B-EC660E7F5877}" type="slidenum">
              <a:rPr lang="en-US" smtClean="0"/>
              <a:t>‹#›</a:t>
            </a:fld>
            <a:endParaRPr lang="en-US"/>
          </a:p>
        </p:txBody>
      </p:sp>
    </p:spTree>
    <p:extLst>
      <p:ext uri="{BB962C8B-B14F-4D97-AF65-F5344CB8AC3E}">
        <p14:creationId xmlns:p14="http://schemas.microsoft.com/office/powerpoint/2010/main" val="149511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Orders</a:t>
            </a:r>
            <a:endParaRPr dirty="0"/>
          </a:p>
          <a:p>
            <a:r>
              <a:rPr b="0" dirty="0"/>
              <a:t>No alt text provided</a:t>
            </a:r>
            <a:endParaRPr dirty="0"/>
          </a:p>
          <a:p>
            <a:endParaRPr dirty="0"/>
          </a:p>
          <a:p>
            <a:r>
              <a:rPr b="1" dirty="0"/>
              <a:t>Total Trsnsactions</a:t>
            </a:r>
            <a:endParaRPr dirty="0"/>
          </a:p>
          <a:p>
            <a:r>
              <a:rPr b="0" dirty="0"/>
              <a:t>No alt text provided</a:t>
            </a:r>
            <a:endParaRPr dirty="0"/>
          </a:p>
          <a:p>
            <a:endParaRPr dirty="0"/>
          </a:p>
          <a:p>
            <a:r>
              <a:rPr b="1" dirty="0"/>
              <a:t>Sales Trend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Avg. Days to Ship</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Order Channel</a:t>
            </a:r>
            <a:endParaRPr dirty="0"/>
          </a:p>
          <a:p>
            <a:r>
              <a:rPr b="0" dirty="0"/>
              <a:t>No alt text provided</a:t>
            </a:r>
            <a:endParaRPr dirty="0"/>
          </a:p>
          <a:p>
            <a:endParaRPr dirty="0"/>
          </a:p>
          <a:p>
            <a:r>
              <a:rPr b="1" dirty="0"/>
              <a:t>Total Sales by Sales Person</a:t>
            </a:r>
            <a:endParaRPr dirty="0"/>
          </a:p>
          <a:p>
            <a:r>
              <a:rPr b="0" dirty="0"/>
              <a:t>No alt text provided</a:t>
            </a:r>
            <a:endParaRPr dirty="0"/>
          </a:p>
          <a:p>
            <a:endParaRPr dirty="0"/>
          </a:p>
          <a:p>
            <a:r>
              <a:rPr b="1" dirty="0"/>
              <a:t>Countries by Sales</a:t>
            </a:r>
            <a:endParaRPr dirty="0"/>
          </a:p>
          <a:p>
            <a:r>
              <a:rPr b="0" dirty="0"/>
              <a:t>No alt text provided</a:t>
            </a:r>
            <a:endParaRPr dirty="0"/>
          </a:p>
          <a:p>
            <a:endParaRPr dirty="0"/>
          </a:p>
          <a:p>
            <a:r>
              <a:rPr b="1" dirty="0"/>
              <a:t>Country</a:t>
            </a:r>
            <a:endParaRPr dirty="0"/>
          </a:p>
          <a:p>
            <a:r>
              <a:rPr b="0" dirty="0"/>
              <a:t>No alt text provided</a:t>
            </a:r>
            <a:endParaRPr dirty="0"/>
          </a:p>
          <a:p>
            <a:endParaRPr dirty="0"/>
          </a:p>
          <a:p>
            <a:r>
              <a:rPr b="1" dirty="0"/>
              <a:t>Months</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65260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55646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93565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03594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5225275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75981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4212274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97744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236977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04837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3504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21735361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9670fec-d4cb-441e-bd06-65acc1608190?pbi_source=PowerPoint" TargetMode="External"/><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99670fec-d4cb-441e-bd06-65acc1608190/?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chemeClr val="bg1"/>
          </a:solidFill>
          <a:ln>
            <a:noFill/>
          </a:ln>
        </p:spPr>
      </p:pic>
      <p:sp>
        <p:nvSpPr>
          <p:cNvPr id="12" name="Title 1"/>
          <p:cNvSpPr txBox="1">
            <a:spLocks noGrp="1"/>
          </p:cNvSpPr>
          <p:nvPr>
            <p:ph type="title" idx="4294967295"/>
          </p:nvPr>
        </p:nvSpPr>
        <p:spPr>
          <a:xfrm>
            <a:off x="0" y="3247126"/>
            <a:ext cx="7548880"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panose="020B0502040204020203" pitchFamily="34" charset="0"/>
                <a:cs typeface="Segoe UI" panose="020B0502040204020203" pitchFamily="34" charset="0"/>
              </a:rPr>
              <a:t>Presentation by: Jacob Odey</a:t>
            </a:r>
            <a:br>
              <a:rPr kumimoji="0" lang="en-US" sz="4400" b="0" i="0" u="none" strike="noStrike" kern="1200" cap="none" spc="0" normalizeH="0" baseline="0" noProof="0" dirty="0">
                <a:ln>
                  <a:noFill/>
                </a:ln>
                <a:solidFill>
                  <a:srgbClr val="F3C910"/>
                </a:solidFill>
                <a:effectLst/>
                <a:uLnTx/>
                <a:uFillTx/>
                <a:latin typeface="Segoe UI" panose="020B0502040204020203" pitchFamily="34" charset="0"/>
                <a:cs typeface="Segoe UI" panose="020B0502040204020203" pitchFamily="34" charset="0"/>
              </a:rPr>
            </a:br>
            <a:r>
              <a:rPr kumimoji="0" lang="en-US" sz="4400" b="0" i="0" u="none" strike="noStrike" kern="1200" cap="none" spc="0" normalizeH="0" baseline="0" noProof="0" dirty="0">
                <a:ln>
                  <a:noFill/>
                </a:ln>
                <a:effectLst/>
                <a:uLnTx/>
                <a:uFillTx/>
                <a:latin typeface="Segoe UI" panose="020B0502040204020203" pitchFamily="34" charset="0"/>
                <a:cs typeface="Segoe UI" panose="020B0502040204020203" pitchFamily="34" charset="0"/>
              </a:rPr>
              <a:t>Adventure Works Report</a:t>
            </a:r>
          </a:p>
        </p:txBody>
      </p:sp>
      <p:sp>
        <p:nvSpPr>
          <p:cNvPr id="13" name="Text Placeholder 2"/>
          <p:cNvSpPr txBox="1">
            <a:spLocks/>
          </p:cNvSpPr>
          <p:nvPr/>
        </p:nvSpPr>
        <p:spPr>
          <a:xfrm>
            <a:off x="853448" y="4026392"/>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0" name="TextBox 9"/>
          <p:cNvSpPr txBox="1"/>
          <p:nvPr/>
        </p:nvSpPr>
        <p:spPr>
          <a:xfrm>
            <a:off x="828512" y="5407903"/>
            <a:ext cx="2177716" cy="584775"/>
          </a:xfrm>
          <a:prstGeom prst="rect">
            <a:avLst/>
          </a:prstGeom>
          <a:noFill/>
        </p:spPr>
        <p:txBody>
          <a:bodyPr wrap="square" rtlCol="0">
            <a:spAutoFit/>
          </a:bodyPr>
          <a:lstStyle/>
          <a:p>
            <a:r>
              <a:rPr lang="en-US" sz="1600" b="1" i="0" dirty="0">
                <a:latin typeface="Segoe UI" panose="020B0502040204020203" pitchFamily="34" charset="0"/>
                <a:ea typeface="Segoe UI Semibold" charset="0"/>
                <a:cs typeface="Segoe UI" panose="020B0502040204020203" pitchFamily="34" charset="0"/>
              </a:rPr>
              <a:t>Date</a:t>
            </a:r>
          </a:p>
          <a:p>
            <a:r>
              <a:rPr lang="en-US" sz="1600" dirty="0">
                <a:latin typeface="Segoe UI" panose="020B0502040204020203" pitchFamily="34" charset="0"/>
                <a:ea typeface="Segoe UI" charset="0"/>
                <a:cs typeface="Segoe UI" panose="020B0502040204020203" pitchFamily="34" charset="0"/>
              </a:rPr>
              <a:t>9/25/2024</a:t>
            </a:r>
            <a:endParaRPr lang="en-US" sz="1600" b="0" i="0" dirty="0">
              <a:latin typeface="Segoe UI" panose="020B0502040204020203" pitchFamily="34" charset="0"/>
              <a:ea typeface="Segoe UI" charset="0"/>
              <a:cs typeface="Segoe UI" panose="020B0502040204020203" pitchFamily="34"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pic>
        <p:nvPicPr>
          <p:cNvPr id="5" name="Picture 4">
            <a:extLst>
              <a:ext uri="{FF2B5EF4-FFF2-40B4-BE49-F238E27FC236}">
                <a16:creationId xmlns:a16="http://schemas.microsoft.com/office/drawing/2014/main" id="{9B06A65C-BDD8-3875-9A78-37CDBFC972E5}"/>
              </a:ext>
            </a:extLst>
          </p:cNvPr>
          <p:cNvPicPr>
            <a:picLocks noChangeAspect="1"/>
          </p:cNvPicPr>
          <p:nvPr/>
        </p:nvPicPr>
        <p:blipFill>
          <a:blip r:embed="rId6">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3134360" y="53583"/>
            <a:ext cx="2961640" cy="2501901"/>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Orders ,Total Trsnsactions ,Sales Trend ,textbox ,Avg. Days to Ship ,image ,image ,image ,image ,Order Channel ,Total Sales by Sales Person ,Countries by Sales ,Country ,Months.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Dashboard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371D070-8E51-19EB-BE48-2279D851ABE0}"/>
              </a:ext>
            </a:extLst>
          </p:cNvPr>
          <p:cNvPicPr>
            <a:picLocks noChangeAspect="1"/>
          </p:cNvPicPr>
          <p:nvPr/>
        </p:nvPicPr>
        <p:blipFill>
          <a:blip r:embed="rId2"/>
          <a:stretch>
            <a:fillRect/>
          </a:stretch>
        </p:blipFill>
        <p:spPr>
          <a:xfrm>
            <a:off x="4084319" y="1537437"/>
            <a:ext cx="3819141" cy="1346467"/>
          </a:xfrm>
          <a:prstGeom prst="rect">
            <a:avLst/>
          </a:prstGeom>
        </p:spPr>
      </p:pic>
      <p:pic>
        <p:nvPicPr>
          <p:cNvPr id="12" name="Picture 11">
            <a:extLst>
              <a:ext uri="{FF2B5EF4-FFF2-40B4-BE49-F238E27FC236}">
                <a16:creationId xmlns:a16="http://schemas.microsoft.com/office/drawing/2014/main" id="{9A4054DE-4D06-E2A2-2725-749AED46A1DC}"/>
              </a:ext>
            </a:extLst>
          </p:cNvPr>
          <p:cNvPicPr>
            <a:picLocks noChangeAspect="1"/>
          </p:cNvPicPr>
          <p:nvPr/>
        </p:nvPicPr>
        <p:blipFill>
          <a:blip r:embed="rId3"/>
          <a:stretch>
            <a:fillRect/>
          </a:stretch>
        </p:blipFill>
        <p:spPr>
          <a:xfrm>
            <a:off x="265178" y="1537438"/>
            <a:ext cx="3819141" cy="1354884"/>
          </a:xfrm>
          <a:prstGeom prst="rect">
            <a:avLst/>
          </a:prstGeom>
        </p:spPr>
      </p:pic>
      <p:pic>
        <p:nvPicPr>
          <p:cNvPr id="14" name="Picture 13">
            <a:extLst>
              <a:ext uri="{FF2B5EF4-FFF2-40B4-BE49-F238E27FC236}">
                <a16:creationId xmlns:a16="http://schemas.microsoft.com/office/drawing/2014/main" id="{6CD879E4-B0AC-BA0D-B98C-C08787371896}"/>
              </a:ext>
            </a:extLst>
          </p:cNvPr>
          <p:cNvPicPr>
            <a:picLocks noChangeAspect="1"/>
          </p:cNvPicPr>
          <p:nvPr/>
        </p:nvPicPr>
        <p:blipFill>
          <a:blip r:embed="rId4"/>
          <a:stretch>
            <a:fillRect/>
          </a:stretch>
        </p:blipFill>
        <p:spPr>
          <a:xfrm>
            <a:off x="7876914" y="1520604"/>
            <a:ext cx="4049908" cy="1363300"/>
          </a:xfrm>
          <a:prstGeom prst="rect">
            <a:avLst/>
          </a:prstGeom>
        </p:spPr>
      </p:pic>
      <p:sp>
        <p:nvSpPr>
          <p:cNvPr id="15" name="TextBox 14">
            <a:extLst>
              <a:ext uri="{FF2B5EF4-FFF2-40B4-BE49-F238E27FC236}">
                <a16:creationId xmlns:a16="http://schemas.microsoft.com/office/drawing/2014/main" id="{27CA895D-8F3E-6C73-86A8-40A5625288E1}"/>
              </a:ext>
            </a:extLst>
          </p:cNvPr>
          <p:cNvSpPr txBox="1"/>
          <p:nvPr/>
        </p:nvSpPr>
        <p:spPr>
          <a:xfrm>
            <a:off x="132080" y="365760"/>
            <a:ext cx="8666480" cy="769441"/>
          </a:xfrm>
          <a:prstGeom prst="rect">
            <a:avLst/>
          </a:prstGeom>
          <a:noFill/>
        </p:spPr>
        <p:txBody>
          <a:bodyPr wrap="square" rtlCol="0">
            <a:spAutoFit/>
          </a:bodyPr>
          <a:lstStyle/>
          <a:p>
            <a:r>
              <a:rPr lang="en-US" sz="4400" b="1" i="0" dirty="0">
                <a:solidFill>
                  <a:srgbClr val="FFFFFF"/>
                </a:solidFill>
                <a:effectLst/>
                <a:latin typeface="Segoe UI" panose="020B0502040204020203" pitchFamily="34" charset="0"/>
                <a:cs typeface="Segoe UI" panose="020B0502040204020203" pitchFamily="34" charset="0"/>
              </a:rPr>
              <a:t>Our Global Expedition</a:t>
            </a:r>
            <a:endParaRPr lang="en-US" sz="4400" dirty="0">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9906204D-D0E0-66CD-E042-D3BC184232B0}"/>
              </a:ext>
            </a:extLst>
          </p:cNvPr>
          <p:cNvSpPr txBox="1"/>
          <p:nvPr/>
        </p:nvSpPr>
        <p:spPr>
          <a:xfrm>
            <a:off x="265178" y="2900737"/>
            <a:ext cx="10443462" cy="3693319"/>
          </a:xfrm>
          <a:prstGeom prst="rect">
            <a:avLst/>
          </a:prstGeom>
          <a:noFill/>
        </p:spPr>
        <p:txBody>
          <a:bodyPr wrap="square" rtlCol="0">
            <a:spAutoFit/>
          </a:bodyPr>
          <a:lstStyle/>
          <a:p>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Our bicycle company has been on an incredible ride, crossing borders and connecting with customers globally. We've fulfilled over 31,470 orders since adventures started.</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Total Transactions: $140.71M</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But our journey isn't just about numbers – it's about the experiences we're creating for cycling enthusiasts worldwide, delivered to their doorsteps in just 7 days on average 7 days average to deliver those dreams</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Key insight: </a:t>
            </a:r>
            <a:r>
              <a:rPr lang="en-US" dirty="0">
                <a:latin typeface="Segoe UI" panose="020B0502040204020203" pitchFamily="34" charset="0"/>
                <a:cs typeface="Segoe UI" panose="020B0502040204020203" pitchFamily="34" charset="0"/>
              </a:rPr>
              <a:t>Each order averages $4,470, indicating high-value products</a:t>
            </a:r>
          </a:p>
          <a:p>
            <a:pPr marL="285750" indent="-285750">
              <a:buFont typeface="Wingdings" panose="05000000000000000000" pitchFamily="2" charset="2"/>
              <a:buChar char="v"/>
            </a:pP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Challenge:</a:t>
            </a:r>
            <a:r>
              <a:rPr lang="en-US" dirty="0">
                <a:latin typeface="Segoe UI" panose="020B0502040204020203" pitchFamily="34" charset="0"/>
                <a:cs typeface="Segoe UI" panose="020B0502040204020203" pitchFamily="34" charset="0"/>
              </a:rPr>
              <a:t> Can we reduce this to gain a competitive advantage?</a:t>
            </a:r>
          </a:p>
        </p:txBody>
      </p:sp>
    </p:spTree>
    <p:extLst>
      <p:ext uri="{BB962C8B-B14F-4D97-AF65-F5344CB8AC3E}">
        <p14:creationId xmlns:p14="http://schemas.microsoft.com/office/powerpoint/2010/main" val="407132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D8642B-B76B-C266-DD70-377D2FFA3FBD}"/>
              </a:ext>
            </a:extLst>
          </p:cNvPr>
          <p:cNvPicPr>
            <a:picLocks noChangeAspect="1"/>
          </p:cNvPicPr>
          <p:nvPr/>
        </p:nvPicPr>
        <p:blipFill>
          <a:blip r:embed="rId2"/>
          <a:stretch>
            <a:fillRect/>
          </a:stretch>
        </p:blipFill>
        <p:spPr>
          <a:xfrm>
            <a:off x="6096000" y="1280160"/>
            <a:ext cx="5994399" cy="3942080"/>
          </a:xfrm>
          <a:prstGeom prst="rect">
            <a:avLst/>
          </a:prstGeom>
        </p:spPr>
      </p:pic>
      <p:sp>
        <p:nvSpPr>
          <p:cNvPr id="4" name="TextBox 3">
            <a:extLst>
              <a:ext uri="{FF2B5EF4-FFF2-40B4-BE49-F238E27FC236}">
                <a16:creationId xmlns:a16="http://schemas.microsoft.com/office/drawing/2014/main" id="{CECB8F8C-881F-3DB1-A18C-61DFCE8606F7}"/>
              </a:ext>
            </a:extLst>
          </p:cNvPr>
          <p:cNvSpPr txBox="1"/>
          <p:nvPr/>
        </p:nvSpPr>
        <p:spPr>
          <a:xfrm>
            <a:off x="223520" y="223520"/>
            <a:ext cx="9509760" cy="646331"/>
          </a:xfrm>
          <a:prstGeom prst="rect">
            <a:avLst/>
          </a:prstGeom>
          <a:noFill/>
        </p:spPr>
        <p:txBody>
          <a:bodyPr wrap="square" rtlCol="0">
            <a:spAutoFit/>
          </a:bodyPr>
          <a:lstStyle/>
          <a:p>
            <a:r>
              <a:rPr lang="en-US" sz="3600" dirty="0"/>
              <a:t>The World Map of Adventure Works</a:t>
            </a:r>
          </a:p>
        </p:txBody>
      </p:sp>
      <p:sp>
        <p:nvSpPr>
          <p:cNvPr id="5" name="TextBox 4">
            <a:extLst>
              <a:ext uri="{FF2B5EF4-FFF2-40B4-BE49-F238E27FC236}">
                <a16:creationId xmlns:a16="http://schemas.microsoft.com/office/drawing/2014/main" id="{F9D5A8CB-518D-9BE8-F130-1188A4A1528E}"/>
              </a:ext>
            </a:extLst>
          </p:cNvPr>
          <p:cNvSpPr txBox="1"/>
          <p:nvPr/>
        </p:nvSpPr>
        <p:spPr>
          <a:xfrm>
            <a:off x="0" y="1543040"/>
            <a:ext cx="5974081" cy="3416320"/>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As we zoom out to view our global impact, we see a fascinating landscape. Picture this: the sprawling plains of the USA form our stronghold, contributing a whopping $82 million to our success. But our story doesn't end there. The snowy peaks of Canada and the </a:t>
            </a:r>
            <a:r>
              <a:rPr lang="en-US" dirty="0" err="1">
                <a:latin typeface="Segoe UI" panose="020B0502040204020203" pitchFamily="34" charset="0"/>
                <a:cs typeface="Segoe UI" panose="020B0502040204020203" pitchFamily="34" charset="0"/>
              </a:rPr>
              <a:t>sun-baked</a:t>
            </a:r>
            <a:r>
              <a:rPr lang="en-US" dirty="0">
                <a:latin typeface="Segoe UI" panose="020B0502040204020203" pitchFamily="34" charset="0"/>
                <a:cs typeface="Segoe UI" panose="020B0502040204020203" pitchFamily="34" charset="0"/>
              </a:rPr>
              <a:t> Outback of Australia are emerging as our new frontiers, each adding their unique flavor to our tale.</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Significant presence in Canada, Australia, and Europe</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Opportunity: Expand market share in European countries</a:t>
            </a:r>
          </a:p>
        </p:txBody>
      </p:sp>
    </p:spTree>
    <p:extLst>
      <p:ext uri="{BB962C8B-B14F-4D97-AF65-F5344CB8AC3E}">
        <p14:creationId xmlns:p14="http://schemas.microsoft.com/office/powerpoint/2010/main" val="2854210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13FC1E-50DE-00E2-6DBB-E34EA1B52EF2}"/>
              </a:ext>
            </a:extLst>
          </p:cNvPr>
          <p:cNvSpPr txBox="1"/>
          <p:nvPr/>
        </p:nvSpPr>
        <p:spPr>
          <a:xfrm>
            <a:off x="193040" y="274320"/>
            <a:ext cx="11734800" cy="707886"/>
          </a:xfrm>
          <a:prstGeom prst="rect">
            <a:avLst/>
          </a:prstGeom>
          <a:noFill/>
        </p:spPr>
        <p:txBody>
          <a:bodyPr wrap="square" rtlCol="0">
            <a:spAutoFit/>
          </a:bodyPr>
          <a:lstStyle/>
          <a:p>
            <a:r>
              <a:rPr lang="en-US" sz="4000" b="1" dirty="0">
                <a:latin typeface="Segoe UI" panose="020B0502040204020203" pitchFamily="34" charset="0"/>
                <a:cs typeface="Segoe UI" panose="020B0502040204020203" pitchFamily="34" charset="0"/>
              </a:rPr>
              <a:t>The Peaks and Valleys of Our Journey</a:t>
            </a:r>
          </a:p>
        </p:txBody>
      </p:sp>
      <p:sp>
        <p:nvSpPr>
          <p:cNvPr id="9" name="TextBox 8">
            <a:extLst>
              <a:ext uri="{FF2B5EF4-FFF2-40B4-BE49-F238E27FC236}">
                <a16:creationId xmlns:a16="http://schemas.microsoft.com/office/drawing/2014/main" id="{EC8A982B-3940-94E3-E702-FC3F8B991CD0}"/>
              </a:ext>
            </a:extLst>
          </p:cNvPr>
          <p:cNvSpPr txBox="1"/>
          <p:nvPr/>
        </p:nvSpPr>
        <p:spPr>
          <a:xfrm>
            <a:off x="7822950" y="1859339"/>
            <a:ext cx="4104890" cy="3139321"/>
          </a:xfrm>
          <a:prstGeom prst="rect">
            <a:avLst/>
          </a:prstGeom>
          <a:noFill/>
        </p:spPr>
        <p:txBody>
          <a:bodyPr wrap="square" rtlCol="0">
            <a:spAutoFit/>
          </a:bodyPr>
          <a:lstStyle/>
          <a:p>
            <a:pPr algn="just"/>
            <a:r>
              <a:rPr lang="en-US" dirty="0"/>
              <a:t>Let's embark on a journey through Adventure Works' sales history. Like a thrilling bike ride, our path has been full of exhilarating climbs and swift descents. We started modestly in 2001, but look at how we've pedaled our way to new heights by 2004!</a:t>
            </a:r>
          </a:p>
          <a:p>
            <a:pPr algn="just"/>
            <a:endParaRPr lang="en-US" b="0" i="0" dirty="0">
              <a:effectLst/>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trend appears to be generally increasing over time, with some fluctuations.</a:t>
            </a:r>
            <a:endParaRPr lang="en-US" b="0" i="0" dirty="0">
              <a:effectLst/>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BDAC0460-9BB1-CD57-A78E-1E47D025D122}"/>
              </a:ext>
            </a:extLst>
          </p:cNvPr>
          <p:cNvSpPr txBox="1"/>
          <p:nvPr/>
        </p:nvSpPr>
        <p:spPr>
          <a:xfrm>
            <a:off x="487680" y="5489713"/>
            <a:ext cx="9316720" cy="1200329"/>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Recommendations:</a:t>
            </a:r>
          </a:p>
          <a:p>
            <a:endParaRPr lang="en-US" b="1"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i="0" dirty="0">
                <a:effectLst/>
                <a:latin typeface="Segoe UI" panose="020B0502040204020203" pitchFamily="34" charset="0"/>
                <a:cs typeface="Segoe UI" panose="020B0502040204020203" pitchFamily="34" charset="0"/>
              </a:rPr>
              <a:t>Se</a:t>
            </a:r>
            <a:r>
              <a:rPr lang="en-US" b="0" i="0" dirty="0">
                <a:effectLst/>
                <a:latin typeface="Segoe UI" panose="020B0502040204020203" pitchFamily="34" charset="0"/>
                <a:cs typeface="Segoe UI" panose="020B0502040204020203" pitchFamily="34" charset="0"/>
              </a:rPr>
              <a:t>asonal fluctuations present opportunities for targeted campaigns</a:t>
            </a:r>
          </a:p>
          <a:p>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D04767F-E320-1775-0737-3DEFE8AA1963}"/>
              </a:ext>
            </a:extLst>
          </p:cNvPr>
          <p:cNvPicPr>
            <a:picLocks noChangeAspect="1"/>
          </p:cNvPicPr>
          <p:nvPr/>
        </p:nvPicPr>
        <p:blipFill>
          <a:blip r:embed="rId2"/>
          <a:stretch>
            <a:fillRect/>
          </a:stretch>
        </p:blipFill>
        <p:spPr>
          <a:xfrm>
            <a:off x="86110" y="1205124"/>
            <a:ext cx="7615170" cy="4027275"/>
          </a:xfrm>
          <a:prstGeom prst="rect">
            <a:avLst/>
          </a:prstGeom>
        </p:spPr>
      </p:pic>
    </p:spTree>
    <p:extLst>
      <p:ext uri="{BB962C8B-B14F-4D97-AF65-F5344CB8AC3E}">
        <p14:creationId xmlns:p14="http://schemas.microsoft.com/office/powerpoint/2010/main" val="6107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3F5E7D-A00C-251B-A295-1843180AF50E}"/>
              </a:ext>
            </a:extLst>
          </p:cNvPr>
          <p:cNvPicPr>
            <a:picLocks noChangeAspect="1"/>
          </p:cNvPicPr>
          <p:nvPr/>
        </p:nvPicPr>
        <p:blipFill>
          <a:blip r:embed="rId2"/>
          <a:stretch>
            <a:fillRect/>
          </a:stretch>
        </p:blipFill>
        <p:spPr>
          <a:xfrm>
            <a:off x="497840" y="901521"/>
            <a:ext cx="11440160" cy="3039379"/>
          </a:xfrm>
          <a:prstGeom prst="rect">
            <a:avLst/>
          </a:prstGeom>
        </p:spPr>
      </p:pic>
      <p:sp>
        <p:nvSpPr>
          <p:cNvPr id="4" name="TextBox 3">
            <a:extLst>
              <a:ext uri="{FF2B5EF4-FFF2-40B4-BE49-F238E27FC236}">
                <a16:creationId xmlns:a16="http://schemas.microsoft.com/office/drawing/2014/main" id="{F542AC12-50ED-5625-04AA-176001B57DA5}"/>
              </a:ext>
            </a:extLst>
          </p:cNvPr>
          <p:cNvSpPr txBox="1"/>
          <p:nvPr/>
        </p:nvSpPr>
        <p:spPr>
          <a:xfrm>
            <a:off x="223520" y="132080"/>
            <a:ext cx="7609840" cy="769441"/>
          </a:xfrm>
          <a:prstGeom prst="rect">
            <a:avLst/>
          </a:prstGeom>
          <a:noFill/>
        </p:spPr>
        <p:txBody>
          <a:bodyPr wrap="square" rtlCol="0">
            <a:spAutoFit/>
          </a:bodyPr>
          <a:lstStyle/>
          <a:p>
            <a:r>
              <a:rPr lang="en-US" sz="4400" dirty="0">
                <a:latin typeface="Segoe UI" panose="020B0502040204020203" pitchFamily="34" charset="0"/>
                <a:cs typeface="Segoe UI" panose="020B0502040204020203" pitchFamily="34" charset="0"/>
              </a:rPr>
              <a:t>Why Customers Choose Us</a:t>
            </a:r>
          </a:p>
        </p:txBody>
      </p:sp>
      <p:sp>
        <p:nvSpPr>
          <p:cNvPr id="5" name="TextBox 4">
            <a:extLst>
              <a:ext uri="{FF2B5EF4-FFF2-40B4-BE49-F238E27FC236}">
                <a16:creationId xmlns:a16="http://schemas.microsoft.com/office/drawing/2014/main" id="{583CB4D1-4A7C-E740-133E-7B7B920E7858}"/>
              </a:ext>
            </a:extLst>
          </p:cNvPr>
          <p:cNvSpPr txBox="1"/>
          <p:nvPr/>
        </p:nvSpPr>
        <p:spPr>
          <a:xfrm>
            <a:off x="497840" y="4236720"/>
            <a:ext cx="11267440" cy="2585323"/>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Now, let's understand what makes our customers' wheels turn. Price leads the pack, showing that value matters most to our riders. But look closely - factors like promotions, manufacturer reputation, and quality follow closely behind.</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It's like a well-oiled bike: price may be the frame, but it's the combination of all parts that creates a smooth ride. Even reviews play a role, reminding us that word-of-mouth can propel us forward.</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Interestingly, TV advertising seems to have the least impact. Perhaps it's time to shift gears in our marketing strategy</a:t>
            </a:r>
          </a:p>
        </p:txBody>
      </p:sp>
    </p:spTree>
    <p:extLst>
      <p:ext uri="{BB962C8B-B14F-4D97-AF65-F5344CB8AC3E}">
        <p14:creationId xmlns:p14="http://schemas.microsoft.com/office/powerpoint/2010/main" val="4264001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291C1A6-690A-DE52-48D7-EE94D39C6AF7}"/>
              </a:ext>
            </a:extLst>
          </p:cNvPr>
          <p:cNvPicPr>
            <a:picLocks noChangeAspect="1"/>
          </p:cNvPicPr>
          <p:nvPr/>
        </p:nvPicPr>
        <p:blipFill>
          <a:blip r:embed="rId2"/>
          <a:stretch>
            <a:fillRect/>
          </a:stretch>
        </p:blipFill>
        <p:spPr>
          <a:xfrm>
            <a:off x="223520" y="890468"/>
            <a:ext cx="11831320" cy="2929692"/>
          </a:xfrm>
          <a:prstGeom prst="rect">
            <a:avLst/>
          </a:prstGeom>
        </p:spPr>
      </p:pic>
      <p:sp>
        <p:nvSpPr>
          <p:cNvPr id="3" name="TextBox 2">
            <a:extLst>
              <a:ext uri="{FF2B5EF4-FFF2-40B4-BE49-F238E27FC236}">
                <a16:creationId xmlns:a16="http://schemas.microsoft.com/office/drawing/2014/main" id="{DDD7B18E-EACA-6F94-9425-0C30C9BCFC6B}"/>
              </a:ext>
            </a:extLst>
          </p:cNvPr>
          <p:cNvSpPr txBox="1"/>
          <p:nvPr/>
        </p:nvSpPr>
        <p:spPr>
          <a:xfrm>
            <a:off x="223520" y="59471"/>
            <a:ext cx="11404600" cy="646331"/>
          </a:xfrm>
          <a:prstGeom prst="rect">
            <a:avLst/>
          </a:prstGeom>
          <a:noFill/>
        </p:spPr>
        <p:txBody>
          <a:bodyPr wrap="square" rtlCol="0">
            <a:spAutoFit/>
          </a:bodyPr>
          <a:lstStyle/>
          <a:p>
            <a:r>
              <a:rPr lang="en-US" sz="3600" b="1" dirty="0">
                <a:latin typeface="Segoe UI" panose="020B0502040204020203" pitchFamily="34" charset="0"/>
                <a:cs typeface="Segoe UI" panose="020B0502040204020203" pitchFamily="34" charset="0"/>
              </a:rPr>
              <a:t>The Digital Revolution and Our Next Expedition</a:t>
            </a:r>
          </a:p>
        </p:txBody>
      </p:sp>
      <p:sp>
        <p:nvSpPr>
          <p:cNvPr id="4" name="TextBox 3">
            <a:extLst>
              <a:ext uri="{FF2B5EF4-FFF2-40B4-BE49-F238E27FC236}">
                <a16:creationId xmlns:a16="http://schemas.microsoft.com/office/drawing/2014/main" id="{0D2BCE74-4288-C046-A5FF-7B45DC8654AF}"/>
              </a:ext>
            </a:extLst>
          </p:cNvPr>
          <p:cNvSpPr txBox="1"/>
          <p:nvPr/>
        </p:nvSpPr>
        <p:spPr>
          <a:xfrm>
            <a:off x="424180" y="4132769"/>
            <a:ext cx="11343640" cy="2308324"/>
          </a:xfrm>
          <a:prstGeom prst="rect">
            <a:avLst/>
          </a:prstGeom>
          <a:noFill/>
        </p:spPr>
        <p:txBody>
          <a:bodyPr wrap="square" rtlCol="0">
            <a:spAutoFit/>
          </a:bodyPr>
          <a:lstStyle/>
          <a:p>
            <a:pPr algn="just"/>
            <a:r>
              <a:rPr lang="en-US" dirty="0">
                <a:latin typeface="Segoe UI" panose="020B0502040204020203" pitchFamily="34" charset="0"/>
                <a:cs typeface="Segoe UI" panose="020B0502040204020203" pitchFamily="34" charset="0"/>
              </a:rPr>
              <a:t>The digital age has transformed the landscape of our business. A staggering 87.9% of our orders now come through online channels. It's as if we've discovered a new, lightning-fast bike route that most of our customers prefer. We still have a valuable 12.1% of customers who prefer the scenic route - our offline channels. </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Strategy:</a:t>
            </a:r>
            <a:r>
              <a:rPr lang="en-US" dirty="0">
                <a:latin typeface="Segoe UI" panose="020B0502040204020203" pitchFamily="34" charset="0"/>
                <a:cs typeface="Segoe UI" panose="020B0502040204020203" pitchFamily="34" charset="0"/>
              </a:rPr>
              <a:t> How do we enhance our digital highway while ensuring our traditional paths remain well-maintained?</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b="1" dirty="0">
                <a:latin typeface="Segoe UI" panose="020B0502040204020203" pitchFamily="34" charset="0"/>
                <a:cs typeface="Segoe UI" panose="020B0502040204020203" pitchFamily="34" charset="0"/>
              </a:rPr>
              <a:t>Opportunity: </a:t>
            </a:r>
            <a:r>
              <a:rPr lang="en-US" dirty="0">
                <a:latin typeface="Segoe UI" panose="020B0502040204020203" pitchFamily="34" charset="0"/>
                <a:cs typeface="Segoe UI" panose="020B0502040204020203" pitchFamily="34" charset="0"/>
              </a:rPr>
              <a:t>Optimize the 12.1% offline orders</a:t>
            </a:r>
          </a:p>
        </p:txBody>
      </p:sp>
    </p:spTree>
    <p:extLst>
      <p:ext uri="{BB962C8B-B14F-4D97-AF65-F5344CB8AC3E}">
        <p14:creationId xmlns:p14="http://schemas.microsoft.com/office/powerpoint/2010/main" val="158657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35F0-A78E-2E47-1FCE-AED91C4BD117}"/>
              </a:ext>
            </a:extLst>
          </p:cNvPr>
          <p:cNvSpPr txBox="1"/>
          <p:nvPr/>
        </p:nvSpPr>
        <p:spPr>
          <a:xfrm>
            <a:off x="629920" y="721360"/>
            <a:ext cx="10759440" cy="4308872"/>
          </a:xfrm>
          <a:prstGeom prst="rect">
            <a:avLst/>
          </a:prstGeom>
          <a:noFill/>
        </p:spPr>
        <p:txBody>
          <a:bodyPr wrap="square" rtlCol="0">
            <a:spAutoFit/>
          </a:bodyPr>
          <a:lstStyle/>
          <a:p>
            <a:pPr algn="ctr"/>
            <a:r>
              <a:rPr lang="en-US" sz="4000" b="1" dirty="0">
                <a:latin typeface="Segoe UI" panose="020B0502040204020203" pitchFamily="34" charset="0"/>
                <a:cs typeface="Segoe UI" panose="020B0502040204020203" pitchFamily="34" charset="0"/>
              </a:rPr>
              <a:t>FOCUS AREAS</a:t>
            </a: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Develop training programs based on top-performer practices and create targeted plans for underperforming countries</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Highlight opportunities for improving performance in lower-performing countries</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European market expansion</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E-commerce platform enhancement</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Shipping time optimization</a:t>
            </a:r>
          </a:p>
          <a:p>
            <a:endParaRPr lang="en-US" dirty="0">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v"/>
            </a:pPr>
            <a:r>
              <a:rPr lang="en-US" dirty="0">
                <a:latin typeface="Segoe UI" panose="020B0502040204020203" pitchFamily="34" charset="0"/>
                <a:cs typeface="Segoe UI" panose="020B0502040204020203" pitchFamily="34" charset="0"/>
              </a:rPr>
              <a:t>Sales team best practices sharing</a:t>
            </a:r>
          </a:p>
          <a:p>
            <a:endParaRPr lang="en-US" dirty="0"/>
          </a:p>
        </p:txBody>
      </p:sp>
    </p:spTree>
    <p:extLst>
      <p:ext uri="{BB962C8B-B14F-4D97-AF65-F5344CB8AC3E}">
        <p14:creationId xmlns:p14="http://schemas.microsoft.com/office/powerpoint/2010/main" val="3323873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A55FF2-3F0A-AD0B-8FAA-62ECFE1003FA}"/>
              </a:ext>
            </a:extLst>
          </p:cNvPr>
          <p:cNvSpPr txBox="1"/>
          <p:nvPr/>
        </p:nvSpPr>
        <p:spPr>
          <a:xfrm>
            <a:off x="1772920" y="2623781"/>
            <a:ext cx="8646160" cy="1446550"/>
          </a:xfrm>
          <a:prstGeom prst="rect">
            <a:avLst/>
          </a:prstGeom>
          <a:noFill/>
        </p:spPr>
        <p:txBody>
          <a:bodyPr wrap="square" rtlCol="0">
            <a:spAutoFit/>
          </a:bodyPr>
          <a:lstStyle/>
          <a:p>
            <a:pPr algn="ctr"/>
            <a:r>
              <a:rPr lang="en-US" sz="8800" dirty="0">
                <a:latin typeface="Segoe UI" panose="020B0502040204020203" pitchFamily="34" charset="0"/>
                <a:cs typeface="Segoe UI" panose="020B0502040204020203" pitchFamily="34" charset="0"/>
              </a:rPr>
              <a:t>Thank You!</a:t>
            </a:r>
          </a:p>
        </p:txBody>
      </p:sp>
    </p:spTree>
    <p:extLst>
      <p:ext uri="{BB962C8B-B14F-4D97-AF65-F5344CB8AC3E}">
        <p14:creationId xmlns:p14="http://schemas.microsoft.com/office/powerpoint/2010/main" val="105861949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TotalTime>
  <Words>619</Words>
  <Application>Microsoft Office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Calibri</vt:lpstr>
      <vt:lpstr>Calibri Light</vt:lpstr>
      <vt:lpstr>Segoe UI</vt:lpstr>
      <vt:lpstr>Wingdings</vt:lpstr>
      <vt:lpstr>Custom Design</vt:lpstr>
      <vt:lpstr>Office Theme</vt:lpstr>
      <vt:lpstr>Presentation by: Jacob Odey Adventure Works Report</vt:lpstr>
      <vt:lpstr>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Jacob O</cp:lastModifiedBy>
  <cp:revision>32</cp:revision>
  <dcterms:created xsi:type="dcterms:W3CDTF">2016-09-04T11:54:55Z</dcterms:created>
  <dcterms:modified xsi:type="dcterms:W3CDTF">2024-09-26T20:25:33Z</dcterms:modified>
</cp:coreProperties>
</file>