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5"/>
  </p:notesMasterIdLst>
  <p:sldIdLst>
    <p:sldId id="256" r:id="rId3"/>
    <p:sldId id="257" r:id="rId4"/>
    <p:sldId id="258" r:id="rId5"/>
    <p:sldId id="261" r:id="rId6"/>
    <p:sldId id="260" r:id="rId7"/>
    <p:sldId id="259" r:id="rId8"/>
    <p:sldId id="264" r:id="rId9"/>
    <p:sldId id="265" r:id="rId10"/>
    <p:sldId id="266" r:id="rId11"/>
    <p:sldId id="267" r:id="rId12"/>
    <p:sldId id="263"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ob O" initials="JO" lastIdx="1" clrIdx="0">
    <p:extLst>
      <p:ext uri="{19B8F6BF-5375-455C-9EA6-DF929625EA0E}">
        <p15:presenceInfo xmlns:p15="http://schemas.microsoft.com/office/powerpoint/2012/main" userId="9c0bb8679d2cdf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5326" autoAdjust="0"/>
  </p:normalViewPr>
  <p:slideViewPr>
    <p:cSldViewPr snapToGrid="0" snapToObjects="1">
      <p:cViewPr>
        <p:scale>
          <a:sx n="86" d="100"/>
          <a:sy n="86" d="100"/>
        </p:scale>
        <p:origin x="312" y="11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EA8AC-26B6-45A5-B314-17A91C5BFF9F}" type="datetimeFigureOut">
              <a:rPr lang="en-US" smtClean="0"/>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EBDCF-6AEF-42B0-9B8B-EC660E7F5877}" type="slidenum">
              <a:rPr lang="en-US" smtClean="0"/>
              <a:t>‹#›</a:t>
            </a:fld>
            <a:endParaRPr lang="en-US"/>
          </a:p>
        </p:txBody>
      </p:sp>
    </p:spTree>
    <p:extLst>
      <p:ext uri="{BB962C8B-B14F-4D97-AF65-F5344CB8AC3E}">
        <p14:creationId xmlns:p14="http://schemas.microsoft.com/office/powerpoint/2010/main" val="149511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Orders</a:t>
            </a:r>
            <a:endParaRPr dirty="0"/>
          </a:p>
          <a:p>
            <a:r>
              <a:rPr b="0" dirty="0"/>
              <a:t>No alt text provided</a:t>
            </a:r>
            <a:endParaRPr dirty="0"/>
          </a:p>
          <a:p>
            <a:endParaRPr dirty="0"/>
          </a:p>
          <a:p>
            <a:r>
              <a:rPr b="1" dirty="0"/>
              <a:t>Total Trsnsactions</a:t>
            </a:r>
            <a:endParaRPr dirty="0"/>
          </a:p>
          <a:p>
            <a:r>
              <a:rPr b="0" dirty="0"/>
              <a:t>No alt text provided</a:t>
            </a:r>
            <a:endParaRPr dirty="0"/>
          </a:p>
          <a:p>
            <a:endParaRPr dirty="0"/>
          </a:p>
          <a:p>
            <a:r>
              <a:rPr b="1" dirty="0"/>
              <a:t>Sales Trend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Avg. Days to Ship</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Order Channel</a:t>
            </a:r>
            <a:endParaRPr dirty="0"/>
          </a:p>
          <a:p>
            <a:r>
              <a:rPr b="0" dirty="0"/>
              <a:t>No alt text provided</a:t>
            </a:r>
            <a:endParaRPr dirty="0"/>
          </a:p>
          <a:p>
            <a:endParaRPr dirty="0"/>
          </a:p>
          <a:p>
            <a:r>
              <a:rPr b="1" dirty="0"/>
              <a:t>Total Sales by Sales Person</a:t>
            </a:r>
            <a:endParaRPr dirty="0"/>
          </a:p>
          <a:p>
            <a:r>
              <a:rPr b="0" dirty="0"/>
              <a:t>No alt text provided</a:t>
            </a:r>
            <a:endParaRPr dirty="0"/>
          </a:p>
          <a:p>
            <a:endParaRPr dirty="0"/>
          </a:p>
          <a:p>
            <a:r>
              <a:rPr b="1" dirty="0"/>
              <a:t>Countries by Sales</a:t>
            </a:r>
            <a:endParaRPr dirty="0"/>
          </a:p>
          <a:p>
            <a:r>
              <a:rPr b="0" dirty="0"/>
              <a:t>No alt text provided</a:t>
            </a:r>
            <a:endParaRPr dirty="0"/>
          </a:p>
          <a:p>
            <a:endParaRPr dirty="0"/>
          </a:p>
          <a:p>
            <a:r>
              <a:rPr b="1" dirty="0"/>
              <a:t>Country</a:t>
            </a:r>
            <a:endParaRPr dirty="0"/>
          </a:p>
          <a:p>
            <a:r>
              <a:rPr b="0" dirty="0"/>
              <a:t>No alt text provided</a:t>
            </a:r>
            <a:endParaRPr dirty="0"/>
          </a:p>
          <a:p>
            <a:endParaRPr dirty="0"/>
          </a:p>
          <a:p>
            <a:r>
              <a:rPr b="1" dirty="0"/>
              <a:t>Months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65260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55646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93565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03594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22527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75981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21227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9774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23697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04837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1350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1735361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9670fec-d4cb-441e-bd06-65acc1608190?pbi_source=PowerPoint" TargetMode="External"/><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9670fec-d4cb-441e-bd06-65acc160819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1"/>
          </a:solidFill>
        </p:spPr>
      </p:pic>
      <p:sp>
        <p:nvSpPr>
          <p:cNvPr id="12" name="Title 1"/>
          <p:cNvSpPr txBox="1">
            <a:spLocks noGrp="1"/>
          </p:cNvSpPr>
          <p:nvPr>
            <p:ph type="title" idx="4294967295"/>
          </p:nvPr>
        </p:nvSpPr>
        <p:spPr>
          <a:xfrm>
            <a:off x="0" y="2982913"/>
            <a:ext cx="7548880"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panose="020B0502040204020203" pitchFamily="34" charset="0"/>
                <a:cs typeface="Segoe UI" panose="020B0502040204020203" pitchFamily="34" charset="0"/>
              </a:rPr>
              <a:t>Presentation by: Jacob Odey</a:t>
            </a:r>
            <a:br>
              <a:rPr kumimoji="0" lang="en-US" sz="4400" b="0" i="0" u="none" strike="noStrike" kern="1200" cap="none" spc="0" normalizeH="0" baseline="0" noProof="0" dirty="0">
                <a:ln>
                  <a:noFill/>
                </a:ln>
                <a:solidFill>
                  <a:srgbClr val="F3C910"/>
                </a:solidFill>
                <a:effectLst/>
                <a:uLnTx/>
                <a:uFillTx/>
                <a:latin typeface="Segoe UI" panose="020B0502040204020203" pitchFamily="34" charset="0"/>
                <a:cs typeface="Segoe UI" panose="020B0502040204020203" pitchFamily="34" charset="0"/>
              </a:rPr>
            </a:br>
            <a:r>
              <a:rPr kumimoji="0" lang="en-US" sz="44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Adventure Works Report</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0" name="TextBox 9"/>
          <p:cNvSpPr txBox="1"/>
          <p:nvPr/>
        </p:nvSpPr>
        <p:spPr>
          <a:xfrm>
            <a:off x="828512" y="5407903"/>
            <a:ext cx="2177716" cy="584775"/>
          </a:xfrm>
          <a:prstGeom prst="rect">
            <a:avLst/>
          </a:prstGeom>
          <a:noFill/>
        </p:spPr>
        <p:txBody>
          <a:bodyPr wrap="square" rtlCol="0">
            <a:spAutoFit/>
          </a:bodyPr>
          <a:lstStyle/>
          <a:p>
            <a:r>
              <a:rPr lang="en-US" sz="1600" b="1" i="0" dirty="0">
                <a:latin typeface="Segoe UI" panose="020B0502040204020203" pitchFamily="34" charset="0"/>
                <a:ea typeface="Segoe UI Semibold" charset="0"/>
                <a:cs typeface="Segoe UI" panose="020B0502040204020203" pitchFamily="34" charset="0"/>
              </a:rPr>
              <a:t>Date</a:t>
            </a:r>
          </a:p>
          <a:p>
            <a:r>
              <a:rPr lang="en-US" sz="1600" dirty="0">
                <a:latin typeface="Segoe UI" panose="020B0502040204020203" pitchFamily="34" charset="0"/>
                <a:ea typeface="Segoe UI" charset="0"/>
                <a:cs typeface="Segoe UI" panose="020B0502040204020203" pitchFamily="34" charset="0"/>
              </a:rPr>
              <a:t>9/25/2024</a:t>
            </a:r>
            <a:endParaRPr lang="en-US" sz="1600" b="0" i="0" dirty="0">
              <a:latin typeface="Segoe UI" panose="020B0502040204020203" pitchFamily="34" charset="0"/>
              <a:ea typeface="Segoe UI" charset="0"/>
              <a:cs typeface="Segoe UI" panose="020B0502040204020203" pitchFamily="34"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pic>
        <p:nvPicPr>
          <p:cNvPr id="3" name="Picture 2">
            <a:extLst>
              <a:ext uri="{FF2B5EF4-FFF2-40B4-BE49-F238E27FC236}">
                <a16:creationId xmlns:a16="http://schemas.microsoft.com/office/drawing/2014/main" id="{63C0A76A-33BA-7C2C-48BE-22A2E17B170D}"/>
              </a:ext>
            </a:extLst>
          </p:cNvPr>
          <p:cNvPicPr>
            <a:picLocks noChangeAspect="1"/>
          </p:cNvPicPr>
          <p:nvPr/>
        </p:nvPicPr>
        <p:blipFill>
          <a:blip r:embed="rId6">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5114925" y="0"/>
            <a:ext cx="2943226" cy="245745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6B7A00-0A9F-6F8C-4199-503252A69304}"/>
              </a:ext>
            </a:extLst>
          </p:cNvPr>
          <p:cNvSpPr txBox="1"/>
          <p:nvPr/>
        </p:nvSpPr>
        <p:spPr>
          <a:xfrm>
            <a:off x="124287" y="195309"/>
            <a:ext cx="8256233" cy="769441"/>
          </a:xfrm>
          <a:prstGeom prst="rect">
            <a:avLst/>
          </a:prstGeom>
          <a:noFill/>
        </p:spPr>
        <p:txBody>
          <a:bodyPr wrap="square" rtlCol="0">
            <a:spAutoFit/>
          </a:bodyPr>
          <a:lstStyle/>
          <a:p>
            <a:r>
              <a:rPr lang="en-US" sz="4400" dirty="0">
                <a:latin typeface="Segoe UI" panose="020B0502040204020203" pitchFamily="34" charset="0"/>
                <a:cs typeface="Segoe UI" panose="020B0502040204020203" pitchFamily="34" charset="0"/>
              </a:rPr>
              <a:t>Connecting the Dots</a:t>
            </a:r>
          </a:p>
        </p:txBody>
      </p:sp>
      <p:sp>
        <p:nvSpPr>
          <p:cNvPr id="3" name="TextBox 2">
            <a:extLst>
              <a:ext uri="{FF2B5EF4-FFF2-40B4-BE49-F238E27FC236}">
                <a16:creationId xmlns:a16="http://schemas.microsoft.com/office/drawing/2014/main" id="{47455E6C-DE1F-EBE9-AF8E-9304A3442F3C}"/>
              </a:ext>
            </a:extLst>
          </p:cNvPr>
          <p:cNvSpPr txBox="1"/>
          <p:nvPr/>
        </p:nvSpPr>
        <p:spPr>
          <a:xfrm>
            <a:off x="497150" y="1411550"/>
            <a:ext cx="11620869" cy="2308324"/>
          </a:xfrm>
          <a:prstGeom prst="rect">
            <a:avLst/>
          </a:prstGeom>
          <a:noFill/>
        </p:spPr>
        <p:txBody>
          <a:bodyPr wrap="square" rtlCol="0">
            <a:spAutoFit/>
          </a:bodyPr>
          <a:lstStyle/>
          <a:p>
            <a:pPr algn="just"/>
            <a:r>
              <a:rPr lang="en-US" dirty="0">
                <a:latin typeface="Segoe UI" panose="020B0502040204020203" pitchFamily="34" charset="0"/>
                <a:cs typeface="Segoe UI" panose="020B0502040204020203" pitchFamily="34" charset="0"/>
              </a:rPr>
              <a:t>As we piece together our story, a clear picture emerges:</a:t>
            </a:r>
          </a:p>
          <a:p>
            <a:pPr algn="just"/>
            <a:endParaRPr lang="en-US" dirty="0">
              <a:latin typeface="Segoe UI" panose="020B0502040204020203" pitchFamily="34" charset="0"/>
              <a:cs typeface="Segoe UI" panose="020B0502040204020203" pitchFamily="34" charset="0"/>
            </a:endParaRPr>
          </a:p>
          <a:p>
            <a:pPr algn="just">
              <a:buFont typeface="+mj-lt"/>
              <a:buAutoNum type="arabicPeriod"/>
            </a:pPr>
            <a:r>
              <a:rPr lang="en-US" dirty="0">
                <a:latin typeface="Segoe UI" panose="020B0502040204020203" pitchFamily="34" charset="0"/>
                <a:cs typeface="Segoe UI" panose="020B0502040204020203" pitchFamily="34" charset="0"/>
              </a:rPr>
              <a:t>Our overall sales are on an upward trajectory, despite some fluctuations.</a:t>
            </a:r>
          </a:p>
          <a:p>
            <a:pPr algn="just">
              <a:buFont typeface="+mj-lt"/>
              <a:buAutoNum type="arabicPeriod"/>
            </a:pPr>
            <a:endParaRPr lang="en-US" dirty="0">
              <a:latin typeface="Segoe UI" panose="020B0502040204020203" pitchFamily="34" charset="0"/>
              <a:cs typeface="Segoe UI" panose="020B0502040204020203" pitchFamily="34" charset="0"/>
            </a:endParaRPr>
          </a:p>
          <a:p>
            <a:pPr algn="just">
              <a:buFont typeface="+mj-lt"/>
              <a:buAutoNum type="arabicPeriod"/>
            </a:pPr>
            <a:r>
              <a:rPr lang="en-US" dirty="0">
                <a:latin typeface="Segoe UI" panose="020B0502040204020203" pitchFamily="34" charset="0"/>
                <a:cs typeface="Segoe UI" panose="020B0502040204020203" pitchFamily="34" charset="0"/>
              </a:rPr>
              <a:t>We're at a critical juncture where online and offline sales are converging.</a:t>
            </a:r>
          </a:p>
          <a:p>
            <a:pPr algn="just">
              <a:buFont typeface="+mj-lt"/>
              <a:buAutoNum type="arabicPeriod"/>
            </a:pPr>
            <a:endParaRPr lang="en-US" dirty="0">
              <a:latin typeface="Segoe UI" panose="020B0502040204020203" pitchFamily="34" charset="0"/>
              <a:cs typeface="Segoe UI" panose="020B0502040204020203" pitchFamily="34" charset="0"/>
            </a:endParaRPr>
          </a:p>
          <a:p>
            <a:pPr algn="just">
              <a:buFont typeface="+mj-lt"/>
              <a:buAutoNum type="arabicPeriod"/>
            </a:pPr>
            <a:r>
              <a:rPr lang="en-US" dirty="0">
                <a:latin typeface="Segoe UI" panose="020B0502040204020203" pitchFamily="34" charset="0"/>
                <a:cs typeface="Segoe UI" panose="020B0502040204020203" pitchFamily="34" charset="0"/>
              </a:rPr>
              <a:t>While price is key, a holistic approach considering promotions, quality, and reputation is crucial.</a:t>
            </a:r>
          </a:p>
          <a:p>
            <a:pPr algn="just"/>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4552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6B0D6-755B-86FD-78A8-E211E249C028}"/>
              </a:ext>
            </a:extLst>
          </p:cNvPr>
          <p:cNvSpPr txBox="1"/>
          <p:nvPr/>
        </p:nvSpPr>
        <p:spPr>
          <a:xfrm>
            <a:off x="497840" y="1225689"/>
            <a:ext cx="9895840" cy="5909310"/>
          </a:xfrm>
          <a:prstGeom prst="rect">
            <a:avLst/>
          </a:prstGeom>
          <a:noFill/>
        </p:spPr>
        <p:txBody>
          <a:bodyPr wrap="square" rtlCol="0">
            <a:spAutoFit/>
          </a:bodyPr>
          <a:lstStyle/>
          <a:p>
            <a:endParaRPr lang="en-US" dirty="0"/>
          </a:p>
          <a:p>
            <a:r>
              <a:rPr lang="en-US" dirty="0"/>
              <a:t>So, where do we go from here? Let's consider:</a:t>
            </a:r>
          </a:p>
          <a:p>
            <a:pPr marL="285750" indent="-285750">
              <a:buFont typeface="Wingdings" panose="05000000000000000000" pitchFamily="2" charset="2"/>
              <a:buChar char="v"/>
            </a:pPr>
            <a:r>
              <a:rPr lang="en-US" dirty="0"/>
              <a:t>How can we leverage our online presence while maintaining our offline strength?</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Should we refine our pricing strategy while enhancing other value propositions?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How might we reallocate our marketing budget for maximum impact?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Develop training programs based on top-performer practices and create targeted plans for underperforming countries</a:t>
            </a:r>
          </a:p>
          <a:p>
            <a:endParaRPr lang="en-US" dirty="0"/>
          </a:p>
          <a:p>
            <a:pPr marL="285750" indent="-285750">
              <a:buFont typeface="Wingdings" panose="05000000000000000000" pitchFamily="2" charset="2"/>
              <a:buChar char="v"/>
            </a:pPr>
            <a:r>
              <a:rPr lang="en-US" dirty="0"/>
              <a:t>Highlight opportunities for improving performance in lower-performing countries</a:t>
            </a:r>
          </a:p>
          <a:p>
            <a:endParaRPr lang="en-US" dirty="0"/>
          </a:p>
          <a:p>
            <a:pPr marL="285750" indent="-285750">
              <a:buFont typeface="Wingdings" panose="05000000000000000000" pitchFamily="2" charset="2"/>
              <a:buChar char="v"/>
            </a:pPr>
            <a:r>
              <a:rPr lang="en-US" dirty="0"/>
              <a:t>Shipping time optimization</a:t>
            </a:r>
          </a:p>
          <a:p>
            <a:endParaRPr lang="en-US" dirty="0"/>
          </a:p>
          <a:p>
            <a:pPr marL="285750" indent="-285750">
              <a:buFont typeface="Wingdings" panose="05000000000000000000" pitchFamily="2" charset="2"/>
              <a:buChar char="v"/>
            </a:pPr>
            <a:r>
              <a:rPr lang="en-US" dirty="0"/>
              <a:t>Sales team best practices sharing</a:t>
            </a:r>
          </a:p>
          <a:p>
            <a:pPr marL="285750" indent="-285750">
              <a:buFont typeface="Wingdings" panose="05000000000000000000" pitchFamily="2" charset="2"/>
              <a:buChar char="v"/>
            </a:pPr>
            <a:endParaRPr lang="en-US" dirty="0"/>
          </a:p>
          <a:p>
            <a:r>
              <a:rPr lang="en-US" dirty="0"/>
              <a:t>Remember, every great adventure requires adapting to the terrain. Are we ready to shift gears and tackle the road ahead?</a:t>
            </a:r>
          </a:p>
          <a:p>
            <a:endParaRPr lang="en-US" dirty="0"/>
          </a:p>
          <a:p>
            <a:endParaRPr lang="en-US" dirty="0"/>
          </a:p>
        </p:txBody>
      </p:sp>
      <p:sp>
        <p:nvSpPr>
          <p:cNvPr id="3" name="TextBox 2">
            <a:extLst>
              <a:ext uri="{FF2B5EF4-FFF2-40B4-BE49-F238E27FC236}">
                <a16:creationId xmlns:a16="http://schemas.microsoft.com/office/drawing/2014/main" id="{F42C8434-FCB1-6980-70D2-ED0CAE6218E5}"/>
              </a:ext>
            </a:extLst>
          </p:cNvPr>
          <p:cNvSpPr txBox="1"/>
          <p:nvPr/>
        </p:nvSpPr>
        <p:spPr>
          <a:xfrm>
            <a:off x="213064" y="159798"/>
            <a:ext cx="6862439" cy="769441"/>
          </a:xfrm>
          <a:prstGeom prst="rect">
            <a:avLst/>
          </a:prstGeom>
          <a:noFill/>
        </p:spPr>
        <p:txBody>
          <a:bodyPr wrap="square" rtlCol="0">
            <a:spAutoFit/>
          </a:bodyPr>
          <a:lstStyle/>
          <a:p>
            <a:r>
              <a:rPr lang="en-US" sz="4400" dirty="0">
                <a:latin typeface="Segoe UI" panose="020B0502040204020203" pitchFamily="34" charset="0"/>
                <a:cs typeface="Segoe UI" panose="020B0502040204020203" pitchFamily="34" charset="0"/>
              </a:rPr>
              <a:t>The Road Ahead</a:t>
            </a:r>
          </a:p>
        </p:txBody>
      </p:sp>
    </p:spTree>
    <p:extLst>
      <p:ext uri="{BB962C8B-B14F-4D97-AF65-F5344CB8AC3E}">
        <p14:creationId xmlns:p14="http://schemas.microsoft.com/office/powerpoint/2010/main" val="112263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A55FF2-3F0A-AD0B-8FAA-62ECFE1003FA}"/>
              </a:ext>
            </a:extLst>
          </p:cNvPr>
          <p:cNvSpPr txBox="1"/>
          <p:nvPr/>
        </p:nvSpPr>
        <p:spPr>
          <a:xfrm>
            <a:off x="1772920" y="2623781"/>
            <a:ext cx="8646160" cy="1446550"/>
          </a:xfrm>
          <a:prstGeom prst="rect">
            <a:avLst/>
          </a:prstGeom>
          <a:noFill/>
        </p:spPr>
        <p:txBody>
          <a:bodyPr wrap="square" rtlCol="0">
            <a:spAutoFit/>
          </a:bodyPr>
          <a:lstStyle/>
          <a:p>
            <a:pPr algn="ctr"/>
            <a:r>
              <a:rPr lang="en-US" sz="8800" dirty="0">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105861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Orders ,Total Trsnsactions ,Sales Trend ,textbox ,Avg. Days to Ship ,image ,image ,image ,image ,Order Channel ,Total Sales by Sales Person ,Countries by Sales ,Country ,Month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71D070-8E51-19EB-BE48-2279D851ABE0}"/>
              </a:ext>
            </a:extLst>
          </p:cNvPr>
          <p:cNvPicPr>
            <a:picLocks noChangeAspect="1"/>
          </p:cNvPicPr>
          <p:nvPr/>
        </p:nvPicPr>
        <p:blipFill>
          <a:blip r:embed="rId2"/>
          <a:stretch>
            <a:fillRect/>
          </a:stretch>
        </p:blipFill>
        <p:spPr>
          <a:xfrm>
            <a:off x="4084319" y="1537437"/>
            <a:ext cx="3819141" cy="1346467"/>
          </a:xfrm>
          <a:prstGeom prst="rect">
            <a:avLst/>
          </a:prstGeom>
        </p:spPr>
      </p:pic>
      <p:pic>
        <p:nvPicPr>
          <p:cNvPr id="12" name="Picture 11">
            <a:extLst>
              <a:ext uri="{FF2B5EF4-FFF2-40B4-BE49-F238E27FC236}">
                <a16:creationId xmlns:a16="http://schemas.microsoft.com/office/drawing/2014/main" id="{9A4054DE-4D06-E2A2-2725-749AED46A1DC}"/>
              </a:ext>
            </a:extLst>
          </p:cNvPr>
          <p:cNvPicPr>
            <a:picLocks noChangeAspect="1"/>
          </p:cNvPicPr>
          <p:nvPr/>
        </p:nvPicPr>
        <p:blipFill>
          <a:blip r:embed="rId3"/>
          <a:stretch>
            <a:fillRect/>
          </a:stretch>
        </p:blipFill>
        <p:spPr>
          <a:xfrm>
            <a:off x="265178" y="1537438"/>
            <a:ext cx="3819141" cy="1354884"/>
          </a:xfrm>
          <a:prstGeom prst="rect">
            <a:avLst/>
          </a:prstGeom>
        </p:spPr>
      </p:pic>
      <p:pic>
        <p:nvPicPr>
          <p:cNvPr id="14" name="Picture 13">
            <a:extLst>
              <a:ext uri="{FF2B5EF4-FFF2-40B4-BE49-F238E27FC236}">
                <a16:creationId xmlns:a16="http://schemas.microsoft.com/office/drawing/2014/main" id="{6CD879E4-B0AC-BA0D-B98C-C08787371896}"/>
              </a:ext>
            </a:extLst>
          </p:cNvPr>
          <p:cNvPicPr>
            <a:picLocks noChangeAspect="1"/>
          </p:cNvPicPr>
          <p:nvPr/>
        </p:nvPicPr>
        <p:blipFill>
          <a:blip r:embed="rId4"/>
          <a:stretch>
            <a:fillRect/>
          </a:stretch>
        </p:blipFill>
        <p:spPr>
          <a:xfrm>
            <a:off x="7876914" y="1520604"/>
            <a:ext cx="4049908" cy="1363300"/>
          </a:xfrm>
          <a:prstGeom prst="rect">
            <a:avLst/>
          </a:prstGeom>
        </p:spPr>
      </p:pic>
      <p:sp>
        <p:nvSpPr>
          <p:cNvPr id="15" name="TextBox 14">
            <a:extLst>
              <a:ext uri="{FF2B5EF4-FFF2-40B4-BE49-F238E27FC236}">
                <a16:creationId xmlns:a16="http://schemas.microsoft.com/office/drawing/2014/main" id="{27CA895D-8F3E-6C73-86A8-40A5625288E1}"/>
              </a:ext>
            </a:extLst>
          </p:cNvPr>
          <p:cNvSpPr txBox="1"/>
          <p:nvPr/>
        </p:nvSpPr>
        <p:spPr>
          <a:xfrm>
            <a:off x="132080" y="365760"/>
            <a:ext cx="8666480" cy="769441"/>
          </a:xfrm>
          <a:prstGeom prst="rect">
            <a:avLst/>
          </a:prstGeom>
          <a:noFill/>
        </p:spPr>
        <p:txBody>
          <a:bodyPr wrap="square" rtlCol="0">
            <a:spAutoFit/>
          </a:bodyPr>
          <a:lstStyle/>
          <a:p>
            <a:r>
              <a:rPr lang="en-US" sz="4400" b="1" i="0" dirty="0">
                <a:solidFill>
                  <a:srgbClr val="FFFFFF"/>
                </a:solidFill>
                <a:effectLst/>
                <a:latin typeface="Segoe UI" panose="020B0502040204020203" pitchFamily="34" charset="0"/>
                <a:cs typeface="Segoe UI" panose="020B0502040204020203" pitchFamily="34" charset="0"/>
              </a:rPr>
              <a:t>Our Global Expedition</a:t>
            </a:r>
            <a:endParaRPr lang="en-US" sz="44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9906204D-D0E0-66CD-E042-D3BC184232B0}"/>
              </a:ext>
            </a:extLst>
          </p:cNvPr>
          <p:cNvSpPr txBox="1"/>
          <p:nvPr/>
        </p:nvSpPr>
        <p:spPr>
          <a:xfrm>
            <a:off x="265178" y="3312160"/>
            <a:ext cx="10443462"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Segoe UI" panose="020B0502040204020203" pitchFamily="34" charset="0"/>
                <a:cs typeface="Segoe UI" panose="020B0502040204020203" pitchFamily="34" charset="0"/>
              </a:rPr>
              <a:t>Our bicycle company has been on an incredible ride, crossing borders and connecting with customers globally. We've fulfilled over 31,470 orders since adventures started.</a:t>
            </a:r>
          </a:p>
          <a:p>
            <a:pPr marL="285750" indent="-285750">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Total Transactions: $140.71M</a:t>
            </a:r>
          </a:p>
          <a:p>
            <a:pPr marL="285750" indent="-285750">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t>7 days average to deliver those dreams</a:t>
            </a: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b="1" dirty="0">
                <a:latin typeface="Segoe UI" panose="020B0502040204020203" pitchFamily="34" charset="0"/>
                <a:cs typeface="Segoe UI" panose="020B0502040204020203" pitchFamily="34" charset="0"/>
              </a:rPr>
              <a:t>Key insight: </a:t>
            </a:r>
            <a:r>
              <a:rPr lang="en-US" dirty="0">
                <a:latin typeface="Segoe UI" panose="020B0502040204020203" pitchFamily="34" charset="0"/>
                <a:cs typeface="Segoe UI" panose="020B0502040204020203" pitchFamily="34" charset="0"/>
              </a:rPr>
              <a:t>Each order averages $4,470, indicating high-value products</a:t>
            </a:r>
          </a:p>
          <a:p>
            <a:pPr marL="285750" indent="-285750">
              <a:buFont typeface="Wingdings" panose="05000000000000000000" pitchFamily="2" charset="2"/>
              <a:buChar char="v"/>
            </a:pP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b="1" dirty="0">
                <a:latin typeface="Segoe UI" panose="020B0502040204020203" pitchFamily="34" charset="0"/>
                <a:cs typeface="Segoe UI" panose="020B0502040204020203" pitchFamily="34" charset="0"/>
              </a:rPr>
              <a:t>Challenge:</a:t>
            </a:r>
            <a:r>
              <a:rPr lang="en-US" dirty="0">
                <a:latin typeface="Segoe UI" panose="020B0502040204020203" pitchFamily="34" charset="0"/>
                <a:cs typeface="Segoe UI" panose="020B0502040204020203" pitchFamily="34" charset="0"/>
              </a:rPr>
              <a:t> Can we reduce this to gain a competitive advantage?</a:t>
            </a:r>
          </a:p>
        </p:txBody>
      </p:sp>
    </p:spTree>
    <p:extLst>
      <p:ext uri="{BB962C8B-B14F-4D97-AF65-F5344CB8AC3E}">
        <p14:creationId xmlns:p14="http://schemas.microsoft.com/office/powerpoint/2010/main" val="407132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D8642B-B76B-C266-DD70-377D2FFA3FBD}"/>
              </a:ext>
            </a:extLst>
          </p:cNvPr>
          <p:cNvPicPr>
            <a:picLocks noChangeAspect="1"/>
          </p:cNvPicPr>
          <p:nvPr/>
        </p:nvPicPr>
        <p:blipFill>
          <a:blip r:embed="rId2"/>
          <a:stretch>
            <a:fillRect/>
          </a:stretch>
        </p:blipFill>
        <p:spPr>
          <a:xfrm>
            <a:off x="6170734" y="1259840"/>
            <a:ext cx="5919665" cy="4175760"/>
          </a:xfrm>
          <a:prstGeom prst="rect">
            <a:avLst/>
          </a:prstGeom>
        </p:spPr>
      </p:pic>
      <p:sp>
        <p:nvSpPr>
          <p:cNvPr id="4" name="TextBox 3">
            <a:extLst>
              <a:ext uri="{FF2B5EF4-FFF2-40B4-BE49-F238E27FC236}">
                <a16:creationId xmlns:a16="http://schemas.microsoft.com/office/drawing/2014/main" id="{CECB8F8C-881F-3DB1-A18C-61DFCE8606F7}"/>
              </a:ext>
            </a:extLst>
          </p:cNvPr>
          <p:cNvSpPr txBox="1"/>
          <p:nvPr/>
        </p:nvSpPr>
        <p:spPr>
          <a:xfrm>
            <a:off x="223520" y="223520"/>
            <a:ext cx="9509760" cy="646331"/>
          </a:xfrm>
          <a:prstGeom prst="rect">
            <a:avLst/>
          </a:prstGeom>
          <a:noFill/>
        </p:spPr>
        <p:txBody>
          <a:bodyPr wrap="square" rtlCol="0">
            <a:spAutoFit/>
          </a:bodyPr>
          <a:lstStyle/>
          <a:p>
            <a:r>
              <a:rPr lang="en-US" sz="3600" dirty="0"/>
              <a:t>The World Map of Adventure Works</a:t>
            </a:r>
          </a:p>
        </p:txBody>
      </p:sp>
      <p:sp>
        <p:nvSpPr>
          <p:cNvPr id="5" name="TextBox 4">
            <a:extLst>
              <a:ext uri="{FF2B5EF4-FFF2-40B4-BE49-F238E27FC236}">
                <a16:creationId xmlns:a16="http://schemas.microsoft.com/office/drawing/2014/main" id="{F9D5A8CB-518D-9BE8-F130-1188A4A1528E}"/>
              </a:ext>
            </a:extLst>
          </p:cNvPr>
          <p:cNvSpPr txBox="1"/>
          <p:nvPr/>
        </p:nvSpPr>
        <p:spPr>
          <a:xfrm>
            <a:off x="223520" y="2129195"/>
            <a:ext cx="5872480" cy="2308324"/>
          </a:xfrm>
          <a:prstGeom prst="rect">
            <a:avLst/>
          </a:prstGeom>
          <a:noFill/>
        </p:spPr>
        <p:txBody>
          <a:bodyPr wrap="square" rtlCol="0">
            <a:spAutoFit/>
          </a:bodyPr>
          <a:lstStyle/>
          <a:p>
            <a:pPr marL="285750" indent="-285750">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USA leads with $82M in sales</a:t>
            </a: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Significant presence in Canada, Australia, and Europe</a:t>
            </a:r>
          </a:p>
          <a:p>
            <a:endParaRPr lang="en-US" dirty="0">
              <a:latin typeface="Segoe UI" panose="020B0502040204020203" pitchFamily="34" charset="0"/>
              <a:cs typeface="Segoe UI" panose="020B0502040204020203" pitchFamily="34" charset="0"/>
            </a:endParaRPr>
          </a:p>
          <a:p>
            <a:pPr marL="285750" indent="-285750" algn="just">
              <a:buFont typeface="Wingdings" panose="05000000000000000000" pitchFamily="2" charset="2"/>
              <a:buChar char="v"/>
            </a:pPr>
            <a:r>
              <a:rPr lang="en-US" dirty="0">
                <a:latin typeface="Segoe UI" panose="020B0502040204020203" pitchFamily="34" charset="0"/>
                <a:cs typeface="Segoe UI" panose="020B0502040204020203" pitchFamily="34" charset="0"/>
              </a:rPr>
              <a:t>Significant presence in Canada, Australia, and Europe</a:t>
            </a:r>
          </a:p>
          <a:p>
            <a:pPr algn="just"/>
            <a:r>
              <a:rPr lang="en-US" dirty="0">
                <a:latin typeface="Segoe UI" panose="020B0502040204020203" pitchFamily="34" charset="0"/>
                <a:cs typeface="Segoe UI" panose="020B0502040204020203" pitchFamily="34" charset="0"/>
              </a:rPr>
              <a:t>Opportunity: Expand market share in European countries</a:t>
            </a:r>
          </a:p>
        </p:txBody>
      </p:sp>
    </p:spTree>
    <p:extLst>
      <p:ext uri="{BB962C8B-B14F-4D97-AF65-F5344CB8AC3E}">
        <p14:creationId xmlns:p14="http://schemas.microsoft.com/office/powerpoint/2010/main" val="285421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13FC1E-50DE-00E2-6DBB-E34EA1B52EF2}"/>
              </a:ext>
            </a:extLst>
          </p:cNvPr>
          <p:cNvSpPr txBox="1"/>
          <p:nvPr/>
        </p:nvSpPr>
        <p:spPr>
          <a:xfrm>
            <a:off x="193040" y="274320"/>
            <a:ext cx="11734800" cy="707886"/>
          </a:xfrm>
          <a:prstGeom prst="rect">
            <a:avLst/>
          </a:prstGeom>
          <a:noFill/>
        </p:spPr>
        <p:txBody>
          <a:bodyPr wrap="square" rtlCol="0">
            <a:spAutoFit/>
          </a:bodyPr>
          <a:lstStyle/>
          <a:p>
            <a:r>
              <a:rPr lang="en-US" sz="4000" b="1" dirty="0">
                <a:latin typeface="Segoe UI" panose="020B0502040204020203" pitchFamily="34" charset="0"/>
                <a:cs typeface="Segoe UI" panose="020B0502040204020203" pitchFamily="34" charset="0"/>
              </a:rPr>
              <a:t>The Peaks and Valleys of Our Journey</a:t>
            </a:r>
          </a:p>
        </p:txBody>
      </p:sp>
      <p:sp>
        <p:nvSpPr>
          <p:cNvPr id="9" name="TextBox 8">
            <a:extLst>
              <a:ext uri="{FF2B5EF4-FFF2-40B4-BE49-F238E27FC236}">
                <a16:creationId xmlns:a16="http://schemas.microsoft.com/office/drawing/2014/main" id="{EC8A982B-3940-94E3-E702-FC3F8B991CD0}"/>
              </a:ext>
            </a:extLst>
          </p:cNvPr>
          <p:cNvSpPr txBox="1"/>
          <p:nvPr/>
        </p:nvSpPr>
        <p:spPr>
          <a:xfrm>
            <a:off x="7254240" y="1727200"/>
            <a:ext cx="46736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Consistent growth from 2002 to 2004 where the longest period of growth is between 2001 and 2003.</a:t>
            </a:r>
          </a:p>
          <a:p>
            <a:pPr algn="just"/>
            <a:endParaRPr lang="en-US"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dirty="0">
                <a:latin typeface="Segoe UI" panose="020B0502040204020203" pitchFamily="34" charset="0"/>
                <a:cs typeface="Segoe UI" panose="020B0502040204020203" pitchFamily="34" charset="0"/>
              </a:rPr>
              <a:t>Reached new heights in 2004 and still climbing.</a:t>
            </a:r>
            <a:endParaRPr lang="en-US" b="0" i="0" dirty="0">
              <a:effectLst/>
              <a:latin typeface="Segoe UI" panose="020B0502040204020203" pitchFamily="34" charset="0"/>
              <a:cs typeface="Segoe UI" panose="020B0502040204020203" pitchFamily="34" charset="0"/>
            </a:endParaRPr>
          </a:p>
          <a:p>
            <a:pPr algn="just"/>
            <a:endParaRPr lang="en-US" b="0" i="0" dirty="0">
              <a:effectLst/>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dirty="0">
                <a:latin typeface="Segoe UI" panose="020B0502040204020203" pitchFamily="34" charset="0"/>
                <a:cs typeface="Segoe UI" panose="020B0502040204020203" pitchFamily="34" charset="0"/>
              </a:rPr>
              <a:t>The trend appears to be generally increasing over time, with some fluctuations.</a:t>
            </a:r>
            <a:endParaRPr lang="en-US" b="0" i="0" dirty="0">
              <a:effectLst/>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BDAC0460-9BB1-CD57-A78E-1E47D025D122}"/>
              </a:ext>
            </a:extLst>
          </p:cNvPr>
          <p:cNvSpPr txBox="1"/>
          <p:nvPr/>
        </p:nvSpPr>
        <p:spPr>
          <a:xfrm>
            <a:off x="487680" y="5132154"/>
            <a:ext cx="9316720" cy="923330"/>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Recommendations:</a:t>
            </a:r>
          </a:p>
          <a:p>
            <a:pPr marL="285750" indent="-285750">
              <a:buFont typeface="Wingdings" panose="05000000000000000000" pitchFamily="2" charset="2"/>
              <a:buChar char="v"/>
            </a:pPr>
            <a:r>
              <a:rPr lang="en-US" i="0" dirty="0">
                <a:effectLst/>
                <a:latin typeface="Segoe UI" panose="020B0502040204020203" pitchFamily="34" charset="0"/>
                <a:cs typeface="Segoe UI" panose="020B0502040204020203" pitchFamily="34" charset="0"/>
              </a:rPr>
              <a:t>Se</a:t>
            </a:r>
            <a:r>
              <a:rPr lang="en-US" b="0" i="0" dirty="0">
                <a:effectLst/>
                <a:latin typeface="Segoe UI" panose="020B0502040204020203" pitchFamily="34" charset="0"/>
                <a:cs typeface="Segoe UI" panose="020B0502040204020203" pitchFamily="34" charset="0"/>
              </a:rPr>
              <a:t>asonal fluctuations present opportunities for targeted campaigns</a:t>
            </a:r>
          </a:p>
          <a:p>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C8F482C6-40EE-1DC1-C39B-B5137AD7EB22}"/>
              </a:ext>
            </a:extLst>
          </p:cNvPr>
          <p:cNvPicPr>
            <a:picLocks noChangeAspect="1"/>
          </p:cNvPicPr>
          <p:nvPr/>
        </p:nvPicPr>
        <p:blipFill>
          <a:blip r:embed="rId2"/>
          <a:stretch>
            <a:fillRect/>
          </a:stretch>
        </p:blipFill>
        <p:spPr>
          <a:xfrm>
            <a:off x="193040" y="1129553"/>
            <a:ext cx="7061200" cy="4002601"/>
          </a:xfrm>
          <a:prstGeom prst="rect">
            <a:avLst/>
          </a:prstGeom>
        </p:spPr>
      </p:pic>
    </p:spTree>
    <p:extLst>
      <p:ext uri="{BB962C8B-B14F-4D97-AF65-F5344CB8AC3E}">
        <p14:creationId xmlns:p14="http://schemas.microsoft.com/office/powerpoint/2010/main" val="6107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1DBCA5-0E13-0578-89E3-2FB44BB9CB3D}"/>
              </a:ext>
            </a:extLst>
          </p:cNvPr>
          <p:cNvPicPr>
            <a:picLocks noChangeAspect="1"/>
          </p:cNvPicPr>
          <p:nvPr/>
        </p:nvPicPr>
        <p:blipFill>
          <a:blip r:embed="rId2"/>
          <a:stretch>
            <a:fillRect/>
          </a:stretch>
        </p:blipFill>
        <p:spPr>
          <a:xfrm>
            <a:off x="356870" y="981075"/>
            <a:ext cx="10196830" cy="3467100"/>
          </a:xfrm>
          <a:prstGeom prst="rect">
            <a:avLst/>
          </a:prstGeom>
        </p:spPr>
      </p:pic>
      <p:sp>
        <p:nvSpPr>
          <p:cNvPr id="6" name="TextBox 5">
            <a:extLst>
              <a:ext uri="{FF2B5EF4-FFF2-40B4-BE49-F238E27FC236}">
                <a16:creationId xmlns:a16="http://schemas.microsoft.com/office/drawing/2014/main" id="{3C41299F-0647-DD73-5B71-A018B137AA11}"/>
              </a:ext>
            </a:extLst>
          </p:cNvPr>
          <p:cNvSpPr txBox="1"/>
          <p:nvPr/>
        </p:nvSpPr>
        <p:spPr>
          <a:xfrm>
            <a:off x="-22860" y="0"/>
            <a:ext cx="10824210" cy="769441"/>
          </a:xfrm>
          <a:prstGeom prst="rect">
            <a:avLst/>
          </a:prstGeom>
          <a:noFill/>
        </p:spPr>
        <p:txBody>
          <a:bodyPr wrap="square" rtlCol="0">
            <a:spAutoFit/>
          </a:bodyPr>
          <a:lstStyle/>
          <a:p>
            <a:r>
              <a:rPr lang="en-US" sz="4400" b="1" dirty="0">
                <a:latin typeface="Segoe UI" panose="020B0502040204020203" pitchFamily="34" charset="0"/>
                <a:cs typeface="Segoe UI" panose="020B0502040204020203" pitchFamily="34" charset="0"/>
              </a:rPr>
              <a:t>The Champions Driving Our Success</a:t>
            </a:r>
          </a:p>
        </p:txBody>
      </p:sp>
      <p:sp>
        <p:nvSpPr>
          <p:cNvPr id="10" name="TextBox 9">
            <a:extLst>
              <a:ext uri="{FF2B5EF4-FFF2-40B4-BE49-F238E27FC236}">
                <a16:creationId xmlns:a16="http://schemas.microsoft.com/office/drawing/2014/main" id="{63978505-C3E8-77AC-B4B2-0E3F5086D97F}"/>
              </a:ext>
            </a:extLst>
          </p:cNvPr>
          <p:cNvSpPr txBox="1"/>
          <p:nvPr/>
        </p:nvSpPr>
        <p:spPr>
          <a:xfrm>
            <a:off x="699770" y="4729524"/>
            <a:ext cx="916813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Top performers: Reuben </a:t>
            </a:r>
            <a:r>
              <a:rPr lang="en-US" dirty="0" err="1">
                <a:latin typeface="Segoe UI" panose="020B0502040204020203" pitchFamily="34" charset="0"/>
                <a:cs typeface="Segoe UI" panose="020B0502040204020203" pitchFamily="34" charset="0"/>
              </a:rPr>
              <a:t>D'sa</a:t>
            </a:r>
            <a:r>
              <a:rPr lang="en-US" dirty="0">
                <a:latin typeface="Segoe UI" panose="020B0502040204020203" pitchFamily="34" charset="0"/>
                <a:cs typeface="Segoe UI" panose="020B0502040204020203" pitchFamily="34" charset="0"/>
              </a:rPr>
              <a:t> and Roger </a:t>
            </a:r>
            <a:r>
              <a:rPr lang="en-US" dirty="0" err="1">
                <a:latin typeface="Segoe UI" panose="020B0502040204020203" pitchFamily="34" charset="0"/>
                <a:cs typeface="Segoe UI" panose="020B0502040204020203" pitchFamily="34" charset="0"/>
              </a:rPr>
              <a:t>Harui</a:t>
            </a: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dirty="0">
                <a:latin typeface="Segoe UI" panose="020B0502040204020203" pitchFamily="34" charset="0"/>
                <a:cs typeface="Segoe UI" panose="020B0502040204020203" pitchFamily="34" charset="0"/>
              </a:rPr>
              <a:t>Strategy: Analyze their methods for company-wide implementation</a:t>
            </a:r>
          </a:p>
        </p:txBody>
      </p:sp>
    </p:spTree>
    <p:extLst>
      <p:ext uri="{BB962C8B-B14F-4D97-AF65-F5344CB8AC3E}">
        <p14:creationId xmlns:p14="http://schemas.microsoft.com/office/powerpoint/2010/main" val="378202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9F6C2-7124-9BBE-C7EB-5D1E833B41E6}"/>
              </a:ext>
            </a:extLst>
          </p:cNvPr>
          <p:cNvSpPr txBox="1"/>
          <p:nvPr/>
        </p:nvSpPr>
        <p:spPr>
          <a:xfrm>
            <a:off x="133350" y="173771"/>
            <a:ext cx="11351895" cy="646331"/>
          </a:xfrm>
          <a:prstGeom prst="rect">
            <a:avLst/>
          </a:prstGeom>
          <a:noFill/>
        </p:spPr>
        <p:txBody>
          <a:bodyPr wrap="square" rtlCol="0">
            <a:spAutoFit/>
          </a:bodyPr>
          <a:lstStyle/>
          <a:p>
            <a:r>
              <a:rPr lang="en-US" sz="3600" b="1" dirty="0">
                <a:latin typeface="Segoe UI" panose="020B0502040204020203" pitchFamily="34" charset="0"/>
                <a:cs typeface="Segoe UI" panose="020B0502040204020203" pitchFamily="34" charset="0"/>
              </a:rPr>
              <a:t>The Digital Revolution and Our Next Expedition</a:t>
            </a:r>
          </a:p>
        </p:txBody>
      </p:sp>
      <p:pic>
        <p:nvPicPr>
          <p:cNvPr id="3" name="Picture 2">
            <a:extLst>
              <a:ext uri="{FF2B5EF4-FFF2-40B4-BE49-F238E27FC236}">
                <a16:creationId xmlns:a16="http://schemas.microsoft.com/office/drawing/2014/main" id="{F346885A-3552-FF19-160C-3E2EB32588E1}"/>
              </a:ext>
            </a:extLst>
          </p:cNvPr>
          <p:cNvPicPr>
            <a:picLocks noChangeAspect="1"/>
          </p:cNvPicPr>
          <p:nvPr/>
        </p:nvPicPr>
        <p:blipFill>
          <a:blip r:embed="rId2"/>
          <a:stretch>
            <a:fillRect/>
          </a:stretch>
        </p:blipFill>
        <p:spPr>
          <a:xfrm>
            <a:off x="340042" y="890468"/>
            <a:ext cx="11511915" cy="3110032"/>
          </a:xfrm>
          <a:prstGeom prst="rect">
            <a:avLst/>
          </a:prstGeom>
        </p:spPr>
      </p:pic>
      <p:sp>
        <p:nvSpPr>
          <p:cNvPr id="4" name="TextBox 3">
            <a:extLst>
              <a:ext uri="{FF2B5EF4-FFF2-40B4-BE49-F238E27FC236}">
                <a16:creationId xmlns:a16="http://schemas.microsoft.com/office/drawing/2014/main" id="{E3BD2572-AD9D-5029-18EA-CAAE120DF36B}"/>
              </a:ext>
            </a:extLst>
          </p:cNvPr>
          <p:cNvSpPr txBox="1"/>
          <p:nvPr/>
        </p:nvSpPr>
        <p:spPr>
          <a:xfrm>
            <a:off x="600075" y="4287927"/>
            <a:ext cx="11160125"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Online orders dominate with 28K (87.9%)</a:t>
            </a: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Offline orders account for 4K (12.1%)</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285750" indent="-285750" algn="just">
              <a:buFont typeface="Wingdings" panose="05000000000000000000" pitchFamily="2" charset="2"/>
              <a:buChar char="v"/>
            </a:pPr>
            <a:r>
              <a:rPr lang="en-US" dirty="0">
                <a:latin typeface="Segoe UI" panose="020B0502040204020203" pitchFamily="34" charset="0"/>
                <a:cs typeface="Segoe UI" panose="020B0502040204020203" pitchFamily="34" charset="0"/>
              </a:rPr>
              <a:t>Strategy: How do we enhance our digital highway while ensuring our traditional paths remain well-maintained?</a:t>
            </a:r>
          </a:p>
          <a:p>
            <a:pPr marL="285750" indent="-285750" algn="just">
              <a:buFont typeface="Wingdings" panose="05000000000000000000" pitchFamily="2" charset="2"/>
              <a:buChar char="v"/>
            </a:pPr>
            <a:r>
              <a:rPr lang="en-US" dirty="0">
                <a:latin typeface="Segoe UI" panose="020B0502040204020203" pitchFamily="34" charset="0"/>
                <a:cs typeface="Segoe UI" panose="020B0502040204020203" pitchFamily="34" charset="0"/>
              </a:rPr>
              <a:t>Opportunity: Optimize the 12.1% offline orders</a:t>
            </a:r>
          </a:p>
        </p:txBody>
      </p:sp>
    </p:spTree>
    <p:extLst>
      <p:ext uri="{BB962C8B-B14F-4D97-AF65-F5344CB8AC3E}">
        <p14:creationId xmlns:p14="http://schemas.microsoft.com/office/powerpoint/2010/main" val="383144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FE9A0D-D770-491F-67AD-2F852EE7CC85}"/>
              </a:ext>
            </a:extLst>
          </p:cNvPr>
          <p:cNvPicPr>
            <a:picLocks noChangeAspect="1"/>
          </p:cNvPicPr>
          <p:nvPr/>
        </p:nvPicPr>
        <p:blipFill>
          <a:blip r:embed="rId2"/>
          <a:stretch>
            <a:fillRect/>
          </a:stretch>
        </p:blipFill>
        <p:spPr>
          <a:xfrm>
            <a:off x="157779" y="1065320"/>
            <a:ext cx="11800442" cy="2523477"/>
          </a:xfrm>
          <a:prstGeom prst="rect">
            <a:avLst/>
          </a:prstGeom>
        </p:spPr>
      </p:pic>
      <p:sp>
        <p:nvSpPr>
          <p:cNvPr id="4" name="TextBox 3">
            <a:extLst>
              <a:ext uri="{FF2B5EF4-FFF2-40B4-BE49-F238E27FC236}">
                <a16:creationId xmlns:a16="http://schemas.microsoft.com/office/drawing/2014/main" id="{B92D5CE2-F502-C698-023B-C559378F0631}"/>
              </a:ext>
            </a:extLst>
          </p:cNvPr>
          <p:cNvSpPr txBox="1"/>
          <p:nvPr/>
        </p:nvSpPr>
        <p:spPr>
          <a:xfrm>
            <a:off x="157779" y="133165"/>
            <a:ext cx="9660924" cy="769441"/>
          </a:xfrm>
          <a:prstGeom prst="rect">
            <a:avLst/>
          </a:prstGeom>
          <a:noFill/>
        </p:spPr>
        <p:txBody>
          <a:bodyPr wrap="square" rtlCol="0">
            <a:spAutoFit/>
          </a:bodyPr>
          <a:lstStyle/>
          <a:p>
            <a:r>
              <a:rPr lang="en-US" sz="4400" dirty="0">
                <a:latin typeface="Segoe UI" panose="020B0502040204020203" pitchFamily="34" charset="0"/>
                <a:cs typeface="Segoe UI" panose="020B0502040204020203" pitchFamily="34" charset="0"/>
              </a:rPr>
              <a:t>The Two Paths to Our Customers </a:t>
            </a:r>
          </a:p>
        </p:txBody>
      </p:sp>
      <p:sp>
        <p:nvSpPr>
          <p:cNvPr id="5" name="TextBox 4">
            <a:extLst>
              <a:ext uri="{FF2B5EF4-FFF2-40B4-BE49-F238E27FC236}">
                <a16:creationId xmlns:a16="http://schemas.microsoft.com/office/drawing/2014/main" id="{1706822F-C8AF-446A-3EF7-4A5206F470C9}"/>
              </a:ext>
            </a:extLst>
          </p:cNvPr>
          <p:cNvSpPr txBox="1"/>
          <p:nvPr/>
        </p:nvSpPr>
        <p:spPr>
          <a:xfrm>
            <a:off x="399495" y="3888419"/>
            <a:ext cx="11558726" cy="3139321"/>
          </a:xfrm>
          <a:prstGeom prst="rect">
            <a:avLst/>
          </a:prstGeom>
          <a:noFill/>
        </p:spPr>
        <p:txBody>
          <a:bodyPr wrap="square" rtlCol="0">
            <a:spAutoFit/>
          </a:bodyPr>
          <a:lstStyle/>
          <a:p>
            <a:pPr algn="just"/>
            <a:r>
              <a:rPr lang="en-US" dirty="0">
                <a:latin typeface="Segoe UI" panose="020B0502040204020203" pitchFamily="34" charset="0"/>
                <a:cs typeface="Segoe UI" panose="020B0502040204020203" pitchFamily="34" charset="0"/>
              </a:rPr>
              <a:t>In our quest to reach cyclists everywhere, we've discovered two distinct trails: the traditional offline path and the digital highway.</a:t>
            </a:r>
          </a:p>
          <a:p>
            <a:pPr algn="just"/>
            <a:endParaRPr lang="en-US" dirty="0">
              <a:latin typeface="Segoe UI" panose="020B0502040204020203" pitchFamily="34" charset="0"/>
              <a:cs typeface="Segoe UI" panose="020B0502040204020203" pitchFamily="34" charset="0"/>
            </a:endParaRPr>
          </a:p>
          <a:p>
            <a:pPr marL="285750" indent="-285750" algn="just">
              <a:buFont typeface="Wingdings" panose="05000000000000000000" pitchFamily="2" charset="2"/>
              <a:buChar char="Ø"/>
            </a:pPr>
            <a:r>
              <a:rPr lang="en-US" dirty="0">
                <a:latin typeface="Segoe UI" panose="020B0502040204020203" pitchFamily="34" charset="0"/>
                <a:cs typeface="Segoe UI" panose="020B0502040204020203" pitchFamily="34" charset="0"/>
              </a:rPr>
              <a:t>See how our offline sales, in blue, have been our trusted steed, carrying us through ups and downs? But don't miss that golden line of online sales. It's been steadily climbing, like a determined cyclist on a long uphill stretch.</a:t>
            </a:r>
          </a:p>
          <a:p>
            <a:pPr marL="285750" indent="-285750" algn="just">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285750" indent="-285750" algn="just">
              <a:buFont typeface="Wingdings" panose="05000000000000000000" pitchFamily="2" charset="2"/>
              <a:buChar char="q"/>
            </a:pPr>
            <a:r>
              <a:rPr lang="en-US" dirty="0">
                <a:latin typeface="Segoe UI" panose="020B0502040204020203" pitchFamily="34" charset="0"/>
                <a:cs typeface="Segoe UI" panose="020B0502040204020203" pitchFamily="34" charset="0"/>
              </a:rPr>
              <a:t>Interestingly, as we approach mid-2004, these paths seem to converge. Are we witnessing a shift in how our customers prefer to shop? This crossroads presents both a challenge and an opportunity for our future strategy.</a:t>
            </a:r>
          </a:p>
          <a:p>
            <a:pPr algn="just"/>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6674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F71816-6CE1-CD0C-319F-FF2B531147BF}"/>
              </a:ext>
            </a:extLst>
          </p:cNvPr>
          <p:cNvPicPr>
            <a:picLocks noChangeAspect="1"/>
          </p:cNvPicPr>
          <p:nvPr/>
        </p:nvPicPr>
        <p:blipFill>
          <a:blip r:embed="rId2"/>
          <a:stretch>
            <a:fillRect/>
          </a:stretch>
        </p:blipFill>
        <p:spPr>
          <a:xfrm>
            <a:off x="497840" y="901521"/>
            <a:ext cx="11440160" cy="3039379"/>
          </a:xfrm>
          <a:prstGeom prst="rect">
            <a:avLst/>
          </a:prstGeom>
        </p:spPr>
      </p:pic>
      <p:sp>
        <p:nvSpPr>
          <p:cNvPr id="3" name="TextBox 2">
            <a:extLst>
              <a:ext uri="{FF2B5EF4-FFF2-40B4-BE49-F238E27FC236}">
                <a16:creationId xmlns:a16="http://schemas.microsoft.com/office/drawing/2014/main" id="{87B80076-39D4-93EE-F724-DF0B74E73273}"/>
              </a:ext>
            </a:extLst>
          </p:cNvPr>
          <p:cNvSpPr txBox="1"/>
          <p:nvPr/>
        </p:nvSpPr>
        <p:spPr>
          <a:xfrm>
            <a:off x="223520" y="132080"/>
            <a:ext cx="7609840" cy="769441"/>
          </a:xfrm>
          <a:prstGeom prst="rect">
            <a:avLst/>
          </a:prstGeom>
          <a:noFill/>
        </p:spPr>
        <p:txBody>
          <a:bodyPr wrap="square" rtlCol="0">
            <a:spAutoFit/>
          </a:bodyPr>
          <a:lstStyle/>
          <a:p>
            <a:r>
              <a:rPr lang="en-US" sz="4400" dirty="0">
                <a:latin typeface="Segoe UI" panose="020B0502040204020203" pitchFamily="34" charset="0"/>
                <a:cs typeface="Segoe UI" panose="020B0502040204020203" pitchFamily="34" charset="0"/>
              </a:rPr>
              <a:t>Why Customers Choose Us</a:t>
            </a:r>
          </a:p>
        </p:txBody>
      </p:sp>
      <p:sp>
        <p:nvSpPr>
          <p:cNvPr id="4" name="TextBox 3">
            <a:extLst>
              <a:ext uri="{FF2B5EF4-FFF2-40B4-BE49-F238E27FC236}">
                <a16:creationId xmlns:a16="http://schemas.microsoft.com/office/drawing/2014/main" id="{BF0EC811-C7AD-ACE4-5738-0F609E48C5CC}"/>
              </a:ext>
            </a:extLst>
          </p:cNvPr>
          <p:cNvSpPr txBox="1"/>
          <p:nvPr/>
        </p:nvSpPr>
        <p:spPr>
          <a:xfrm>
            <a:off x="497840" y="4236720"/>
            <a:ext cx="11267440" cy="2585323"/>
          </a:xfrm>
          <a:prstGeom prst="rect">
            <a:avLst/>
          </a:prstGeom>
          <a:noFill/>
        </p:spPr>
        <p:txBody>
          <a:bodyPr wrap="square" rtlCol="0">
            <a:spAutoFit/>
          </a:bodyPr>
          <a:lstStyle/>
          <a:p>
            <a:pPr algn="just"/>
            <a:r>
              <a:rPr lang="en-US" dirty="0">
                <a:latin typeface="Segoe UI" panose="020B0502040204020203" pitchFamily="34" charset="0"/>
                <a:cs typeface="Segoe UI" panose="020B0502040204020203" pitchFamily="34" charset="0"/>
              </a:rPr>
              <a:t>Now, let's understand what makes our customers' wheels turn. Price leads the pack, showing that value matters most to our riders. But look closely - factors like promotions, manufacturer reputation, and quality follow closely behind.</a:t>
            </a:r>
          </a:p>
          <a:p>
            <a:pPr algn="just"/>
            <a:endParaRPr lang="en-US" dirty="0">
              <a:latin typeface="Segoe UI" panose="020B0502040204020203" pitchFamily="34" charset="0"/>
              <a:cs typeface="Segoe UI" panose="020B0502040204020203" pitchFamily="34" charset="0"/>
            </a:endParaRPr>
          </a:p>
          <a:p>
            <a:pPr algn="just"/>
            <a:r>
              <a:rPr lang="en-US" dirty="0">
                <a:latin typeface="Segoe UI" panose="020B0502040204020203" pitchFamily="34" charset="0"/>
                <a:cs typeface="Segoe UI" panose="020B0502040204020203" pitchFamily="34" charset="0"/>
              </a:rPr>
              <a:t>It's like a well-oiled bike: price may be the frame, but it's the combination of all parts that creates a smooth ride. Even reviews play a role, reminding us that word-of-mouth can propel us forward.</a:t>
            </a:r>
          </a:p>
          <a:p>
            <a:pPr algn="just"/>
            <a:endParaRPr lang="en-US" dirty="0">
              <a:latin typeface="Segoe UI" panose="020B0502040204020203" pitchFamily="34" charset="0"/>
              <a:cs typeface="Segoe UI" panose="020B0502040204020203" pitchFamily="34" charset="0"/>
            </a:endParaRPr>
          </a:p>
          <a:p>
            <a:pPr algn="just"/>
            <a:r>
              <a:rPr lang="en-US" dirty="0">
                <a:latin typeface="Segoe UI" panose="020B0502040204020203" pitchFamily="34" charset="0"/>
                <a:cs typeface="Segoe UI" panose="020B0502040204020203" pitchFamily="34" charset="0"/>
              </a:rPr>
              <a:t>Interestingly, TV advertising seems to have the least impact. Perhaps it's time to shift gears in our marketing strategy</a:t>
            </a:r>
          </a:p>
        </p:txBody>
      </p:sp>
    </p:spTree>
    <p:extLst>
      <p:ext uri="{BB962C8B-B14F-4D97-AF65-F5344CB8AC3E}">
        <p14:creationId xmlns:p14="http://schemas.microsoft.com/office/powerpoint/2010/main" val="376489957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722</Words>
  <Application>Microsoft Office PowerPoint</Application>
  <PresentationFormat>Widescreen</PresentationFormat>
  <Paragraphs>121</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Segoe UI</vt:lpstr>
      <vt:lpstr>Wingdings</vt:lpstr>
      <vt:lpstr>Custom Design</vt:lpstr>
      <vt:lpstr>Office Theme</vt:lpstr>
      <vt:lpstr>Presentation by: Jacob Odey Adventure Works Report</vt:lpstr>
      <vt:lpstr>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Jacob O</cp:lastModifiedBy>
  <cp:revision>24</cp:revision>
  <dcterms:created xsi:type="dcterms:W3CDTF">2016-09-04T11:54:55Z</dcterms:created>
  <dcterms:modified xsi:type="dcterms:W3CDTF">2024-09-26T20:26:05Z</dcterms:modified>
</cp:coreProperties>
</file>