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An Introduction to Programming</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Variables</a:t>
            </a:r>
          </a:p>
        </p:txBody>
      </p:sp>
      <p:sp>
        <p:nvSpPr>
          <p:cNvPr id="111" name="Shape 11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Variables hold values for the code to use while running the program. There are a few different types of variables, namely strings, integers, booleans, and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5375400" y="579775"/>
            <a:ext cx="3556200" cy="572700"/>
          </a:xfrm>
          <a:prstGeom prst="rect">
            <a:avLst/>
          </a:prstGeom>
        </p:spPr>
        <p:txBody>
          <a:bodyPr anchorCtr="0" anchor="t" bIns="91425" lIns="91425" rIns="91425" tIns="91425">
            <a:noAutofit/>
          </a:bodyPr>
          <a:lstStyle/>
          <a:p>
            <a:pPr lvl="0" algn="r">
              <a:spcBef>
                <a:spcPts val="0"/>
              </a:spcBef>
              <a:buNone/>
            </a:pPr>
            <a:r>
              <a:rPr lang="en"/>
              <a:t>Python Syntax - Variables</a:t>
            </a:r>
          </a:p>
        </p:txBody>
      </p:sp>
      <p:sp>
        <p:nvSpPr>
          <p:cNvPr id="117" name="Shape 11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Selection_003.png" id="118" name="Shape 118"/>
          <p:cNvPicPr preferRelativeResize="0"/>
          <p:nvPr/>
        </p:nvPicPr>
        <p:blipFill rotWithShape="1">
          <a:blip r:embed="rId3">
            <a:alphaModFix/>
          </a:blip>
          <a:srcRect b="23329" l="0" r="0" t="3076"/>
          <a:stretch/>
        </p:blipFill>
        <p:spPr>
          <a:xfrm>
            <a:off x="311700" y="579775"/>
            <a:ext cx="5647374" cy="422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Pseudocode (What is it..?)</a:t>
            </a:r>
          </a:p>
        </p:txBody>
      </p:sp>
      <p:sp>
        <p:nvSpPr>
          <p:cNvPr id="124" name="Shape 12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Before we type any code, we want to make an outline of our project.</a:t>
            </a:r>
          </a:p>
          <a:p>
            <a:pPr lvl="0">
              <a:spcBef>
                <a:spcPts val="0"/>
              </a:spcBef>
              <a:buNone/>
            </a:pPr>
            <a:r>
              <a:rPr lang="en"/>
              <a:t>Think of it as an essay for solving a problem - you want to start by outlining (pseudocode) your essay and then filling it in according to your outline (actual code)</a:t>
            </a:r>
          </a:p>
          <a:p>
            <a:pPr lvl="0">
              <a:spcBef>
                <a:spcPts val="0"/>
              </a:spcBef>
              <a:buNone/>
            </a:pPr>
            <a:r>
              <a:rPr lang="en"/>
              <a:t>You can write down your pseudocode on paper, on a whiteboard, or as comments in your code.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An example</a:t>
            </a:r>
          </a:p>
        </p:txBody>
      </p:sp>
      <p:sp>
        <p:nvSpPr>
          <p:cNvPr id="130" name="Shape 13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00000"/>
              </a:lnSpc>
              <a:spcBef>
                <a:spcPts val="0"/>
              </a:spcBef>
              <a:buNone/>
            </a:pPr>
            <a:r>
              <a:rPr lang="en">
                <a:solidFill>
                  <a:srgbClr val="FF0000"/>
                </a:solidFill>
              </a:rPr>
              <a:t>#Start with the definition</a:t>
            </a:r>
          </a:p>
          <a:p>
            <a:pPr lvl="0">
              <a:lnSpc>
                <a:spcPct val="100000"/>
              </a:lnSpc>
              <a:spcBef>
                <a:spcPts val="0"/>
              </a:spcBef>
              <a:buNone/>
            </a:pPr>
            <a:r>
              <a:rPr lang="en"/>
              <a:t>d</a:t>
            </a:r>
            <a:r>
              <a:rPr lang="en"/>
              <a:t>ef main():</a:t>
            </a:r>
          </a:p>
          <a:p>
            <a:pPr lvl="0">
              <a:lnSpc>
                <a:spcPct val="100000"/>
              </a:lnSpc>
              <a:spcBef>
                <a:spcPts val="0"/>
              </a:spcBef>
              <a:buNone/>
            </a:pPr>
            <a:r>
              <a:rPr lang="en"/>
              <a:t>	</a:t>
            </a:r>
            <a:r>
              <a:rPr lang="en">
                <a:solidFill>
                  <a:srgbClr val="FF0000"/>
                </a:solidFill>
              </a:rPr>
              <a:t>#Print your first name</a:t>
            </a:r>
          </a:p>
          <a:p>
            <a:pPr lvl="0">
              <a:lnSpc>
                <a:spcPct val="100000"/>
              </a:lnSpc>
              <a:spcBef>
                <a:spcPts val="0"/>
              </a:spcBef>
              <a:buNone/>
            </a:pPr>
            <a:r>
              <a:rPr lang="en"/>
              <a:t>	</a:t>
            </a:r>
            <a:r>
              <a:rPr lang="en"/>
              <a:t>p</a:t>
            </a:r>
            <a:r>
              <a:rPr lang="en"/>
              <a:t>rint(“Jacob”)</a:t>
            </a:r>
          </a:p>
          <a:p>
            <a:pPr lvl="0">
              <a:lnSpc>
                <a:spcPct val="100000"/>
              </a:lnSpc>
              <a:spcBef>
                <a:spcPts val="0"/>
              </a:spcBef>
              <a:buNone/>
            </a:pPr>
            <a:r>
              <a:rPr lang="en"/>
              <a:t>	</a:t>
            </a:r>
            <a:r>
              <a:rPr lang="en">
                <a:solidFill>
                  <a:srgbClr val="FF0000"/>
                </a:solidFill>
              </a:rPr>
              <a:t>#print your last name</a:t>
            </a:r>
          </a:p>
          <a:p>
            <a:pPr lvl="0">
              <a:lnSpc>
                <a:spcPct val="100000"/>
              </a:lnSpc>
              <a:spcBef>
                <a:spcPts val="0"/>
              </a:spcBef>
              <a:buNone/>
            </a:pPr>
            <a:r>
              <a:rPr lang="en"/>
              <a:t>	print(“Pawlak”)</a:t>
            </a:r>
          </a:p>
          <a:p>
            <a:pPr lvl="0">
              <a:lnSpc>
                <a:spcPct val="100000"/>
              </a:lnSpc>
              <a:spcBef>
                <a:spcPts val="0"/>
              </a:spcBef>
              <a:buNone/>
            </a:pPr>
            <a:r>
              <a:rPr lang="en"/>
              <a:t>main()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Let’s code</a:t>
            </a:r>
          </a:p>
        </p:txBody>
      </p:sp>
      <p:sp>
        <p:nvSpPr>
          <p:cNvPr id="136" name="Shape 13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Today we are going to start with a very easy program called HelloWorld</a:t>
            </a:r>
          </a:p>
          <a:p>
            <a:pPr lvl="0">
              <a:spcBef>
                <a:spcPts val="0"/>
              </a:spcBef>
              <a:buNone/>
            </a:pPr>
            <a:r>
              <a:rPr lang="en"/>
              <a:t>The idea is first we want to have the computer print out the words:</a:t>
            </a:r>
          </a:p>
          <a:p>
            <a:pPr lvl="0">
              <a:spcBef>
                <a:spcPts val="0"/>
              </a:spcBef>
              <a:buNone/>
            </a:pPr>
            <a:r>
              <a:rPr lang="en"/>
              <a:t>	“Hello World!”</a:t>
            </a:r>
          </a:p>
          <a:p>
            <a:pPr lvl="0">
              <a:spcBef>
                <a:spcPts val="0"/>
              </a:spcBef>
              <a:buNone/>
            </a:pPr>
            <a:r>
              <a:rPr lang="en"/>
              <a:t>After we complete this we can have the computer print anything we want (your name, a cool catch phrase, your favorite food..)</a:t>
            </a:r>
          </a:p>
          <a:p>
            <a:pPr lvl="0">
              <a:spcBef>
                <a:spcPts val="0"/>
              </a:spcBef>
              <a:buNone/>
            </a:pPr>
            <a:r>
              <a:rPr lang="en"/>
              <a:t>We can walk through the pseudocode together</a:t>
            </a:r>
          </a:p>
          <a:p>
            <a:pPr lvl="0">
              <a:spcBef>
                <a:spcPts val="0"/>
              </a:spcBef>
              <a:buNone/>
            </a:pPr>
            <a:r>
              <a:rPr lang="en"/>
              <a:t>Let’s go!</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Welcome!</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My name is Jacob Pawlak</a:t>
            </a:r>
          </a:p>
          <a:p>
            <a:pPr lvl="0">
              <a:spcBef>
                <a:spcPts val="0"/>
              </a:spcBef>
              <a:buNone/>
            </a:pPr>
            <a:r>
              <a:rPr lang="en"/>
              <a:t>I’m a third year Computer Science and Linguistics student</a:t>
            </a:r>
          </a:p>
          <a:p>
            <a:pPr lvl="0">
              <a:spcBef>
                <a:spcPts val="0"/>
              </a:spcBef>
              <a:buNone/>
            </a:pPr>
            <a:r>
              <a:rPr lang="en"/>
              <a:t>Programming is my job in the College of Health Science</a:t>
            </a:r>
          </a:p>
          <a:p>
            <a:pPr lvl="0">
              <a:spcBef>
                <a:spcPts val="0"/>
              </a:spcBef>
              <a:buNone/>
            </a:pPr>
            <a:r>
              <a:rPr lang="en"/>
              <a:t>I am here to help you learn how to write code, and make your own programs</a:t>
            </a:r>
          </a:p>
          <a:p>
            <a:pPr lvl="0">
              <a:spcBef>
                <a:spcPts val="0"/>
              </a:spcBef>
              <a:buNone/>
            </a:pPr>
            <a:r>
              <a:t/>
            </a:r>
            <a:endParaRP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Some fun reasons to code</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2400"/>
              <a:t>Game Design</a:t>
            </a:r>
          </a:p>
          <a:p>
            <a:pPr lvl="0">
              <a:spcBef>
                <a:spcPts val="0"/>
              </a:spcBef>
              <a:buNone/>
            </a:pPr>
            <a:r>
              <a:rPr lang="en" sz="2400"/>
              <a:t>Software Engineering (Ultra lucrative $$$)</a:t>
            </a:r>
          </a:p>
          <a:p>
            <a:pPr lvl="0">
              <a:spcBef>
                <a:spcPts val="0"/>
              </a:spcBef>
              <a:buNone/>
            </a:pPr>
            <a:r>
              <a:rPr lang="en" sz="2400"/>
              <a:t>Robotics</a:t>
            </a:r>
          </a:p>
          <a:p>
            <a:pPr lvl="0">
              <a:spcBef>
                <a:spcPts val="0"/>
              </a:spcBef>
              <a:buNone/>
            </a:pPr>
            <a:r>
              <a:rPr lang="en" sz="2400"/>
              <a:t>Apple and Facebook and Google (oh my!)</a:t>
            </a:r>
          </a:p>
          <a:p>
            <a:pPr lvl="0">
              <a:spcBef>
                <a:spcPts val="0"/>
              </a:spcBef>
              <a:buNone/>
            </a:pPr>
            <a:r>
              <a:rPr lang="en" sz="2400"/>
              <a:t>The best jobs in this age, and you will be wanted by most every company</a:t>
            </a:r>
            <a:r>
              <a:rPr lang="en"/>
              <a:t>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Before we talk about code...</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Let’s talk about why code is important</a:t>
            </a:r>
          </a:p>
          <a:p>
            <a:pPr indent="-228600" lvl="0" marL="457200" rtl="0">
              <a:spcBef>
                <a:spcPts val="0"/>
              </a:spcBef>
            </a:pPr>
            <a:r>
              <a:rPr lang="en"/>
              <a:t>It is an easy way to think about and solve problems</a:t>
            </a:r>
          </a:p>
          <a:p>
            <a:pPr indent="-228600" lvl="0" marL="457200" rtl="0">
              <a:spcBef>
                <a:spcPts val="0"/>
              </a:spcBef>
            </a:pPr>
            <a:r>
              <a:rPr lang="en"/>
              <a:t>It will help you break down and understand large problems in order to solve them efficiently</a:t>
            </a:r>
          </a:p>
          <a:p>
            <a:pPr indent="-228600" lvl="0" marL="457200" rtl="0">
              <a:spcBef>
                <a:spcPts val="0"/>
              </a:spcBef>
            </a:pPr>
            <a:r>
              <a:rPr lang="en"/>
              <a:t>It can make repetitive tasks easier </a:t>
            </a:r>
          </a:p>
          <a:p>
            <a:pPr indent="-228600" lvl="0" marL="457200" rtl="0">
              <a:spcBef>
                <a:spcPts val="0"/>
              </a:spcBef>
            </a:pPr>
            <a:r>
              <a:rPr lang="en"/>
              <a:t>You can use it to help with homework</a:t>
            </a:r>
          </a:p>
          <a:p>
            <a:pPr indent="-228600" lvl="0" marL="457200" rtl="0">
              <a:spcBef>
                <a:spcPts val="0"/>
              </a:spcBef>
            </a:pPr>
            <a:r>
              <a:rPr lang="en"/>
              <a:t>You will become better at math</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Let’s start with the basics</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We are going to be using the Python computer language because of it’s simple syntax and value for everyday programming. It is a great starting language and it’s really easy to learn. </a:t>
            </a:r>
          </a:p>
          <a:p>
            <a:pPr lvl="0">
              <a:spcBef>
                <a:spcPts val="0"/>
              </a:spcBef>
              <a:buNone/>
            </a:pPr>
            <a:r>
              <a:rPr lang="en"/>
              <a:t>Programming languages build programs, like games and the internet, for the computer to run. Anyone can build programs for the computer if the have a few tools. </a:t>
            </a:r>
          </a:p>
          <a:p>
            <a:pPr lvl="0">
              <a:spcBef>
                <a:spcPts val="0"/>
              </a:spcBef>
              <a:buNone/>
            </a:pPr>
            <a:r>
              <a:rPr lang="en"/>
              <a:t>The first tool you need is called an IDE - Integrated Development Environment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IDE</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Integrated Development Environments make programming easier by letting you see the program while you write it. Some, like the one we are using, allow you to build your code and run it. If the code has an error in it, the IDE will tell you the reason your code does not work. There are many IDEs out there, but the one we will use for this lab is called IDLE. It looks very plain, but it is very easy to use.</a:t>
            </a:r>
          </a:p>
          <a:p>
            <a:pPr lvl="0">
              <a:spcBef>
                <a:spcPts val="0"/>
              </a:spcBef>
              <a:buNone/>
            </a:pPr>
            <a:r>
              <a:rPr lang="en"/>
              <a:t>IDLE is made specifically for Python programming. You can download Python on any computer and program whenever you want.</a:t>
            </a:r>
          </a:p>
          <a:p>
            <a:pPr lvl="0">
              <a:spcBef>
                <a:spcPts val="0"/>
              </a:spcBef>
              <a:buNone/>
            </a:pPr>
            <a:r>
              <a:rPr lang="en"/>
              <a:t>We will see some pictures of IDLE on the next few slides while we talk about the Python language.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Python - Syntax and Structure</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One of the fundamental things to know about Python is that the spacing and structure matter for the program to work.</a:t>
            </a:r>
          </a:p>
          <a:p>
            <a:pPr indent="-228600" lvl="0" marL="457200" rtl="0">
              <a:spcBef>
                <a:spcPts val="0"/>
              </a:spcBef>
            </a:pPr>
            <a:r>
              <a:rPr lang="en"/>
              <a:t>All Python programs need to start with a definition</a:t>
            </a:r>
          </a:p>
          <a:p>
            <a:pPr indent="-228600" lvl="0" marL="457200" rtl="0">
              <a:spcBef>
                <a:spcPts val="0"/>
              </a:spcBef>
            </a:pPr>
            <a:r>
              <a:rPr lang="en"/>
              <a:t>You can leave comments in the code that the IDE does not read, it’s best to leave notes for yourself and for others who look at your program</a:t>
            </a:r>
          </a:p>
          <a:p>
            <a:pPr indent="-228600" lvl="0" marL="457200" rtl="0">
              <a:spcBef>
                <a:spcPts val="0"/>
              </a:spcBef>
            </a:pPr>
            <a:r>
              <a:rPr lang="en"/>
              <a:t>Spacing is important for Python, each ‘block’ of code must be indented in order to work. This also helps to visualize the structure of your program.</a:t>
            </a:r>
          </a:p>
          <a:p>
            <a:pPr lvl="0" rtl="0">
              <a:spcBef>
                <a:spcPts val="0"/>
              </a:spcBef>
              <a:buNone/>
            </a:pPr>
            <a:r>
              <a:t/>
            </a:r>
            <a:endParaRP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Python Syntax - Definitions</a:t>
            </a: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Selection_001.png" id="98" name="Shape 98"/>
          <p:cNvPicPr preferRelativeResize="0"/>
          <p:nvPr/>
        </p:nvPicPr>
        <p:blipFill rotWithShape="1">
          <a:blip r:embed="rId3">
            <a:alphaModFix/>
          </a:blip>
          <a:srcRect b="53462" l="0" r="0" t="3343"/>
          <a:stretch/>
        </p:blipFill>
        <p:spPr>
          <a:xfrm>
            <a:off x="311700" y="1152475"/>
            <a:ext cx="7604951" cy="3170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Python Syntax - Variables</a:t>
            </a:r>
          </a:p>
        </p:txBody>
      </p:sp>
      <p:sp>
        <p:nvSpPr>
          <p:cNvPr id="104" name="Shape 10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Selection_002.png" id="105" name="Shape 105"/>
          <p:cNvPicPr preferRelativeResize="0"/>
          <p:nvPr/>
        </p:nvPicPr>
        <p:blipFill rotWithShape="1">
          <a:blip r:embed="rId3">
            <a:alphaModFix/>
          </a:blip>
          <a:srcRect b="57689" l="0" r="0" t="3336"/>
          <a:stretch/>
        </p:blipFill>
        <p:spPr>
          <a:xfrm>
            <a:off x="311700" y="1152475"/>
            <a:ext cx="8520600" cy="33772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