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FEDA9-8AAC-9942-8482-F80AE26E85D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F53BD-98AE-7648-865E-14104C754212}">
      <dgm:prSet phldrT="[Text]"/>
      <dgm:spPr/>
      <dgm:t>
        <a:bodyPr/>
        <a:lstStyle/>
        <a:p>
          <a:r>
            <a:rPr lang="en-US" dirty="0"/>
            <a:t>Begin Deep Q</a:t>
          </a:r>
        </a:p>
      </dgm:t>
    </dgm:pt>
    <dgm:pt modelId="{F3E27E78-5A24-774D-82C7-964DCD683691}" type="parTrans" cxnId="{0D41A2D0-B2B7-7F48-B179-289B8E25CA20}">
      <dgm:prSet/>
      <dgm:spPr/>
      <dgm:t>
        <a:bodyPr/>
        <a:lstStyle/>
        <a:p>
          <a:endParaRPr lang="en-US"/>
        </a:p>
      </dgm:t>
    </dgm:pt>
    <dgm:pt modelId="{4BF10EC0-EED2-EF49-8AF5-B230D3986FE1}" type="sibTrans" cxnId="{0D41A2D0-B2B7-7F48-B179-289B8E25CA20}">
      <dgm:prSet/>
      <dgm:spPr/>
      <dgm:t>
        <a:bodyPr/>
        <a:lstStyle/>
        <a:p>
          <a:endParaRPr lang="en-US"/>
        </a:p>
      </dgm:t>
    </dgm:pt>
    <dgm:pt modelId="{96F4A72B-FCD8-7F40-A2DD-F1260825D3A9}">
      <dgm:prSet phldrT="[Text]"/>
      <dgm:spPr/>
      <dgm:t>
        <a:bodyPr/>
        <a:lstStyle/>
        <a:p>
          <a:r>
            <a:rPr lang="en-US" dirty="0"/>
            <a:t>Implement a Deep Q learning approach</a:t>
          </a:r>
        </a:p>
      </dgm:t>
    </dgm:pt>
    <dgm:pt modelId="{A127F20E-232D-084B-B427-069C9051F6BD}" type="parTrans" cxnId="{7BE7CDF4-D883-A54F-96D2-342172636163}">
      <dgm:prSet/>
      <dgm:spPr/>
      <dgm:t>
        <a:bodyPr/>
        <a:lstStyle/>
        <a:p>
          <a:endParaRPr lang="en-US"/>
        </a:p>
      </dgm:t>
    </dgm:pt>
    <dgm:pt modelId="{5E935A3C-B7F8-B54B-BF66-0AFFA5B74CB2}" type="sibTrans" cxnId="{7BE7CDF4-D883-A54F-96D2-342172636163}">
      <dgm:prSet/>
      <dgm:spPr/>
      <dgm:t>
        <a:bodyPr/>
        <a:lstStyle/>
        <a:p>
          <a:endParaRPr lang="en-US"/>
        </a:p>
      </dgm:t>
    </dgm:pt>
    <dgm:pt modelId="{154B541F-3977-B249-870F-9AD9D1621AFC}">
      <dgm:prSet phldrT="[Text]"/>
      <dgm:spPr/>
      <dgm:t>
        <a:bodyPr/>
        <a:lstStyle/>
        <a:p>
          <a:r>
            <a:rPr lang="en-US" dirty="0"/>
            <a:t>Evaluate Results</a:t>
          </a:r>
        </a:p>
      </dgm:t>
    </dgm:pt>
    <dgm:pt modelId="{B5AB7744-F251-D747-90C2-89468E55283E}" type="parTrans" cxnId="{A5B88AFA-B864-4A40-B15B-CC33D03F6BAE}">
      <dgm:prSet/>
      <dgm:spPr/>
      <dgm:t>
        <a:bodyPr/>
        <a:lstStyle/>
        <a:p>
          <a:endParaRPr lang="en-US"/>
        </a:p>
      </dgm:t>
    </dgm:pt>
    <dgm:pt modelId="{B1957500-3A2C-1B46-B0C5-8818ED63DB9F}" type="sibTrans" cxnId="{A5B88AFA-B864-4A40-B15B-CC33D03F6BAE}">
      <dgm:prSet/>
      <dgm:spPr/>
      <dgm:t>
        <a:bodyPr/>
        <a:lstStyle/>
        <a:p>
          <a:endParaRPr lang="en-US"/>
        </a:p>
      </dgm:t>
    </dgm:pt>
    <dgm:pt modelId="{E06BFBCF-A4B1-884F-BCA7-8DE140CA4F9B}">
      <dgm:prSet phldrT="[Text]"/>
      <dgm:spPr/>
      <dgm:t>
        <a:bodyPr/>
        <a:lstStyle/>
        <a:p>
          <a:r>
            <a:rPr lang="en-US" dirty="0"/>
            <a:t>Depict Results</a:t>
          </a:r>
        </a:p>
      </dgm:t>
    </dgm:pt>
    <dgm:pt modelId="{662376F6-6140-6E4E-B378-160FD07D97A9}" type="parTrans" cxnId="{37054722-CD37-C140-AAC0-6B4128F41BD0}">
      <dgm:prSet/>
      <dgm:spPr/>
      <dgm:t>
        <a:bodyPr/>
        <a:lstStyle/>
        <a:p>
          <a:endParaRPr lang="en-US"/>
        </a:p>
      </dgm:t>
    </dgm:pt>
    <dgm:pt modelId="{0FE92EFF-F9C0-6047-A741-F64C4BDC592B}" type="sibTrans" cxnId="{37054722-CD37-C140-AAC0-6B4128F41BD0}">
      <dgm:prSet/>
      <dgm:spPr/>
      <dgm:t>
        <a:bodyPr/>
        <a:lstStyle/>
        <a:p>
          <a:endParaRPr lang="en-US"/>
        </a:p>
      </dgm:t>
    </dgm:pt>
    <dgm:pt modelId="{EFD904B7-4F2C-7B4C-94B0-EEC4EA47B487}">
      <dgm:prSet phldrT="[Text]"/>
      <dgm:spPr/>
      <dgm:t>
        <a:bodyPr/>
        <a:lstStyle/>
        <a:p>
          <a:r>
            <a:rPr lang="en-US" dirty="0"/>
            <a:t>Complete final paper and presentation</a:t>
          </a:r>
        </a:p>
      </dgm:t>
    </dgm:pt>
    <dgm:pt modelId="{54340FF4-8D10-3E45-A72B-EE7FE96B6CDA}" type="parTrans" cxnId="{6D848F1B-1A84-4040-819F-55CE2AEF383D}">
      <dgm:prSet/>
      <dgm:spPr/>
      <dgm:t>
        <a:bodyPr/>
        <a:lstStyle/>
        <a:p>
          <a:endParaRPr lang="en-US"/>
        </a:p>
      </dgm:t>
    </dgm:pt>
    <dgm:pt modelId="{4EEDB192-9FAA-9641-820F-C4EAEEE6D903}" type="sibTrans" cxnId="{6D848F1B-1A84-4040-819F-55CE2AEF383D}">
      <dgm:prSet/>
      <dgm:spPr/>
      <dgm:t>
        <a:bodyPr/>
        <a:lstStyle/>
        <a:p>
          <a:endParaRPr lang="en-US"/>
        </a:p>
      </dgm:t>
    </dgm:pt>
    <dgm:pt modelId="{A1E52C37-537F-E349-8098-CC19E1DA68AE}">
      <dgm:prSet phldrT="[Text]"/>
      <dgm:spPr/>
      <dgm:t>
        <a:bodyPr/>
        <a:lstStyle/>
        <a:p>
          <a:r>
            <a:rPr lang="en-US" dirty="0"/>
            <a:t>Determine if either approach is a viable option</a:t>
          </a:r>
        </a:p>
      </dgm:t>
    </dgm:pt>
    <dgm:pt modelId="{AABE49AF-3789-DD48-93F4-BCD5819506B1}" type="parTrans" cxnId="{325969AB-2114-654B-B961-431FF23F9392}">
      <dgm:prSet/>
      <dgm:spPr/>
      <dgm:t>
        <a:bodyPr/>
        <a:lstStyle/>
        <a:p>
          <a:endParaRPr lang="en-US"/>
        </a:p>
      </dgm:t>
    </dgm:pt>
    <dgm:pt modelId="{0B3B7F28-8721-AF4C-A87D-5AF63800A8B4}" type="sibTrans" cxnId="{325969AB-2114-654B-B961-431FF23F9392}">
      <dgm:prSet/>
      <dgm:spPr/>
      <dgm:t>
        <a:bodyPr/>
        <a:lstStyle/>
        <a:p>
          <a:endParaRPr lang="en-US"/>
        </a:p>
      </dgm:t>
    </dgm:pt>
    <dgm:pt modelId="{2AE3DAA8-BE30-4E40-A040-BA4ACA674694}" type="pres">
      <dgm:prSet presAssocID="{DFBFEDA9-8AAC-9942-8482-F80AE26E85D7}" presName="linearFlow" presStyleCnt="0">
        <dgm:presLayoutVars>
          <dgm:dir/>
          <dgm:animLvl val="lvl"/>
          <dgm:resizeHandles val="exact"/>
        </dgm:presLayoutVars>
      </dgm:prSet>
      <dgm:spPr/>
    </dgm:pt>
    <dgm:pt modelId="{3C4E9B23-7F4A-DE4E-B3D0-B79A28660C8B}" type="pres">
      <dgm:prSet presAssocID="{78CF53BD-98AE-7648-865E-14104C754212}" presName="composite" presStyleCnt="0"/>
      <dgm:spPr/>
    </dgm:pt>
    <dgm:pt modelId="{60A52517-F7B5-2A4E-9753-5C99855AC0DE}" type="pres">
      <dgm:prSet presAssocID="{78CF53BD-98AE-7648-865E-14104C7542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A4BCF1-32B9-3C47-B030-8CEEABCF357E}" type="pres">
      <dgm:prSet presAssocID="{78CF53BD-98AE-7648-865E-14104C754212}" presName="descendantText" presStyleLbl="alignAcc1" presStyleIdx="0" presStyleCnt="3" custLinFactNeighborX="23335" custLinFactNeighborY="8194">
        <dgm:presLayoutVars>
          <dgm:bulletEnabled val="1"/>
        </dgm:presLayoutVars>
      </dgm:prSet>
      <dgm:spPr/>
    </dgm:pt>
    <dgm:pt modelId="{09FDF785-F240-CA46-9A39-7712E167F486}" type="pres">
      <dgm:prSet presAssocID="{4BF10EC0-EED2-EF49-8AF5-B230D3986FE1}" presName="sp" presStyleCnt="0"/>
      <dgm:spPr/>
    </dgm:pt>
    <dgm:pt modelId="{943F7ACD-0D0F-4F46-8A69-D9E1192D58AE}" type="pres">
      <dgm:prSet presAssocID="{154B541F-3977-B249-870F-9AD9D1621AFC}" presName="composite" presStyleCnt="0"/>
      <dgm:spPr/>
    </dgm:pt>
    <dgm:pt modelId="{868FB9B6-17F3-2449-AE25-9419029757DD}" type="pres">
      <dgm:prSet presAssocID="{154B541F-3977-B249-870F-9AD9D1621A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3CC1BB-FDBF-C34A-8268-BED99F5FE06A}" type="pres">
      <dgm:prSet presAssocID="{154B541F-3977-B249-870F-9AD9D1621AFC}" presName="descendantText" presStyleLbl="alignAcc1" presStyleIdx="1" presStyleCnt="3">
        <dgm:presLayoutVars>
          <dgm:bulletEnabled val="1"/>
        </dgm:presLayoutVars>
      </dgm:prSet>
      <dgm:spPr/>
    </dgm:pt>
    <dgm:pt modelId="{B5894804-A5DF-5941-84C6-5AA71B94FABD}" type="pres">
      <dgm:prSet presAssocID="{B1957500-3A2C-1B46-B0C5-8818ED63DB9F}" presName="sp" presStyleCnt="0"/>
      <dgm:spPr/>
    </dgm:pt>
    <dgm:pt modelId="{99CEA32F-1D91-6D41-8B67-68F2339AE7FF}" type="pres">
      <dgm:prSet presAssocID="{E06BFBCF-A4B1-884F-BCA7-8DE140CA4F9B}" presName="composite" presStyleCnt="0"/>
      <dgm:spPr/>
    </dgm:pt>
    <dgm:pt modelId="{F4177E55-28E9-B641-91BE-1664B806FD88}" type="pres">
      <dgm:prSet presAssocID="{E06BFBCF-A4B1-884F-BCA7-8DE140CA4F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0A66CE-4BCB-5D46-959D-FE6CE1EBB09E}" type="pres">
      <dgm:prSet presAssocID="{E06BFBCF-A4B1-884F-BCA7-8DE140CA4F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D848F1B-1A84-4040-819F-55CE2AEF383D}" srcId="{E06BFBCF-A4B1-884F-BCA7-8DE140CA4F9B}" destId="{EFD904B7-4F2C-7B4C-94B0-EEC4EA47B487}" srcOrd="0" destOrd="0" parTransId="{54340FF4-8D10-3E45-A72B-EE7FE96B6CDA}" sibTransId="{4EEDB192-9FAA-9641-820F-C4EAEEE6D903}"/>
    <dgm:cxn modelId="{37054722-CD37-C140-AAC0-6B4128F41BD0}" srcId="{DFBFEDA9-8AAC-9942-8482-F80AE26E85D7}" destId="{E06BFBCF-A4B1-884F-BCA7-8DE140CA4F9B}" srcOrd="2" destOrd="0" parTransId="{662376F6-6140-6E4E-B378-160FD07D97A9}" sibTransId="{0FE92EFF-F9C0-6047-A741-F64C4BDC592B}"/>
    <dgm:cxn modelId="{24E15F6A-0DBC-AE48-86F3-050FEC5D25EB}" type="presOf" srcId="{96F4A72B-FCD8-7F40-A2DD-F1260825D3A9}" destId="{A1A4BCF1-32B9-3C47-B030-8CEEABCF357E}" srcOrd="0" destOrd="0" presId="urn:microsoft.com/office/officeart/2005/8/layout/chevron2"/>
    <dgm:cxn modelId="{47EFD67B-4E19-EF4A-8ABD-79287DD47C74}" type="presOf" srcId="{E06BFBCF-A4B1-884F-BCA7-8DE140CA4F9B}" destId="{F4177E55-28E9-B641-91BE-1664B806FD88}" srcOrd="0" destOrd="0" presId="urn:microsoft.com/office/officeart/2005/8/layout/chevron2"/>
    <dgm:cxn modelId="{2D744581-2104-5545-87A2-16257661707D}" type="presOf" srcId="{154B541F-3977-B249-870F-9AD9D1621AFC}" destId="{868FB9B6-17F3-2449-AE25-9419029757DD}" srcOrd="0" destOrd="0" presId="urn:microsoft.com/office/officeart/2005/8/layout/chevron2"/>
    <dgm:cxn modelId="{4961CB9B-B459-3E43-8EF9-F76C8718AC64}" type="presOf" srcId="{EFD904B7-4F2C-7B4C-94B0-EEC4EA47B487}" destId="{090A66CE-4BCB-5D46-959D-FE6CE1EBB09E}" srcOrd="0" destOrd="0" presId="urn:microsoft.com/office/officeart/2005/8/layout/chevron2"/>
    <dgm:cxn modelId="{325969AB-2114-654B-B961-431FF23F9392}" srcId="{154B541F-3977-B249-870F-9AD9D1621AFC}" destId="{A1E52C37-537F-E349-8098-CC19E1DA68AE}" srcOrd="0" destOrd="0" parTransId="{AABE49AF-3789-DD48-93F4-BCD5819506B1}" sibTransId="{0B3B7F28-8721-AF4C-A87D-5AF63800A8B4}"/>
    <dgm:cxn modelId="{0D41A2D0-B2B7-7F48-B179-289B8E25CA20}" srcId="{DFBFEDA9-8AAC-9942-8482-F80AE26E85D7}" destId="{78CF53BD-98AE-7648-865E-14104C754212}" srcOrd="0" destOrd="0" parTransId="{F3E27E78-5A24-774D-82C7-964DCD683691}" sibTransId="{4BF10EC0-EED2-EF49-8AF5-B230D3986FE1}"/>
    <dgm:cxn modelId="{6BDF61DA-8E73-4C4F-82F5-EC8751738154}" type="presOf" srcId="{DFBFEDA9-8AAC-9942-8482-F80AE26E85D7}" destId="{2AE3DAA8-BE30-4E40-A040-BA4ACA674694}" srcOrd="0" destOrd="0" presId="urn:microsoft.com/office/officeart/2005/8/layout/chevron2"/>
    <dgm:cxn modelId="{33390AEE-2C2F-5E47-BB8C-EF352189AE75}" type="presOf" srcId="{A1E52C37-537F-E349-8098-CC19E1DA68AE}" destId="{073CC1BB-FDBF-C34A-8268-BED99F5FE06A}" srcOrd="0" destOrd="0" presId="urn:microsoft.com/office/officeart/2005/8/layout/chevron2"/>
    <dgm:cxn modelId="{7BE7CDF4-D883-A54F-96D2-342172636163}" srcId="{78CF53BD-98AE-7648-865E-14104C754212}" destId="{96F4A72B-FCD8-7F40-A2DD-F1260825D3A9}" srcOrd="0" destOrd="0" parTransId="{A127F20E-232D-084B-B427-069C9051F6BD}" sibTransId="{5E935A3C-B7F8-B54B-BF66-0AFFA5B74CB2}"/>
    <dgm:cxn modelId="{A5B88AFA-B864-4A40-B15B-CC33D03F6BAE}" srcId="{DFBFEDA9-8AAC-9942-8482-F80AE26E85D7}" destId="{154B541F-3977-B249-870F-9AD9D1621AFC}" srcOrd="1" destOrd="0" parTransId="{B5AB7744-F251-D747-90C2-89468E55283E}" sibTransId="{B1957500-3A2C-1B46-B0C5-8818ED63DB9F}"/>
    <dgm:cxn modelId="{1463D3FA-F180-D647-AF99-A92768ADE6AE}" type="presOf" srcId="{78CF53BD-98AE-7648-865E-14104C754212}" destId="{60A52517-F7B5-2A4E-9753-5C99855AC0DE}" srcOrd="0" destOrd="0" presId="urn:microsoft.com/office/officeart/2005/8/layout/chevron2"/>
    <dgm:cxn modelId="{3FD67852-FC1B-BD46-B067-AAE192044076}" type="presParOf" srcId="{2AE3DAA8-BE30-4E40-A040-BA4ACA674694}" destId="{3C4E9B23-7F4A-DE4E-B3D0-B79A28660C8B}" srcOrd="0" destOrd="0" presId="urn:microsoft.com/office/officeart/2005/8/layout/chevron2"/>
    <dgm:cxn modelId="{7A723C1D-9EAE-BD41-BAB1-3BBFDFF8F4AB}" type="presParOf" srcId="{3C4E9B23-7F4A-DE4E-B3D0-B79A28660C8B}" destId="{60A52517-F7B5-2A4E-9753-5C99855AC0DE}" srcOrd="0" destOrd="0" presId="urn:microsoft.com/office/officeart/2005/8/layout/chevron2"/>
    <dgm:cxn modelId="{C1C1E4FC-702F-4441-80CC-23261C0BFB27}" type="presParOf" srcId="{3C4E9B23-7F4A-DE4E-B3D0-B79A28660C8B}" destId="{A1A4BCF1-32B9-3C47-B030-8CEEABCF357E}" srcOrd="1" destOrd="0" presId="urn:microsoft.com/office/officeart/2005/8/layout/chevron2"/>
    <dgm:cxn modelId="{A03A87B5-FCDA-8545-9840-AD8240E4E86A}" type="presParOf" srcId="{2AE3DAA8-BE30-4E40-A040-BA4ACA674694}" destId="{09FDF785-F240-CA46-9A39-7712E167F486}" srcOrd="1" destOrd="0" presId="urn:microsoft.com/office/officeart/2005/8/layout/chevron2"/>
    <dgm:cxn modelId="{05B698DF-9D68-254E-B7F2-30186B6C32FC}" type="presParOf" srcId="{2AE3DAA8-BE30-4E40-A040-BA4ACA674694}" destId="{943F7ACD-0D0F-4F46-8A69-D9E1192D58AE}" srcOrd="2" destOrd="0" presId="urn:microsoft.com/office/officeart/2005/8/layout/chevron2"/>
    <dgm:cxn modelId="{B9C87829-7C73-7B45-A934-DB86D0745E2A}" type="presParOf" srcId="{943F7ACD-0D0F-4F46-8A69-D9E1192D58AE}" destId="{868FB9B6-17F3-2449-AE25-9419029757DD}" srcOrd="0" destOrd="0" presId="urn:microsoft.com/office/officeart/2005/8/layout/chevron2"/>
    <dgm:cxn modelId="{B50EA317-7510-2C44-98E4-315F0EBD4823}" type="presParOf" srcId="{943F7ACD-0D0F-4F46-8A69-D9E1192D58AE}" destId="{073CC1BB-FDBF-C34A-8268-BED99F5FE06A}" srcOrd="1" destOrd="0" presId="urn:microsoft.com/office/officeart/2005/8/layout/chevron2"/>
    <dgm:cxn modelId="{4369A52F-DB7F-AB41-8B71-1D633835DDE9}" type="presParOf" srcId="{2AE3DAA8-BE30-4E40-A040-BA4ACA674694}" destId="{B5894804-A5DF-5941-84C6-5AA71B94FABD}" srcOrd="3" destOrd="0" presId="urn:microsoft.com/office/officeart/2005/8/layout/chevron2"/>
    <dgm:cxn modelId="{57C70BE2-00F4-594B-A518-02CE97DF1E10}" type="presParOf" srcId="{2AE3DAA8-BE30-4E40-A040-BA4ACA674694}" destId="{99CEA32F-1D91-6D41-8B67-68F2339AE7FF}" srcOrd="4" destOrd="0" presId="urn:microsoft.com/office/officeart/2005/8/layout/chevron2"/>
    <dgm:cxn modelId="{3375AFD0-BBE3-E344-890D-2D9A8F437377}" type="presParOf" srcId="{99CEA32F-1D91-6D41-8B67-68F2339AE7FF}" destId="{F4177E55-28E9-B641-91BE-1664B806FD88}" srcOrd="0" destOrd="0" presId="urn:microsoft.com/office/officeart/2005/8/layout/chevron2"/>
    <dgm:cxn modelId="{A9E4187D-1179-D14F-8ABF-7858E646AD14}" type="presParOf" srcId="{99CEA32F-1D91-6D41-8B67-68F2339AE7FF}" destId="{090A66CE-4BCB-5D46-959D-FE6CE1EBB0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2517-F7B5-2A4E-9753-5C99855AC0DE}">
      <dsp:nvSpPr>
        <dsp:cNvPr id="0" name=""/>
        <dsp:cNvSpPr/>
      </dsp:nvSpPr>
      <dsp:spPr>
        <a:xfrm rot="5400000">
          <a:off x="-273463" y="27419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Deep Q</a:t>
          </a:r>
        </a:p>
      </dsp:txBody>
      <dsp:txXfrm rot="-5400000">
        <a:off x="1" y="638817"/>
        <a:ext cx="1276164" cy="546927"/>
      </dsp:txXfrm>
    </dsp:sp>
    <dsp:sp modelId="{A1A4BCF1-32B9-3C47-B030-8CEEABCF357E}">
      <dsp:nvSpPr>
        <dsp:cNvPr id="0" name=""/>
        <dsp:cNvSpPr/>
      </dsp:nvSpPr>
      <dsp:spPr>
        <a:xfrm rot="5400000">
          <a:off x="3472148" y="-2098148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Implement a Deep Q learning approach</a:t>
          </a:r>
        </a:p>
      </dsp:txBody>
      <dsp:txXfrm rot="-5400000">
        <a:off x="1276165" y="155682"/>
        <a:ext cx="5519130" cy="1069315"/>
      </dsp:txXfrm>
    </dsp:sp>
    <dsp:sp modelId="{868FB9B6-17F3-2449-AE25-9419029757DD}">
      <dsp:nvSpPr>
        <dsp:cNvPr id="0" name=""/>
        <dsp:cNvSpPr/>
      </dsp:nvSpPr>
      <dsp:spPr>
        <a:xfrm rot="5400000">
          <a:off x="-273463" y="1905304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Results</a:t>
          </a:r>
        </a:p>
      </dsp:txBody>
      <dsp:txXfrm rot="-5400000">
        <a:off x="1" y="2269922"/>
        <a:ext cx="1276164" cy="546927"/>
      </dsp:txXfrm>
    </dsp:sp>
    <dsp:sp modelId="{073CC1BB-FDBF-C34A-8268-BED99F5FE06A}">
      <dsp:nvSpPr>
        <dsp:cNvPr id="0" name=""/>
        <dsp:cNvSpPr/>
      </dsp:nvSpPr>
      <dsp:spPr>
        <a:xfrm rot="5400000">
          <a:off x="3472148" y="-564143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Determine if either approach is a viable option</a:t>
          </a:r>
        </a:p>
      </dsp:txBody>
      <dsp:txXfrm rot="-5400000">
        <a:off x="1276165" y="1689687"/>
        <a:ext cx="5519130" cy="1069315"/>
      </dsp:txXfrm>
    </dsp:sp>
    <dsp:sp modelId="{F4177E55-28E9-B641-91BE-1664B806FD88}">
      <dsp:nvSpPr>
        <dsp:cNvPr id="0" name=""/>
        <dsp:cNvSpPr/>
      </dsp:nvSpPr>
      <dsp:spPr>
        <a:xfrm rot="5400000">
          <a:off x="-273463" y="353640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Depict Results</a:t>
          </a:r>
        </a:p>
      </dsp:txBody>
      <dsp:txXfrm rot="-5400000">
        <a:off x="1" y="3901027"/>
        <a:ext cx="1276164" cy="546927"/>
      </dsp:txXfrm>
    </dsp:sp>
    <dsp:sp modelId="{090A66CE-4BCB-5D46-959D-FE6CE1EBB09E}">
      <dsp:nvSpPr>
        <dsp:cNvPr id="0" name=""/>
        <dsp:cNvSpPr/>
      </dsp:nvSpPr>
      <dsp:spPr>
        <a:xfrm rot="5400000">
          <a:off x="3472148" y="1066961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Complete final paper and presentation</a:t>
          </a:r>
        </a:p>
      </dsp:txBody>
      <dsp:txXfrm rot="-5400000">
        <a:off x="1276165" y="3320792"/>
        <a:ext cx="5519130" cy="106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979D-38C2-1542-B957-FAD972FD5FD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9733-3263-B742-A33B-1022655B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9733-3263-B742-A33B-1022655B1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white and grey weave pattern">
            <a:extLst>
              <a:ext uri="{FF2B5EF4-FFF2-40B4-BE49-F238E27FC236}">
                <a16:creationId xmlns:a16="http://schemas.microsoft.com/office/drawing/2014/main" id="{E6957A0E-BEE1-4844-A13D-A168A1D9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D848-209B-9646-96D1-D11E4401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Reinforcement Learning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177B-EF18-434B-8251-F741B91A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Caden Aragon &amp; Jacob </a:t>
            </a:r>
            <a:r>
              <a:rPr lang="en-US" dirty="0" err="1">
                <a:solidFill>
                  <a:srgbClr val="FFFFFF"/>
                </a:solidFill>
              </a:rPr>
              <a:t>Quatkemeyer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B19A1-622A-804B-B272-5F9CE97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	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73F1-0360-384A-9A24-A4C76E917D0D}"/>
              </a:ext>
            </a:extLst>
          </p:cNvPr>
          <p:cNvSpPr txBox="1"/>
          <p:nvPr/>
        </p:nvSpPr>
        <p:spPr>
          <a:xfrm>
            <a:off x="758952" y="2519860"/>
            <a:ext cx="10262926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that uses Q-Learning and Deep-Q to make crypto market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learn how to efficiently make actions, buy, sell, and hold, by reading indicators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buy coins, we need an arbitrary starting balance, which is also used to determine rewards.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agent will be rewarded with the change in the portfolio value for each hour.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Holding rewards 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Buying rewards -100, the set amount that will always be used when buying coins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Selling rewards the amount that is earned when trade is closed. </a:t>
            </a:r>
          </a:p>
        </p:txBody>
      </p:sp>
    </p:spTree>
    <p:extLst>
      <p:ext uri="{BB962C8B-B14F-4D97-AF65-F5344CB8AC3E}">
        <p14:creationId xmlns:p14="http://schemas.microsoft.com/office/powerpoint/2010/main" val="553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7CC3-E169-8549-9D75-58FF4C9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8BE428-5DCB-464E-BB90-69D0B345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2" y="2261900"/>
            <a:ext cx="10373708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FEE9-8331-B245-8193-30B278AF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7EDB-884E-3542-B1A0-5FB9AEBE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8014544" cy="2861349"/>
          </a:xfrm>
        </p:spPr>
        <p:txBody>
          <a:bodyPr>
            <a:normAutofit/>
          </a:bodyPr>
          <a:lstStyle/>
          <a:p>
            <a:r>
              <a:rPr lang="en-US" dirty="0"/>
              <a:t>Q-Learning</a:t>
            </a:r>
          </a:p>
          <a:p>
            <a:r>
              <a:rPr lang="en-US" dirty="0"/>
              <a:t>Time step will be on the hour</a:t>
            </a:r>
          </a:p>
          <a:p>
            <a:r>
              <a:rPr lang="en-US" dirty="0"/>
              <a:t>Episode is 60 days</a:t>
            </a:r>
          </a:p>
          <a:p>
            <a:r>
              <a:rPr lang="en-US" dirty="0"/>
              <a:t>State space is the indicators</a:t>
            </a:r>
          </a:p>
          <a:p>
            <a:r>
              <a:rPr lang="en-US" dirty="0"/>
              <a:t>Reward - every hour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Sharpe Ratio</a:t>
            </a:r>
          </a:p>
          <a:p>
            <a:r>
              <a:rPr lang="en-US" dirty="0"/>
              <a:t>Expected profit account for loss</a:t>
            </a:r>
          </a:p>
          <a:p>
            <a:r>
              <a:rPr lang="en-US" dirty="0"/>
              <a:t>Win – when a profitable sale happens</a:t>
            </a:r>
          </a:p>
          <a:p>
            <a:r>
              <a:rPr lang="en-US" dirty="0"/>
              <a:t>Loss – when a loss has happened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Basic Q –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 Spectacular (and expected)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C6EC-CEBC-40B1-A1FF-CDDC9B1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84" y="2508146"/>
            <a:ext cx="9608044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 – Learning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The state space is far too large to successfully train an agent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state space can be simplified by using ratios, and comparisons.</a:t>
            </a:r>
          </a:p>
          <a:p>
            <a:r>
              <a:rPr lang="en-US" dirty="0"/>
              <a:t>The computing takes far too long for even a limited amount of episodes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Deep Q – Learning will ideally compute much more efficiently.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B799-2E45-E746-BCEB-963D0E4A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590784-5E0C-2F42-948D-14209B6AA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87831"/>
              </p:ext>
            </p:extLst>
          </p:nvPr>
        </p:nvGraphicFramePr>
        <p:xfrm>
          <a:off x="5276962" y="885613"/>
          <a:ext cx="6853142" cy="508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C82-BFBE-954C-A827-CD00AACF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373240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3DBF-2CF4-7E42-87F2-37EEF6A3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335505"/>
            <a:ext cx="10664941" cy="5522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Akhil Raj </a:t>
            </a:r>
            <a:r>
              <a:rPr lang="en-US" sz="1400" dirty="0" err="1"/>
              <a:t>Azhikodan</a:t>
            </a:r>
            <a:r>
              <a:rPr lang="en-US" sz="1400" dirty="0"/>
              <a:t>, </a:t>
            </a:r>
            <a:r>
              <a:rPr lang="en-US" sz="1400" dirty="0" err="1"/>
              <a:t>Anvitha</a:t>
            </a:r>
            <a:r>
              <a:rPr lang="en-US" sz="1400" dirty="0"/>
              <a:t> G. K. Bhat, and Mamatha V. Jadhav. “Stock Trading Bot Using Deep Reinforcement Learning”. In: Innovations in Computer Science and Engineering. Springer Singapore, 2019.</a:t>
            </a:r>
          </a:p>
          <a:p>
            <a:pPr marL="0" indent="0">
              <a:buNone/>
            </a:pPr>
            <a:r>
              <a:rPr lang="en-US" sz="1400" dirty="0"/>
              <a:t>Jagdish </a:t>
            </a:r>
            <a:r>
              <a:rPr lang="en-US" sz="1400" dirty="0" err="1"/>
              <a:t>Bhagwan</a:t>
            </a:r>
            <a:r>
              <a:rPr lang="en-US" sz="1400" dirty="0"/>
              <a:t> </a:t>
            </a:r>
            <a:r>
              <a:rPr lang="en-US" sz="1400" dirty="0" err="1"/>
              <a:t>Chakole</a:t>
            </a:r>
            <a:r>
              <a:rPr lang="en-US" sz="1400" dirty="0"/>
              <a:t> et al. “A Q-learning agent for automated trading in equity stock markets”. In: Expert Systems with Applications 163 (2021), p. 113761. </a:t>
            </a:r>
          </a:p>
          <a:p>
            <a:pPr marL="0" indent="0">
              <a:buNone/>
            </a:pPr>
            <a:r>
              <a:rPr lang="en-US" sz="1400" dirty="0"/>
              <a:t>Marco </a:t>
            </a:r>
            <a:r>
              <a:rPr lang="en-US" sz="1400" dirty="0" err="1"/>
              <a:t>Corazza</a:t>
            </a:r>
            <a:r>
              <a:rPr lang="en-US" sz="1400" dirty="0"/>
              <a:t>. “Q-Learning-Based Financial Trading: Some Results and Comparisons”. In: Progresses in Artificial Intelligence and Neural Systems. Springer, 2021, pp. 343–355.</a:t>
            </a:r>
          </a:p>
          <a:p>
            <a:pPr marL="0" indent="0">
              <a:buNone/>
            </a:pPr>
            <a:r>
              <a:rPr lang="en-US" sz="1400" dirty="0"/>
              <a:t>Quang-Vinh Dang. “Reinforcement Learning in Stock Trading”. In: Advanced Computational Methods for Knowledge Engineering. Cham: Springer International Publishing, 2020. </a:t>
            </a:r>
          </a:p>
          <a:p>
            <a:pPr marL="0" indent="0">
              <a:buNone/>
            </a:pPr>
            <a:r>
              <a:rPr lang="en-US" sz="1400" dirty="0" err="1"/>
              <a:t>Boming</a:t>
            </a:r>
            <a:r>
              <a:rPr lang="en-US" sz="1400" dirty="0"/>
              <a:t> Huang et al. “Automated trading systems statistical and machine learning methods and hardware implementation: a survey”. In: Enterprise Information Systems 13.1 (2019), pp. 132–144. </a:t>
            </a:r>
          </a:p>
          <a:p>
            <a:pPr marL="0" indent="0">
              <a:buNone/>
            </a:pPr>
            <a:r>
              <a:rPr lang="en-US" sz="1400" dirty="0"/>
              <a:t>Jae Won Lee. “Stock price prediction using reinforcement learning”. In: 1 (2001), pp. 690–695. </a:t>
            </a:r>
          </a:p>
          <a:p>
            <a:pPr marL="0" indent="0">
              <a:buNone/>
            </a:pPr>
            <a:r>
              <a:rPr lang="en-US" sz="1400" dirty="0"/>
              <a:t>Volodymyr </a:t>
            </a:r>
            <a:r>
              <a:rPr lang="en-US" sz="1400" dirty="0" err="1"/>
              <a:t>Mnih</a:t>
            </a:r>
            <a:r>
              <a:rPr lang="en-US" sz="1400" dirty="0"/>
              <a:t> et al. “Human-level control through deep reinforcement learning”. In: nature 518.7540 (2015), pp. 529–533. </a:t>
            </a:r>
          </a:p>
          <a:p>
            <a:pPr marL="0" indent="0">
              <a:buNone/>
            </a:pPr>
            <a:r>
              <a:rPr lang="en-US" sz="1400" dirty="0" err="1"/>
              <a:t>Rommy</a:t>
            </a:r>
            <a:r>
              <a:rPr lang="en-US" sz="1400" dirty="0"/>
              <a:t> </a:t>
            </a:r>
            <a:r>
              <a:rPr lang="en-US" sz="1400" dirty="0" err="1"/>
              <a:t>Pramudya</a:t>
            </a:r>
            <a:r>
              <a:rPr lang="en-US" sz="1400" dirty="0"/>
              <a:t> and Sakina </a:t>
            </a:r>
            <a:r>
              <a:rPr lang="en-US" sz="1400" dirty="0" err="1"/>
              <a:t>Ichsani</a:t>
            </a:r>
            <a:r>
              <a:rPr lang="en-US" sz="1400" dirty="0"/>
              <a:t>. “Efficiency of technical analysis for the stock trading”. In: International Journal of Finance &amp; Banking Studies 9.1 (2020), pp. 58–67. </a:t>
            </a:r>
          </a:p>
          <a:p>
            <a:pPr marL="0" indent="0">
              <a:buNone/>
            </a:pPr>
            <a:r>
              <a:rPr lang="en-US" sz="1400" dirty="0"/>
              <a:t>Melrose Roderick, James </a:t>
            </a:r>
            <a:r>
              <a:rPr lang="en-US" sz="1400" dirty="0" err="1"/>
              <a:t>MacGlashan</a:t>
            </a:r>
            <a:r>
              <a:rPr lang="en-US" sz="1400" dirty="0"/>
              <a:t>, and Stefanie </a:t>
            </a:r>
            <a:r>
              <a:rPr lang="en-US" sz="1400" dirty="0" err="1"/>
              <a:t>Tellex</a:t>
            </a:r>
            <a:r>
              <a:rPr lang="en-US" sz="1400" dirty="0"/>
              <a:t>. “Implementing the deep q-network”. In: </a:t>
            </a:r>
            <a:r>
              <a:rPr lang="en-US" sz="1400" dirty="0" err="1"/>
              <a:t>arXiv</a:t>
            </a:r>
            <a:r>
              <a:rPr lang="en-US" sz="1400" dirty="0"/>
              <a:t> preprint arXiv:1711.07478 (2017). </a:t>
            </a:r>
          </a:p>
          <a:p>
            <a:pPr marL="0" indent="0">
              <a:buNone/>
            </a:pPr>
            <a:r>
              <a:rPr lang="en-US" sz="1400" dirty="0"/>
              <a:t>Yong Shi et al. “Stock trading rule discovery with double deep Q-network”. In: Applied Soft Computing 107 (2021), p. 107320.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86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536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Sitka Banner</vt:lpstr>
      <vt:lpstr>HeadlinesVTI</vt:lpstr>
      <vt:lpstr>Reinforcement Learning Crypto Currency</vt:lpstr>
      <vt:lpstr>Recap </vt:lpstr>
      <vt:lpstr>Visualization</vt:lpstr>
      <vt:lpstr>Our Approach</vt:lpstr>
      <vt:lpstr>Evaluation</vt:lpstr>
      <vt:lpstr>Results From Basic Q – Learning A Spectacular (and expected) Failure</vt:lpstr>
      <vt:lpstr>Q – Learning Limitations</vt:lpstr>
      <vt:lpstr>Timeline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Crypto Currency</dc:title>
  <dc:creator>Caden Aragon</dc:creator>
  <cp:lastModifiedBy>Jacob Robert Quatkemeyer</cp:lastModifiedBy>
  <cp:revision>9</cp:revision>
  <dcterms:created xsi:type="dcterms:W3CDTF">2021-09-19T18:36:54Z</dcterms:created>
  <dcterms:modified xsi:type="dcterms:W3CDTF">2021-10-27T20:16:01Z</dcterms:modified>
</cp:coreProperties>
</file>