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Cabin"/>
      <p:regular r:id="rId25"/>
      <p:bold r:id="rId26"/>
      <p:italic r:id="rId27"/>
      <p:boldItalic r:id="rId28"/>
    </p:embeddedFont>
    <p:embeddedFont>
      <p:font typeface="Ramabhadr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William Lubenow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mabhadr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04T06:02:41.431">
    <p:pos x="6000" y="0"/>
    <p:text>Attribution slide for where the theme was acquired.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31b8ce88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31b8ce88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5127c37f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5127c37f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31b8ce88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31b8ce88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5127c37f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5127c37f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fbea6cc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fbea6cc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127c37f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5127c37f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31b8ce88a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31b8ce88a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31b8ce88a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31b8ce88a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31b8ce88a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31b8ce88a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5127c37f2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5127c37f2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31b8ce88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31b8ce88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31b8ce8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31b8ce8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31b8ce8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31b8ce8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127c37f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127c37f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5127c37f2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5127c37f2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31b8ce88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31b8ce88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609efc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609efc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25075" y="1368775"/>
            <a:ext cx="6293700" cy="177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01551" y="3432450"/>
            <a:ext cx="59409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" name="Google Shape;15;p2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" name="Google Shape;16;p2"/>
          <p:cNvSpPr/>
          <p:nvPr/>
        </p:nvSpPr>
        <p:spPr>
          <a:xfrm>
            <a:off x="853825" y="74797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29875" y="40684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2"/>
          <p:cNvCxnSpPr/>
          <p:nvPr/>
        </p:nvCxnSpPr>
        <p:spPr>
          <a:xfrm flipH="1" rot="10800000">
            <a:off x="8054375" y="3256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 flipH="1" rot="10800000">
            <a:off x="2949157" y="4357648"/>
            <a:ext cx="6192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hasCustomPrompt="1" type="title"/>
          </p:nvPr>
        </p:nvSpPr>
        <p:spPr>
          <a:xfrm>
            <a:off x="1375825" y="1224838"/>
            <a:ext cx="6392400" cy="20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1933225" y="3402060"/>
            <a:ext cx="5277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18" name="Google Shape;11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3722438" y="40923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1"/>
          <p:cNvCxnSpPr/>
          <p:nvPr/>
        </p:nvCxnSpPr>
        <p:spPr>
          <a:xfrm flipH="1" rot="10800000">
            <a:off x="999000" y="425200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1"/>
          <p:cNvCxnSpPr/>
          <p:nvPr/>
        </p:nvCxnSpPr>
        <p:spPr>
          <a:xfrm flipH="1" rot="10800000">
            <a:off x="7447694" y="416879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" name="Google Shape;124;p11"/>
          <p:cNvSpPr/>
          <p:nvPr/>
        </p:nvSpPr>
        <p:spPr>
          <a:xfrm>
            <a:off x="8203400" y="878288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1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1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hasCustomPrompt="1" idx="2" type="title"/>
          </p:nvPr>
        </p:nvSpPr>
        <p:spPr>
          <a:xfrm>
            <a:off x="713276" y="1748019"/>
            <a:ext cx="18507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idx="3" type="title"/>
          </p:nvPr>
        </p:nvSpPr>
        <p:spPr>
          <a:xfrm>
            <a:off x="713275" y="2497450"/>
            <a:ext cx="1850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13225" y="3286594"/>
            <a:ext cx="1850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hasCustomPrompt="1" idx="4" type="title"/>
          </p:nvPr>
        </p:nvSpPr>
        <p:spPr>
          <a:xfrm>
            <a:off x="2668835" y="1748019"/>
            <a:ext cx="18507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idx="5" type="title"/>
          </p:nvPr>
        </p:nvSpPr>
        <p:spPr>
          <a:xfrm>
            <a:off x="2668833" y="2497450"/>
            <a:ext cx="1850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6" type="subTitle"/>
          </p:nvPr>
        </p:nvSpPr>
        <p:spPr>
          <a:xfrm>
            <a:off x="2668783" y="3286594"/>
            <a:ext cx="1850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7" type="title"/>
          </p:nvPr>
        </p:nvSpPr>
        <p:spPr>
          <a:xfrm>
            <a:off x="4624394" y="1748019"/>
            <a:ext cx="18507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8" type="title"/>
          </p:nvPr>
        </p:nvSpPr>
        <p:spPr>
          <a:xfrm>
            <a:off x="4624392" y="2497450"/>
            <a:ext cx="1850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9" type="subTitle"/>
          </p:nvPr>
        </p:nvSpPr>
        <p:spPr>
          <a:xfrm>
            <a:off x="4624342" y="3286594"/>
            <a:ext cx="1850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hasCustomPrompt="1" idx="13" type="title"/>
          </p:nvPr>
        </p:nvSpPr>
        <p:spPr>
          <a:xfrm>
            <a:off x="6579954" y="1748019"/>
            <a:ext cx="18507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idx="14" type="title"/>
          </p:nvPr>
        </p:nvSpPr>
        <p:spPr>
          <a:xfrm>
            <a:off x="6579950" y="2497450"/>
            <a:ext cx="1850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5" type="subTitle"/>
          </p:nvPr>
        </p:nvSpPr>
        <p:spPr>
          <a:xfrm>
            <a:off x="6579900" y="3286594"/>
            <a:ext cx="1850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45" name="Google Shape;145;p13"/>
          <p:cNvCxnSpPr/>
          <p:nvPr/>
        </p:nvCxnSpPr>
        <p:spPr>
          <a:xfrm flipH="1" rot="10800000">
            <a:off x="1692607" y="41404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3"/>
          <p:cNvCxnSpPr/>
          <p:nvPr/>
        </p:nvCxnSpPr>
        <p:spPr>
          <a:xfrm flipH="1" rot="10800000">
            <a:off x="1015525" y="1321305"/>
            <a:ext cx="65730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3"/>
          <p:cNvCxnSpPr/>
          <p:nvPr/>
        </p:nvCxnSpPr>
        <p:spPr>
          <a:xfrm flipH="1" rot="10800000">
            <a:off x="713275" y="1390788"/>
            <a:ext cx="65730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8" name="Google Shape;148;p13"/>
          <p:cNvSpPr/>
          <p:nvPr/>
        </p:nvSpPr>
        <p:spPr>
          <a:xfrm>
            <a:off x="6046750" y="44098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3"/>
          <p:cNvCxnSpPr/>
          <p:nvPr/>
        </p:nvCxnSpPr>
        <p:spPr>
          <a:xfrm flipH="1" rot="10800000">
            <a:off x="8129125" y="4102913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3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3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2" name="Google Shape;152;p13"/>
          <p:cNvSpPr/>
          <p:nvPr/>
        </p:nvSpPr>
        <p:spPr>
          <a:xfrm>
            <a:off x="4078200" y="1285513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title"/>
          </p:nvPr>
        </p:nvSpPr>
        <p:spPr>
          <a:xfrm>
            <a:off x="1020250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1" type="subTitle"/>
          </p:nvPr>
        </p:nvSpPr>
        <p:spPr>
          <a:xfrm>
            <a:off x="1020250" y="3283758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3" type="title"/>
          </p:nvPr>
        </p:nvSpPr>
        <p:spPr>
          <a:xfrm>
            <a:off x="3488499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4" type="subTitle"/>
          </p:nvPr>
        </p:nvSpPr>
        <p:spPr>
          <a:xfrm>
            <a:off x="3488488" y="3283758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5" type="title"/>
          </p:nvPr>
        </p:nvSpPr>
        <p:spPr>
          <a:xfrm>
            <a:off x="5956798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6" type="subTitle"/>
          </p:nvPr>
        </p:nvSpPr>
        <p:spPr>
          <a:xfrm>
            <a:off x="5956727" y="3283758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4"/>
          <p:cNvSpPr/>
          <p:nvPr/>
        </p:nvSpPr>
        <p:spPr>
          <a:xfrm>
            <a:off x="332075" y="8738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8528600" y="5846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4"/>
          <p:cNvCxnSpPr/>
          <p:nvPr/>
        </p:nvCxnSpPr>
        <p:spPr>
          <a:xfrm flipH="1" rot="10800000">
            <a:off x="7510774" y="4365224"/>
            <a:ext cx="65730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4"/>
          <p:cNvCxnSpPr/>
          <p:nvPr/>
        </p:nvCxnSpPr>
        <p:spPr>
          <a:xfrm flipH="1" rot="10800000">
            <a:off x="1020307" y="1412011"/>
            <a:ext cx="6192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4"/>
          <p:cNvCxnSpPr/>
          <p:nvPr/>
        </p:nvCxnSpPr>
        <p:spPr>
          <a:xfrm flipH="1" rot="10800000">
            <a:off x="7208524" y="4434703"/>
            <a:ext cx="65730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4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2" type="title"/>
          </p:nvPr>
        </p:nvSpPr>
        <p:spPr>
          <a:xfrm>
            <a:off x="1161781" y="1695875"/>
            <a:ext cx="239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1" type="subTitle"/>
          </p:nvPr>
        </p:nvSpPr>
        <p:spPr>
          <a:xfrm>
            <a:off x="1161725" y="2201149"/>
            <a:ext cx="2391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3" type="title"/>
          </p:nvPr>
        </p:nvSpPr>
        <p:spPr>
          <a:xfrm>
            <a:off x="5581966" y="1695875"/>
            <a:ext cx="239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Google Shape;179;p15"/>
          <p:cNvSpPr txBox="1"/>
          <p:nvPr>
            <p:ph idx="4" type="subTitle"/>
          </p:nvPr>
        </p:nvSpPr>
        <p:spPr>
          <a:xfrm>
            <a:off x="5581899" y="2201149"/>
            <a:ext cx="2391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5" type="title"/>
          </p:nvPr>
        </p:nvSpPr>
        <p:spPr>
          <a:xfrm>
            <a:off x="1161781" y="3079053"/>
            <a:ext cx="239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idx="6" type="subTitle"/>
          </p:nvPr>
        </p:nvSpPr>
        <p:spPr>
          <a:xfrm>
            <a:off x="1161725" y="3584324"/>
            <a:ext cx="2391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5"/>
          <p:cNvSpPr txBox="1"/>
          <p:nvPr>
            <p:ph idx="7" type="title"/>
          </p:nvPr>
        </p:nvSpPr>
        <p:spPr>
          <a:xfrm>
            <a:off x="5581966" y="3079054"/>
            <a:ext cx="239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3" name="Google Shape;183;p15"/>
          <p:cNvSpPr txBox="1"/>
          <p:nvPr>
            <p:ph idx="8" type="subTitle"/>
          </p:nvPr>
        </p:nvSpPr>
        <p:spPr>
          <a:xfrm>
            <a:off x="5581899" y="3584326"/>
            <a:ext cx="2391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84" name="Google Shape;184;p15"/>
          <p:cNvCxnSpPr/>
          <p:nvPr/>
        </p:nvCxnSpPr>
        <p:spPr>
          <a:xfrm flipH="1" rot="10800000">
            <a:off x="7677571" y="267166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/>
          <p:nvPr/>
        </p:nvCxnSpPr>
        <p:spPr>
          <a:xfrm flipH="1" rot="10800000">
            <a:off x="7308488" y="352010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6" name="Google Shape;186;p15"/>
          <p:cNvSpPr/>
          <p:nvPr/>
        </p:nvSpPr>
        <p:spPr>
          <a:xfrm>
            <a:off x="1006038" y="45278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8532225" y="12000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5"/>
          <p:cNvCxnSpPr/>
          <p:nvPr/>
        </p:nvCxnSpPr>
        <p:spPr>
          <a:xfrm flipH="1" rot="10800000">
            <a:off x="435825" y="12531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5"/>
          <p:cNvCxnSpPr/>
          <p:nvPr/>
        </p:nvCxnSpPr>
        <p:spPr>
          <a:xfrm flipH="1" rot="10800000">
            <a:off x="6891082" y="4356498"/>
            <a:ext cx="660300" cy="3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5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5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title"/>
          </p:nvPr>
        </p:nvSpPr>
        <p:spPr>
          <a:xfrm>
            <a:off x="3543213" y="1584400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1" type="subTitle"/>
          </p:nvPr>
        </p:nvSpPr>
        <p:spPr>
          <a:xfrm>
            <a:off x="3543168" y="2084023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3" type="title"/>
          </p:nvPr>
        </p:nvSpPr>
        <p:spPr>
          <a:xfrm>
            <a:off x="6039426" y="1584400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4" type="subTitle"/>
          </p:nvPr>
        </p:nvSpPr>
        <p:spPr>
          <a:xfrm>
            <a:off x="6039375" y="2084023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5" type="title"/>
          </p:nvPr>
        </p:nvSpPr>
        <p:spPr>
          <a:xfrm>
            <a:off x="3543214" y="3348575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6" type="subTitle"/>
          </p:nvPr>
        </p:nvSpPr>
        <p:spPr>
          <a:xfrm>
            <a:off x="3543168" y="3841142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7" type="title"/>
          </p:nvPr>
        </p:nvSpPr>
        <p:spPr>
          <a:xfrm>
            <a:off x="6039428" y="3348575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8" type="subTitle"/>
          </p:nvPr>
        </p:nvSpPr>
        <p:spPr>
          <a:xfrm>
            <a:off x="6039375" y="3841142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9" type="title"/>
          </p:nvPr>
        </p:nvSpPr>
        <p:spPr>
          <a:xfrm>
            <a:off x="1047075" y="1584400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6" name="Google Shape;206;p16"/>
          <p:cNvSpPr txBox="1"/>
          <p:nvPr>
            <p:ph idx="13" type="subTitle"/>
          </p:nvPr>
        </p:nvSpPr>
        <p:spPr>
          <a:xfrm>
            <a:off x="1047025" y="2084023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4" type="title"/>
          </p:nvPr>
        </p:nvSpPr>
        <p:spPr>
          <a:xfrm>
            <a:off x="1047075" y="3348575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15" type="subTitle"/>
          </p:nvPr>
        </p:nvSpPr>
        <p:spPr>
          <a:xfrm>
            <a:off x="1047025" y="3841142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" name="Google Shape;209;p16"/>
          <p:cNvSpPr/>
          <p:nvPr/>
        </p:nvSpPr>
        <p:spPr>
          <a:xfrm>
            <a:off x="8477300" y="42748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757875" y="44594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16"/>
          <p:cNvCxnSpPr/>
          <p:nvPr/>
        </p:nvCxnSpPr>
        <p:spPr>
          <a:xfrm flipH="1" rot="10800000">
            <a:off x="7459150" y="44904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6"/>
          <p:cNvCxnSpPr/>
          <p:nvPr/>
        </p:nvCxnSpPr>
        <p:spPr>
          <a:xfrm flipH="1" rot="10800000">
            <a:off x="2610507" y="4490423"/>
            <a:ext cx="6192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1775588" y="2940300"/>
            <a:ext cx="55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1775513" y="1630500"/>
            <a:ext cx="55929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21" name="Google Shape;221;p17"/>
          <p:cNvCxnSpPr/>
          <p:nvPr/>
        </p:nvCxnSpPr>
        <p:spPr>
          <a:xfrm flipH="1" rot="10800000">
            <a:off x="7928721" y="1173291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7"/>
          <p:cNvCxnSpPr/>
          <p:nvPr/>
        </p:nvCxnSpPr>
        <p:spPr>
          <a:xfrm flipH="1" rot="10800000">
            <a:off x="7559638" y="1258135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3" name="Google Shape;223;p17"/>
          <p:cNvSpPr/>
          <p:nvPr/>
        </p:nvSpPr>
        <p:spPr>
          <a:xfrm>
            <a:off x="4670850" y="7972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 flipH="1" rot="10800000">
            <a:off x="754575" y="28227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/>
          <p:nvPr/>
        </p:nvCxnSpPr>
        <p:spPr>
          <a:xfrm flipH="1" rot="10800000">
            <a:off x="6093807" y="340779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6" name="Google Shape;226;p17"/>
          <p:cNvSpPr/>
          <p:nvPr/>
        </p:nvSpPr>
        <p:spPr>
          <a:xfrm>
            <a:off x="2812288" y="40570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17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7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 txBox="1"/>
          <p:nvPr>
            <p:ph hasCustomPrompt="1" type="title"/>
          </p:nvPr>
        </p:nvSpPr>
        <p:spPr>
          <a:xfrm>
            <a:off x="2018699" y="630450"/>
            <a:ext cx="51066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4" name="Google Shape;234;p18"/>
          <p:cNvSpPr txBox="1"/>
          <p:nvPr>
            <p:ph idx="1" type="subTitle"/>
          </p:nvPr>
        </p:nvSpPr>
        <p:spPr>
          <a:xfrm>
            <a:off x="2018700" y="1322250"/>
            <a:ext cx="5106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5" name="Google Shape;235;p18"/>
          <p:cNvSpPr txBox="1"/>
          <p:nvPr>
            <p:ph hasCustomPrompt="1" idx="2" type="title"/>
          </p:nvPr>
        </p:nvSpPr>
        <p:spPr>
          <a:xfrm>
            <a:off x="2018699" y="2019600"/>
            <a:ext cx="51066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3" type="subTitle"/>
          </p:nvPr>
        </p:nvSpPr>
        <p:spPr>
          <a:xfrm>
            <a:off x="2018700" y="2711400"/>
            <a:ext cx="5106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hasCustomPrompt="1" idx="4" type="title"/>
          </p:nvPr>
        </p:nvSpPr>
        <p:spPr>
          <a:xfrm>
            <a:off x="2018699" y="3408750"/>
            <a:ext cx="51066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/>
          <p:nvPr>
            <p:ph idx="5" type="subTitle"/>
          </p:nvPr>
        </p:nvSpPr>
        <p:spPr>
          <a:xfrm>
            <a:off x="2018700" y="4100550"/>
            <a:ext cx="5106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18"/>
          <p:cNvSpPr/>
          <p:nvPr/>
        </p:nvSpPr>
        <p:spPr>
          <a:xfrm>
            <a:off x="7990975" y="441237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18"/>
          <p:cNvCxnSpPr/>
          <p:nvPr/>
        </p:nvCxnSpPr>
        <p:spPr>
          <a:xfrm flipH="1" rot="10800000">
            <a:off x="5888325" y="39967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8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8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idx="1" type="subTitle"/>
          </p:nvPr>
        </p:nvSpPr>
        <p:spPr>
          <a:xfrm>
            <a:off x="1423275" y="2485663"/>
            <a:ext cx="27870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49" name="Google Shape;249;p19"/>
          <p:cNvCxnSpPr/>
          <p:nvPr/>
        </p:nvCxnSpPr>
        <p:spPr>
          <a:xfrm flipH="1" rot="10800000">
            <a:off x="970032" y="14515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0" name="Google Shape;250;p19"/>
          <p:cNvSpPr/>
          <p:nvPr/>
        </p:nvSpPr>
        <p:spPr>
          <a:xfrm>
            <a:off x="769463" y="39712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8533625" y="8230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19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9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 txBox="1"/>
          <p:nvPr>
            <p:ph type="title"/>
          </p:nvPr>
        </p:nvSpPr>
        <p:spPr>
          <a:xfrm>
            <a:off x="685325" y="1347150"/>
            <a:ext cx="40872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1" type="subTitle"/>
          </p:nvPr>
        </p:nvSpPr>
        <p:spPr>
          <a:xfrm>
            <a:off x="931213" y="2886150"/>
            <a:ext cx="38412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60" name="Google Shape;260;p20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2" name="Google Shape;262;p20"/>
          <p:cNvSpPr/>
          <p:nvPr/>
        </p:nvSpPr>
        <p:spPr>
          <a:xfrm>
            <a:off x="6080725" y="4130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5422313" y="45356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0"/>
          <p:cNvCxnSpPr/>
          <p:nvPr/>
        </p:nvCxnSpPr>
        <p:spPr>
          <a:xfrm flipH="1" rot="10800000">
            <a:off x="1105425" y="421947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714100" y="3516363"/>
            <a:ext cx="25263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255750" y="2146363"/>
            <a:ext cx="34431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1848700" y="908635"/>
            <a:ext cx="2257800" cy="104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785371" y="801854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416288" y="886698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" name="Google Shape;29;p3"/>
          <p:cNvSpPr/>
          <p:nvPr/>
        </p:nvSpPr>
        <p:spPr>
          <a:xfrm>
            <a:off x="868538" y="43672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3"/>
          <p:cNvCxnSpPr/>
          <p:nvPr/>
        </p:nvCxnSpPr>
        <p:spPr>
          <a:xfrm flipH="1" rot="10800000">
            <a:off x="5027550" y="4325800"/>
            <a:ext cx="7809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" name="Google Shape;31;p3"/>
          <p:cNvSpPr/>
          <p:nvPr/>
        </p:nvSpPr>
        <p:spPr>
          <a:xfrm>
            <a:off x="5581000" y="10272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3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" name="Google Shape;33;p3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0" name="Google Shape;270;p21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1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2" name="Google Shape;272;p21"/>
          <p:cNvSpPr/>
          <p:nvPr/>
        </p:nvSpPr>
        <p:spPr>
          <a:xfrm>
            <a:off x="300925" y="10327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1"/>
          <p:cNvCxnSpPr/>
          <p:nvPr/>
        </p:nvCxnSpPr>
        <p:spPr>
          <a:xfrm flipH="1" rot="10800000">
            <a:off x="7928725" y="397750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4" name="Google Shape;274;p21"/>
          <p:cNvSpPr/>
          <p:nvPr/>
        </p:nvSpPr>
        <p:spPr>
          <a:xfrm>
            <a:off x="5422313" y="45356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ctrTitle"/>
          </p:nvPr>
        </p:nvSpPr>
        <p:spPr>
          <a:xfrm>
            <a:off x="2984350" y="539500"/>
            <a:ext cx="3175200" cy="94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7" name="Google Shape;277;p22"/>
          <p:cNvSpPr txBox="1"/>
          <p:nvPr>
            <p:ph idx="1" type="subTitle"/>
          </p:nvPr>
        </p:nvSpPr>
        <p:spPr>
          <a:xfrm>
            <a:off x="2984400" y="1488700"/>
            <a:ext cx="31752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78" name="Google Shape;27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2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2984350" y="3536803"/>
            <a:ext cx="3175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b="1"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2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23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3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24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4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 flipH="1" rot="10800000">
            <a:off x="8076896" y="4329829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/>
          <p:nvPr/>
        </p:nvSpPr>
        <p:spPr>
          <a:xfrm>
            <a:off x="321663" y="42404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510325" y="35050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4"/>
          <p:cNvCxnSpPr/>
          <p:nvPr/>
        </p:nvCxnSpPr>
        <p:spPr>
          <a:xfrm flipH="1" rot="10800000">
            <a:off x="7707813" y="4414673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" name="Google Shape;44;p4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4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713200" y="2216187"/>
            <a:ext cx="36228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4807725" y="2216187"/>
            <a:ext cx="36231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13200" y="1721013"/>
            <a:ext cx="3622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title"/>
          </p:nvPr>
        </p:nvSpPr>
        <p:spPr>
          <a:xfrm>
            <a:off x="4807726" y="1721013"/>
            <a:ext cx="36231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 flipH="1" rot="10800000">
            <a:off x="4202907" y="4462148"/>
            <a:ext cx="575400" cy="3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" name="Google Shape;55;p5"/>
          <p:cNvSpPr/>
          <p:nvPr/>
        </p:nvSpPr>
        <p:spPr>
          <a:xfrm>
            <a:off x="377488" y="41151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824500" y="454237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5"/>
          <p:cNvCxnSpPr/>
          <p:nvPr/>
        </p:nvCxnSpPr>
        <p:spPr>
          <a:xfrm flipH="1" rot="10800000">
            <a:off x="8033200" y="427900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" name="Google Shape;58;p5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5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5" name="Google Shape;65;p6"/>
          <p:cNvCxnSpPr/>
          <p:nvPr/>
        </p:nvCxnSpPr>
        <p:spPr>
          <a:xfrm flipH="1" rot="10800000">
            <a:off x="7998807" y="4467848"/>
            <a:ext cx="655500" cy="37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/>
          <p:cNvCxnSpPr/>
          <p:nvPr/>
        </p:nvCxnSpPr>
        <p:spPr>
          <a:xfrm flipH="1" rot="10800000">
            <a:off x="796588" y="350173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" name="Google Shape;67;p6"/>
          <p:cNvSpPr/>
          <p:nvPr/>
        </p:nvSpPr>
        <p:spPr>
          <a:xfrm>
            <a:off x="332937" y="43542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8494950" y="39483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6"/>
          <p:cNvCxnSpPr/>
          <p:nvPr/>
        </p:nvCxnSpPr>
        <p:spPr>
          <a:xfrm flipH="1" rot="10800000">
            <a:off x="1165671" y="265329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" name="Google Shape;70;p6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6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721025" y="539500"/>
            <a:ext cx="7701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988125" y="1291175"/>
            <a:ext cx="51678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>
            <a:off x="377488" y="36815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7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7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1" name="Google Shape;81;p7"/>
          <p:cNvSpPr/>
          <p:nvPr/>
        </p:nvSpPr>
        <p:spPr>
          <a:xfrm>
            <a:off x="8510625" y="44208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7"/>
          <p:cNvCxnSpPr/>
          <p:nvPr/>
        </p:nvCxnSpPr>
        <p:spPr>
          <a:xfrm flipH="1" rot="10800000">
            <a:off x="4594500" y="4340400"/>
            <a:ext cx="779700" cy="4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1661450" y="1229525"/>
            <a:ext cx="5821200" cy="26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85" name="Google Shape;8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8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8"/>
          <p:cNvCxnSpPr/>
          <p:nvPr/>
        </p:nvCxnSpPr>
        <p:spPr>
          <a:xfrm flipH="1" rot="10800000">
            <a:off x="1825671" y="940491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" name="Google Shape;89;p8"/>
          <p:cNvCxnSpPr/>
          <p:nvPr/>
        </p:nvCxnSpPr>
        <p:spPr>
          <a:xfrm flipH="1" rot="10800000">
            <a:off x="1456588" y="1025335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" name="Google Shape;90;p8"/>
          <p:cNvSpPr/>
          <p:nvPr/>
        </p:nvSpPr>
        <p:spPr>
          <a:xfrm>
            <a:off x="921388" y="9737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8"/>
          <p:cNvCxnSpPr/>
          <p:nvPr/>
        </p:nvCxnSpPr>
        <p:spPr>
          <a:xfrm flipH="1" rot="10800000">
            <a:off x="5888325" y="39967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8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8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8"/>
          <p:cNvCxnSpPr/>
          <p:nvPr/>
        </p:nvCxnSpPr>
        <p:spPr>
          <a:xfrm flipH="1" rot="10800000">
            <a:off x="4202907" y="41909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5" name="Google Shape;95;p8"/>
          <p:cNvSpPr/>
          <p:nvPr/>
        </p:nvSpPr>
        <p:spPr>
          <a:xfrm>
            <a:off x="7789400" y="41909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3901750" y="1171425"/>
            <a:ext cx="423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3901725" y="2736981"/>
            <a:ext cx="423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02" name="Google Shape;102;p9"/>
          <p:cNvCxnSpPr/>
          <p:nvPr/>
        </p:nvCxnSpPr>
        <p:spPr>
          <a:xfrm flipH="1" rot="10800000">
            <a:off x="4202907" y="41909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3" name="Google Shape;103;p9"/>
          <p:cNvSpPr/>
          <p:nvPr/>
        </p:nvSpPr>
        <p:spPr>
          <a:xfrm>
            <a:off x="921388" y="9737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7789400" y="41909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9"/>
          <p:cNvCxnSpPr/>
          <p:nvPr/>
        </p:nvCxnSpPr>
        <p:spPr>
          <a:xfrm flipH="1" rot="10800000">
            <a:off x="5888325" y="39967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9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9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9"/>
          <p:cNvCxnSpPr/>
          <p:nvPr/>
        </p:nvCxnSpPr>
        <p:spPr>
          <a:xfrm flipH="1" rot="10800000">
            <a:off x="1825671" y="940491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9"/>
          <p:cNvCxnSpPr/>
          <p:nvPr/>
        </p:nvCxnSpPr>
        <p:spPr>
          <a:xfrm flipH="1" rot="10800000">
            <a:off x="1456588" y="1025335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4637325" y="2797800"/>
            <a:ext cx="37935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2" name="Google Shape;11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esourcewatch.org/" TargetMode="External"/><Relationship Id="rId4" Type="http://schemas.openxmlformats.org/officeDocument/2006/relationships/hyperlink" Target="https://earthengine.goog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ctrTitle"/>
          </p:nvPr>
        </p:nvSpPr>
        <p:spPr>
          <a:xfrm>
            <a:off x="1425075" y="1368775"/>
            <a:ext cx="6293700" cy="17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 Visualization</a:t>
            </a:r>
            <a:endParaRPr/>
          </a:p>
        </p:txBody>
      </p:sp>
      <p:sp>
        <p:nvSpPr>
          <p:cNvPr id="301" name="Google Shape;301;p25"/>
          <p:cNvSpPr txBox="1"/>
          <p:nvPr>
            <p:ph idx="1" type="subTitle"/>
          </p:nvPr>
        </p:nvSpPr>
        <p:spPr>
          <a:xfrm>
            <a:off x="1601551" y="3432450"/>
            <a:ext cx="59409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Katlin Bowman, Jacob Trevithick, William Lubenow, Michael Bradberry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02" name="Google Shape;302;p25"/>
          <p:cNvGrpSpPr/>
          <p:nvPr/>
        </p:nvGrpSpPr>
        <p:grpSpPr>
          <a:xfrm>
            <a:off x="761550" y="3432450"/>
            <a:ext cx="1712650" cy="1283100"/>
            <a:chOff x="1248375" y="2405700"/>
            <a:chExt cx="1712650" cy="1283100"/>
          </a:xfrm>
        </p:grpSpPr>
        <p:sp>
          <p:nvSpPr>
            <p:cNvPr id="303" name="Google Shape;303;p25"/>
            <p:cNvSpPr/>
            <p:nvPr/>
          </p:nvSpPr>
          <p:spPr>
            <a:xfrm>
              <a:off x="1248375" y="2624100"/>
              <a:ext cx="953825" cy="946575"/>
            </a:xfrm>
            <a:custGeom>
              <a:rect b="b" l="l" r="r" t="t"/>
              <a:pathLst>
                <a:path extrusionOk="0" h="37863" w="38153">
                  <a:moveTo>
                    <a:pt x="948" y="0"/>
                  </a:moveTo>
                  <a:cubicBezTo>
                    <a:pt x="948" y="1"/>
                    <a:pt x="1" y="37863"/>
                    <a:pt x="24594" y="37863"/>
                  </a:cubicBezTo>
                  <a:cubicBezTo>
                    <a:pt x="25476" y="37863"/>
                    <a:pt x="26390" y="37814"/>
                    <a:pt x="27338" y="37714"/>
                  </a:cubicBezTo>
                  <a:cubicBezTo>
                    <a:pt x="27338" y="37714"/>
                    <a:pt x="23410" y="23247"/>
                    <a:pt x="11717" y="19227"/>
                  </a:cubicBezTo>
                  <a:lnTo>
                    <a:pt x="11717" y="19227"/>
                  </a:lnTo>
                  <a:cubicBezTo>
                    <a:pt x="20821" y="20659"/>
                    <a:pt x="28632" y="31428"/>
                    <a:pt x="29048" y="36327"/>
                  </a:cubicBezTo>
                  <a:cubicBezTo>
                    <a:pt x="29048" y="36327"/>
                    <a:pt x="38153" y="19411"/>
                    <a:pt x="18372" y="11739"/>
                  </a:cubicBezTo>
                  <a:cubicBezTo>
                    <a:pt x="1642" y="5269"/>
                    <a:pt x="948" y="1"/>
                    <a:pt x="948" y="0"/>
                  </a:cubicBezTo>
                  <a:close/>
                </a:path>
              </a:pathLst>
            </a:custGeom>
            <a:solidFill>
              <a:srgbClr val="558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674150" y="2405700"/>
              <a:ext cx="1286875" cy="1283100"/>
            </a:xfrm>
            <a:custGeom>
              <a:rect b="b" l="l" r="r" t="t"/>
              <a:pathLst>
                <a:path extrusionOk="0" h="51324" w="51475">
                  <a:moveTo>
                    <a:pt x="47882" y="1"/>
                  </a:moveTo>
                  <a:cubicBezTo>
                    <a:pt x="47882" y="2"/>
                    <a:pt x="47280" y="6980"/>
                    <a:pt x="25605" y="16501"/>
                  </a:cubicBezTo>
                  <a:cubicBezTo>
                    <a:pt x="1" y="27824"/>
                    <a:pt x="13034" y="49592"/>
                    <a:pt x="13034" y="49592"/>
                  </a:cubicBezTo>
                  <a:cubicBezTo>
                    <a:pt x="13219" y="43076"/>
                    <a:pt x="22878" y="28425"/>
                    <a:pt x="34802" y="26021"/>
                  </a:cubicBezTo>
                  <a:lnTo>
                    <a:pt x="34802" y="26021"/>
                  </a:lnTo>
                  <a:cubicBezTo>
                    <a:pt x="19597" y="32030"/>
                    <a:pt x="15345" y="51256"/>
                    <a:pt x="15345" y="51256"/>
                  </a:cubicBezTo>
                  <a:cubicBezTo>
                    <a:pt x="16082" y="51301"/>
                    <a:pt x="16803" y="51323"/>
                    <a:pt x="17507" y="51323"/>
                  </a:cubicBezTo>
                  <a:cubicBezTo>
                    <a:pt x="51474" y="51323"/>
                    <a:pt x="47882" y="3"/>
                    <a:pt x="47882" y="1"/>
                  </a:cubicBezTo>
                  <a:close/>
                </a:path>
              </a:pathLst>
            </a:custGeom>
            <a:solidFill>
              <a:srgbClr val="558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1728450" y="2413800"/>
              <a:ext cx="532300" cy="531075"/>
            </a:xfrm>
            <a:custGeom>
              <a:rect b="b" l="l" r="r" t="t"/>
              <a:pathLst>
                <a:path extrusionOk="0" h="21243" w="21292">
                  <a:moveTo>
                    <a:pt x="19828" y="0"/>
                  </a:moveTo>
                  <a:cubicBezTo>
                    <a:pt x="19828" y="1"/>
                    <a:pt x="19550" y="2913"/>
                    <a:pt x="10585" y="6841"/>
                  </a:cubicBezTo>
                  <a:cubicBezTo>
                    <a:pt x="1" y="11509"/>
                    <a:pt x="5362" y="20521"/>
                    <a:pt x="5362" y="20521"/>
                  </a:cubicBezTo>
                  <a:cubicBezTo>
                    <a:pt x="5455" y="17840"/>
                    <a:pt x="9475" y="11786"/>
                    <a:pt x="14421" y="10769"/>
                  </a:cubicBezTo>
                  <a:lnTo>
                    <a:pt x="14421" y="10769"/>
                  </a:lnTo>
                  <a:cubicBezTo>
                    <a:pt x="8135" y="13265"/>
                    <a:pt x="6379" y="21214"/>
                    <a:pt x="6379" y="21214"/>
                  </a:cubicBezTo>
                  <a:cubicBezTo>
                    <a:pt x="6685" y="21233"/>
                    <a:pt x="6984" y="21242"/>
                    <a:pt x="7277" y="21242"/>
                  </a:cubicBezTo>
                  <a:cubicBezTo>
                    <a:pt x="21291" y="21242"/>
                    <a:pt x="19828" y="2"/>
                    <a:pt x="19828" y="0"/>
                  </a:cubicBezTo>
                  <a:close/>
                </a:path>
              </a:pathLst>
            </a:custGeom>
            <a:solidFill>
              <a:srgbClr val="558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5"/>
          <p:cNvGrpSpPr/>
          <p:nvPr/>
        </p:nvGrpSpPr>
        <p:grpSpPr>
          <a:xfrm>
            <a:off x="6926150" y="354275"/>
            <a:ext cx="588125" cy="838450"/>
            <a:chOff x="5190150" y="4445475"/>
            <a:chExt cx="588125" cy="838450"/>
          </a:xfrm>
        </p:grpSpPr>
        <p:sp>
          <p:nvSpPr>
            <p:cNvPr id="307" name="Google Shape;307;p25"/>
            <p:cNvSpPr/>
            <p:nvPr/>
          </p:nvSpPr>
          <p:spPr>
            <a:xfrm>
              <a:off x="5190150" y="4445475"/>
              <a:ext cx="588125" cy="838450"/>
            </a:xfrm>
            <a:custGeom>
              <a:rect b="b" l="l" r="r" t="t"/>
              <a:pathLst>
                <a:path extrusionOk="0" h="33538" w="23525">
                  <a:moveTo>
                    <a:pt x="12070" y="1"/>
                  </a:moveTo>
                  <a:cubicBezTo>
                    <a:pt x="11787" y="1"/>
                    <a:pt x="11506" y="151"/>
                    <a:pt x="11370" y="446"/>
                  </a:cubicBezTo>
                  <a:lnTo>
                    <a:pt x="2588" y="20828"/>
                  </a:lnTo>
                  <a:cubicBezTo>
                    <a:pt x="0" y="26836"/>
                    <a:pt x="4437" y="33538"/>
                    <a:pt x="11000" y="33538"/>
                  </a:cubicBezTo>
                  <a:lnTo>
                    <a:pt x="12618" y="33538"/>
                  </a:lnTo>
                  <a:cubicBezTo>
                    <a:pt x="19088" y="33538"/>
                    <a:pt x="23525" y="26975"/>
                    <a:pt x="21075" y="21013"/>
                  </a:cubicBezTo>
                  <a:lnTo>
                    <a:pt x="12802" y="492"/>
                  </a:lnTo>
                  <a:cubicBezTo>
                    <a:pt x="12661" y="163"/>
                    <a:pt x="12364" y="1"/>
                    <a:pt x="12070" y="1"/>
                  </a:cubicBezTo>
                  <a:close/>
                </a:path>
              </a:pathLst>
            </a:custGeom>
            <a:solidFill>
              <a:srgbClr val="558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518275" y="4865625"/>
              <a:ext cx="156025" cy="357075"/>
            </a:xfrm>
            <a:custGeom>
              <a:rect b="b" l="l" r="r" t="t"/>
              <a:pathLst>
                <a:path extrusionOk="0" h="14283" w="6241">
                  <a:moveTo>
                    <a:pt x="3513" y="1"/>
                  </a:moveTo>
                  <a:lnTo>
                    <a:pt x="3513" y="1"/>
                  </a:lnTo>
                  <a:cubicBezTo>
                    <a:pt x="3791" y="1434"/>
                    <a:pt x="4068" y="2774"/>
                    <a:pt x="4207" y="4114"/>
                  </a:cubicBezTo>
                  <a:cubicBezTo>
                    <a:pt x="4392" y="5408"/>
                    <a:pt x="4392" y="6703"/>
                    <a:pt x="4253" y="8043"/>
                  </a:cubicBezTo>
                  <a:cubicBezTo>
                    <a:pt x="4068" y="9244"/>
                    <a:pt x="3652" y="10446"/>
                    <a:pt x="2913" y="11509"/>
                  </a:cubicBezTo>
                  <a:cubicBezTo>
                    <a:pt x="2081" y="12572"/>
                    <a:pt x="1110" y="13496"/>
                    <a:pt x="1" y="14282"/>
                  </a:cubicBezTo>
                  <a:cubicBezTo>
                    <a:pt x="1480" y="14144"/>
                    <a:pt x="2913" y="13496"/>
                    <a:pt x="4022" y="12433"/>
                  </a:cubicBezTo>
                  <a:cubicBezTo>
                    <a:pt x="5177" y="11324"/>
                    <a:pt x="5871" y="9845"/>
                    <a:pt x="6055" y="8274"/>
                  </a:cubicBezTo>
                  <a:cubicBezTo>
                    <a:pt x="6240" y="6795"/>
                    <a:pt x="6102" y="5270"/>
                    <a:pt x="5639" y="3837"/>
                  </a:cubicBezTo>
                  <a:cubicBezTo>
                    <a:pt x="5177" y="2404"/>
                    <a:pt x="4484" y="1110"/>
                    <a:pt x="3513" y="1"/>
                  </a:cubicBez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5"/>
          <p:cNvGrpSpPr/>
          <p:nvPr/>
        </p:nvGrpSpPr>
        <p:grpSpPr>
          <a:xfrm>
            <a:off x="7514268" y="996453"/>
            <a:ext cx="376341" cy="536524"/>
            <a:chOff x="5190150" y="4445475"/>
            <a:chExt cx="588125" cy="838450"/>
          </a:xfrm>
        </p:grpSpPr>
        <p:sp>
          <p:nvSpPr>
            <p:cNvPr id="310" name="Google Shape;310;p25"/>
            <p:cNvSpPr/>
            <p:nvPr/>
          </p:nvSpPr>
          <p:spPr>
            <a:xfrm>
              <a:off x="5190150" y="4445475"/>
              <a:ext cx="588125" cy="838450"/>
            </a:xfrm>
            <a:custGeom>
              <a:rect b="b" l="l" r="r" t="t"/>
              <a:pathLst>
                <a:path extrusionOk="0" h="33538" w="23525">
                  <a:moveTo>
                    <a:pt x="12070" y="1"/>
                  </a:moveTo>
                  <a:cubicBezTo>
                    <a:pt x="11787" y="1"/>
                    <a:pt x="11506" y="151"/>
                    <a:pt x="11370" y="446"/>
                  </a:cubicBezTo>
                  <a:lnTo>
                    <a:pt x="2588" y="20828"/>
                  </a:lnTo>
                  <a:cubicBezTo>
                    <a:pt x="0" y="26836"/>
                    <a:pt x="4437" y="33538"/>
                    <a:pt x="11000" y="33538"/>
                  </a:cubicBezTo>
                  <a:lnTo>
                    <a:pt x="12618" y="33538"/>
                  </a:lnTo>
                  <a:cubicBezTo>
                    <a:pt x="19088" y="33538"/>
                    <a:pt x="23525" y="26975"/>
                    <a:pt x="21075" y="21013"/>
                  </a:cubicBezTo>
                  <a:lnTo>
                    <a:pt x="12802" y="492"/>
                  </a:lnTo>
                  <a:cubicBezTo>
                    <a:pt x="12661" y="163"/>
                    <a:pt x="12364" y="1"/>
                    <a:pt x="12070" y="1"/>
                  </a:cubicBezTo>
                  <a:close/>
                </a:path>
              </a:pathLst>
            </a:custGeom>
            <a:solidFill>
              <a:srgbClr val="558F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518275" y="4865625"/>
              <a:ext cx="156025" cy="357075"/>
            </a:xfrm>
            <a:custGeom>
              <a:rect b="b" l="l" r="r" t="t"/>
              <a:pathLst>
                <a:path extrusionOk="0" h="14283" w="6241">
                  <a:moveTo>
                    <a:pt x="3513" y="1"/>
                  </a:moveTo>
                  <a:lnTo>
                    <a:pt x="3513" y="1"/>
                  </a:lnTo>
                  <a:cubicBezTo>
                    <a:pt x="3791" y="1434"/>
                    <a:pt x="4068" y="2774"/>
                    <a:pt x="4207" y="4114"/>
                  </a:cubicBezTo>
                  <a:cubicBezTo>
                    <a:pt x="4392" y="5408"/>
                    <a:pt x="4392" y="6703"/>
                    <a:pt x="4253" y="8043"/>
                  </a:cubicBezTo>
                  <a:cubicBezTo>
                    <a:pt x="4068" y="9244"/>
                    <a:pt x="3652" y="10446"/>
                    <a:pt x="2913" y="11509"/>
                  </a:cubicBezTo>
                  <a:cubicBezTo>
                    <a:pt x="2081" y="12572"/>
                    <a:pt x="1110" y="13496"/>
                    <a:pt x="1" y="14282"/>
                  </a:cubicBezTo>
                  <a:cubicBezTo>
                    <a:pt x="1480" y="14144"/>
                    <a:pt x="2913" y="13496"/>
                    <a:pt x="4022" y="12433"/>
                  </a:cubicBezTo>
                  <a:cubicBezTo>
                    <a:pt x="5177" y="11324"/>
                    <a:pt x="5871" y="9845"/>
                    <a:pt x="6055" y="8274"/>
                  </a:cubicBezTo>
                  <a:cubicBezTo>
                    <a:pt x="6240" y="6795"/>
                    <a:pt x="6102" y="5270"/>
                    <a:pt x="5639" y="3837"/>
                  </a:cubicBezTo>
                  <a:cubicBezTo>
                    <a:pt x="5177" y="2404"/>
                    <a:pt x="4484" y="1110"/>
                    <a:pt x="3513" y="1"/>
                  </a:cubicBez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</a:t>
            </a:r>
            <a:endParaRPr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>
                <a:solidFill>
                  <a:schemeClr val="dk1"/>
                </a:solidFill>
              </a:rPr>
              <a:t>home</a:t>
            </a:r>
            <a:r>
              <a:rPr lang="en">
                <a:solidFill>
                  <a:schemeClr val="dk1"/>
                </a:solidFill>
              </a:rPr>
              <a:t> route : render html template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ndex.html → logic.js 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ogic file generates </a:t>
            </a:r>
            <a:r>
              <a:rPr lang="en" u="sng">
                <a:solidFill>
                  <a:schemeClr val="dk1"/>
                </a:solidFill>
              </a:rPr>
              <a:t>flask</a:t>
            </a:r>
            <a:r>
              <a:rPr lang="en" u="sng">
                <a:solidFill>
                  <a:schemeClr val="dk1"/>
                </a:solidFill>
              </a:rPr>
              <a:t> global view url </a:t>
            </a:r>
            <a:endParaRPr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>
                <a:solidFill>
                  <a:schemeClr val="dk1"/>
                </a:solidFill>
              </a:rPr>
              <a:t>g</a:t>
            </a:r>
            <a:r>
              <a:rPr b="1" lang="en">
                <a:solidFill>
                  <a:schemeClr val="dk1"/>
                </a:solidFill>
              </a:rPr>
              <a:t>lobal view</a:t>
            </a:r>
            <a:r>
              <a:rPr lang="en">
                <a:solidFill>
                  <a:schemeClr val="dk1"/>
                </a:solidFill>
              </a:rPr>
              <a:t> route: triggers function to pull global data (greenhouse gas sums, clean v. dirty energy, etc.)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All charts populate with global data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When country selected from drop-down menu, triggered function in logic.js creates a </a:t>
            </a:r>
            <a:r>
              <a:rPr lang="en" u="sng">
                <a:solidFill>
                  <a:schemeClr val="dk1"/>
                </a:solidFill>
              </a:rPr>
              <a:t>flask country name url</a:t>
            </a:r>
            <a:endParaRPr u="sng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>
                <a:solidFill>
                  <a:schemeClr val="dk1"/>
                </a:solidFill>
              </a:rPr>
              <a:t>c</a:t>
            </a:r>
            <a:r>
              <a:rPr b="1" lang="en">
                <a:solidFill>
                  <a:schemeClr val="dk1"/>
                </a:solidFill>
              </a:rPr>
              <a:t>ountry name</a:t>
            </a:r>
            <a:r>
              <a:rPr lang="en">
                <a:solidFill>
                  <a:schemeClr val="dk1"/>
                </a:solidFill>
              </a:rPr>
              <a:t> route: triggers function to pull data for selected country (greenhouse gas sums, clean v. dirty energy, etc.)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</a:t>
            </a:r>
            <a:endParaRPr/>
          </a:p>
        </p:txBody>
      </p:sp>
      <p:sp>
        <p:nvSpPr>
          <p:cNvPr id="382" name="Google Shape;382;p35"/>
          <p:cNvSpPr txBox="1"/>
          <p:nvPr>
            <p:ph idx="1" type="body"/>
          </p:nvPr>
        </p:nvSpPr>
        <p:spPr>
          <a:xfrm>
            <a:off x="713225" y="1204600"/>
            <a:ext cx="29961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Initial graphs are loaded with global data.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>
                <a:solidFill>
                  <a:schemeClr val="dk1"/>
                </a:solidFill>
              </a:rPr>
              <a:t>dropdown menu to view data on a specific country.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Pop Ups will show on graphs if the user moves their cursor over them.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Links with the data sources are included.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Doomsday countdown included at the bottom.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3" name="Google Shape;3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351" y="1437650"/>
            <a:ext cx="4755949" cy="33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50" y="4283094"/>
            <a:ext cx="3925651" cy="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90" name="Google Shape;390;p36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Flask app is slow to update JavaScript file edits.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Unlike Plotly, the radar chart from Chart.js </a:t>
            </a:r>
            <a:r>
              <a:rPr lang="en">
                <a:solidFill>
                  <a:schemeClr val="dk1"/>
                </a:solidFill>
              </a:rPr>
              <a:t>must be destroyed and recreated when a different country is selected.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Most countries are lowering emissions through clean energy.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Very limited amount of time to control emissions before there is no turning back.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38"/>
          <p:cNvCxnSpPr/>
          <p:nvPr/>
        </p:nvCxnSpPr>
        <p:spPr>
          <a:xfrm flipH="1" rot="10800000">
            <a:off x="6534432" y="1918323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1" name="Google Shape;401;p38"/>
          <p:cNvSpPr/>
          <p:nvPr/>
        </p:nvSpPr>
        <p:spPr>
          <a:xfrm>
            <a:off x="4950697" y="2786389"/>
            <a:ext cx="604500" cy="60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4202786" y="2786389"/>
            <a:ext cx="604500" cy="60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 txBox="1"/>
          <p:nvPr>
            <p:ph type="ctrTitle"/>
          </p:nvPr>
        </p:nvSpPr>
        <p:spPr>
          <a:xfrm>
            <a:off x="2984350" y="539500"/>
            <a:ext cx="3175200" cy="9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04" name="Google Shape;404;p38"/>
          <p:cNvSpPr txBox="1"/>
          <p:nvPr>
            <p:ph idx="1" type="subTitle"/>
          </p:nvPr>
        </p:nvSpPr>
        <p:spPr>
          <a:xfrm>
            <a:off x="2984400" y="1488700"/>
            <a:ext cx="31752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>
            <a:off x="2984400" y="4250598"/>
            <a:ext cx="31752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Please keep this slide for attribution</a:t>
            </a:r>
            <a:endParaRPr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3454875" y="2786389"/>
            <a:ext cx="604500" cy="60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3571601" y="2908561"/>
            <a:ext cx="366720" cy="365771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38"/>
          <p:cNvGrpSpPr/>
          <p:nvPr/>
        </p:nvGrpSpPr>
        <p:grpSpPr>
          <a:xfrm>
            <a:off x="5071729" y="2903780"/>
            <a:ext cx="366643" cy="365772"/>
            <a:chOff x="812101" y="2571761"/>
            <a:chExt cx="417066" cy="417024"/>
          </a:xfrm>
        </p:grpSpPr>
        <p:sp>
          <p:nvSpPr>
            <p:cNvPr id="409" name="Google Shape;409;p38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4321739" y="2901504"/>
            <a:ext cx="366606" cy="365772"/>
            <a:chOff x="1323129" y="2571761"/>
            <a:chExt cx="417024" cy="417024"/>
          </a:xfrm>
        </p:grpSpPr>
        <p:sp>
          <p:nvSpPr>
            <p:cNvPr id="414" name="Google Shape;414;p38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38"/>
          <p:cNvCxnSpPr/>
          <p:nvPr/>
        </p:nvCxnSpPr>
        <p:spPr>
          <a:xfrm flipH="1" rot="10800000">
            <a:off x="1756132" y="426473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8"/>
          <p:cNvCxnSpPr/>
          <p:nvPr/>
        </p:nvCxnSpPr>
        <p:spPr>
          <a:xfrm flipH="1" rot="10800000">
            <a:off x="1573932" y="335219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8"/>
          <p:cNvCxnSpPr/>
          <p:nvPr/>
        </p:nvCxnSpPr>
        <p:spPr>
          <a:xfrm flipH="1" rot="10800000">
            <a:off x="1093450" y="3462650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1" name="Google Shape;421;p38"/>
          <p:cNvSpPr/>
          <p:nvPr/>
        </p:nvSpPr>
        <p:spPr>
          <a:xfrm>
            <a:off x="7302600" y="34284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1093450" y="17048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38"/>
          <p:cNvCxnSpPr/>
          <p:nvPr/>
        </p:nvCxnSpPr>
        <p:spPr>
          <a:xfrm flipH="1" rot="10800000">
            <a:off x="6502150" y="43896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424" name="Google Shape;424;p38"/>
          <p:cNvGrpSpPr/>
          <p:nvPr/>
        </p:nvGrpSpPr>
        <p:grpSpPr>
          <a:xfrm>
            <a:off x="896925" y="2324725"/>
            <a:ext cx="1712650" cy="1283100"/>
            <a:chOff x="1248375" y="2405700"/>
            <a:chExt cx="1712650" cy="1283100"/>
          </a:xfrm>
        </p:grpSpPr>
        <p:sp>
          <p:nvSpPr>
            <p:cNvPr id="425" name="Google Shape;425;p38"/>
            <p:cNvSpPr/>
            <p:nvPr/>
          </p:nvSpPr>
          <p:spPr>
            <a:xfrm>
              <a:off x="1248375" y="2624100"/>
              <a:ext cx="953825" cy="946575"/>
            </a:xfrm>
            <a:custGeom>
              <a:rect b="b" l="l" r="r" t="t"/>
              <a:pathLst>
                <a:path extrusionOk="0" h="37863" w="38153">
                  <a:moveTo>
                    <a:pt x="948" y="0"/>
                  </a:moveTo>
                  <a:cubicBezTo>
                    <a:pt x="948" y="1"/>
                    <a:pt x="1" y="37863"/>
                    <a:pt x="24594" y="37863"/>
                  </a:cubicBezTo>
                  <a:cubicBezTo>
                    <a:pt x="25476" y="37863"/>
                    <a:pt x="26390" y="37814"/>
                    <a:pt x="27338" y="37714"/>
                  </a:cubicBezTo>
                  <a:cubicBezTo>
                    <a:pt x="27338" y="37714"/>
                    <a:pt x="23410" y="23247"/>
                    <a:pt x="11717" y="19227"/>
                  </a:cubicBezTo>
                  <a:lnTo>
                    <a:pt x="11717" y="19227"/>
                  </a:lnTo>
                  <a:cubicBezTo>
                    <a:pt x="20821" y="20659"/>
                    <a:pt x="28632" y="31428"/>
                    <a:pt x="29048" y="36327"/>
                  </a:cubicBezTo>
                  <a:cubicBezTo>
                    <a:pt x="29048" y="36327"/>
                    <a:pt x="38153" y="19411"/>
                    <a:pt x="18372" y="11739"/>
                  </a:cubicBezTo>
                  <a:cubicBezTo>
                    <a:pt x="1642" y="5269"/>
                    <a:pt x="948" y="1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674150" y="2405700"/>
              <a:ext cx="1286875" cy="1283100"/>
            </a:xfrm>
            <a:custGeom>
              <a:rect b="b" l="l" r="r" t="t"/>
              <a:pathLst>
                <a:path extrusionOk="0" h="51324" w="51475">
                  <a:moveTo>
                    <a:pt x="47882" y="1"/>
                  </a:moveTo>
                  <a:cubicBezTo>
                    <a:pt x="47882" y="2"/>
                    <a:pt x="47280" y="6980"/>
                    <a:pt x="25605" y="16501"/>
                  </a:cubicBezTo>
                  <a:cubicBezTo>
                    <a:pt x="1" y="27824"/>
                    <a:pt x="13034" y="49592"/>
                    <a:pt x="13034" y="49592"/>
                  </a:cubicBezTo>
                  <a:cubicBezTo>
                    <a:pt x="13219" y="43076"/>
                    <a:pt x="22878" y="28425"/>
                    <a:pt x="34802" y="26021"/>
                  </a:cubicBezTo>
                  <a:lnTo>
                    <a:pt x="34802" y="26021"/>
                  </a:lnTo>
                  <a:cubicBezTo>
                    <a:pt x="19597" y="32030"/>
                    <a:pt x="15345" y="51256"/>
                    <a:pt x="15345" y="51256"/>
                  </a:cubicBezTo>
                  <a:cubicBezTo>
                    <a:pt x="16082" y="51301"/>
                    <a:pt x="16803" y="51323"/>
                    <a:pt x="17507" y="51323"/>
                  </a:cubicBezTo>
                  <a:cubicBezTo>
                    <a:pt x="51474" y="51323"/>
                    <a:pt x="47882" y="3"/>
                    <a:pt x="47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728450" y="2413800"/>
              <a:ext cx="532300" cy="531075"/>
            </a:xfrm>
            <a:custGeom>
              <a:rect b="b" l="l" r="r" t="t"/>
              <a:pathLst>
                <a:path extrusionOk="0" h="21243" w="21292">
                  <a:moveTo>
                    <a:pt x="19828" y="0"/>
                  </a:moveTo>
                  <a:cubicBezTo>
                    <a:pt x="19828" y="1"/>
                    <a:pt x="19550" y="2913"/>
                    <a:pt x="10585" y="6841"/>
                  </a:cubicBezTo>
                  <a:cubicBezTo>
                    <a:pt x="1" y="11509"/>
                    <a:pt x="5362" y="20521"/>
                    <a:pt x="5362" y="20521"/>
                  </a:cubicBezTo>
                  <a:cubicBezTo>
                    <a:pt x="5455" y="17840"/>
                    <a:pt x="9475" y="11786"/>
                    <a:pt x="14421" y="10769"/>
                  </a:cubicBezTo>
                  <a:lnTo>
                    <a:pt x="14421" y="10769"/>
                  </a:lnTo>
                  <a:cubicBezTo>
                    <a:pt x="8135" y="13265"/>
                    <a:pt x="6379" y="21214"/>
                    <a:pt x="6379" y="21214"/>
                  </a:cubicBezTo>
                  <a:cubicBezTo>
                    <a:pt x="6685" y="21233"/>
                    <a:pt x="6984" y="21242"/>
                    <a:pt x="7277" y="21242"/>
                  </a:cubicBezTo>
                  <a:cubicBezTo>
                    <a:pt x="21291" y="21242"/>
                    <a:pt x="19828" y="2"/>
                    <a:pt x="19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8"/>
          <p:cNvGrpSpPr/>
          <p:nvPr/>
        </p:nvGrpSpPr>
        <p:grpSpPr>
          <a:xfrm>
            <a:off x="6792509" y="1029751"/>
            <a:ext cx="1541636" cy="1491844"/>
            <a:chOff x="2858475" y="4442750"/>
            <a:chExt cx="979625" cy="1024900"/>
          </a:xfrm>
        </p:grpSpPr>
        <p:sp>
          <p:nvSpPr>
            <p:cNvPr id="429" name="Google Shape;429;p38"/>
            <p:cNvSpPr/>
            <p:nvPr/>
          </p:nvSpPr>
          <p:spPr>
            <a:xfrm>
              <a:off x="3321800" y="5445675"/>
              <a:ext cx="71675" cy="21975"/>
            </a:xfrm>
            <a:custGeom>
              <a:rect b="b" l="l" r="r" t="t"/>
              <a:pathLst>
                <a:path extrusionOk="0" h="879" w="2867">
                  <a:moveTo>
                    <a:pt x="1" y="0"/>
                  </a:moveTo>
                  <a:cubicBezTo>
                    <a:pt x="1" y="462"/>
                    <a:pt x="370" y="878"/>
                    <a:pt x="833" y="878"/>
                  </a:cubicBezTo>
                  <a:lnTo>
                    <a:pt x="2034" y="878"/>
                  </a:lnTo>
                  <a:cubicBezTo>
                    <a:pt x="2496" y="878"/>
                    <a:pt x="2866" y="462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38"/>
            <p:cNvGrpSpPr/>
            <p:nvPr/>
          </p:nvGrpSpPr>
          <p:grpSpPr>
            <a:xfrm>
              <a:off x="2858475" y="4442750"/>
              <a:ext cx="979625" cy="1002950"/>
              <a:chOff x="2858475" y="4442750"/>
              <a:chExt cx="979625" cy="1002950"/>
            </a:xfrm>
          </p:grpSpPr>
          <p:sp>
            <p:nvSpPr>
              <p:cNvPr id="431" name="Google Shape;431;p38"/>
              <p:cNvSpPr/>
              <p:nvPr/>
            </p:nvSpPr>
            <p:spPr>
              <a:xfrm>
                <a:off x="3121925" y="4675000"/>
                <a:ext cx="461025" cy="615850"/>
              </a:xfrm>
              <a:custGeom>
                <a:rect b="b" l="l" r="r" t="t"/>
                <a:pathLst>
                  <a:path extrusionOk="0" h="24634" w="18441">
                    <a:moveTo>
                      <a:pt x="9382" y="0"/>
                    </a:moveTo>
                    <a:cubicBezTo>
                      <a:pt x="4391" y="0"/>
                      <a:pt x="555" y="4067"/>
                      <a:pt x="324" y="9059"/>
                    </a:cubicBezTo>
                    <a:cubicBezTo>
                      <a:pt x="0" y="17470"/>
                      <a:pt x="5269" y="18718"/>
                      <a:pt x="5454" y="24634"/>
                    </a:cubicBezTo>
                    <a:lnTo>
                      <a:pt x="13311" y="24634"/>
                    </a:lnTo>
                    <a:cubicBezTo>
                      <a:pt x="13542" y="19273"/>
                      <a:pt x="18441" y="17054"/>
                      <a:pt x="18441" y="9059"/>
                    </a:cubicBezTo>
                    <a:cubicBezTo>
                      <a:pt x="18441" y="4067"/>
                      <a:pt x="14374" y="0"/>
                      <a:pt x="9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3253625" y="5285050"/>
                <a:ext cx="206850" cy="132900"/>
              </a:xfrm>
              <a:custGeom>
                <a:rect b="b" l="l" r="r" t="t"/>
                <a:pathLst>
                  <a:path extrusionOk="0" h="5316" w="8274">
                    <a:moveTo>
                      <a:pt x="417" y="1"/>
                    </a:moveTo>
                    <a:cubicBezTo>
                      <a:pt x="186" y="1"/>
                      <a:pt x="1" y="186"/>
                      <a:pt x="47" y="417"/>
                    </a:cubicBezTo>
                    <a:lnTo>
                      <a:pt x="47" y="3652"/>
                    </a:lnTo>
                    <a:cubicBezTo>
                      <a:pt x="1" y="4576"/>
                      <a:pt x="740" y="5316"/>
                      <a:pt x="1711" y="5316"/>
                    </a:cubicBezTo>
                    <a:lnTo>
                      <a:pt x="6610" y="5316"/>
                    </a:lnTo>
                    <a:cubicBezTo>
                      <a:pt x="7534" y="5316"/>
                      <a:pt x="8274" y="4576"/>
                      <a:pt x="8274" y="3652"/>
                    </a:cubicBezTo>
                    <a:lnTo>
                      <a:pt x="8274" y="417"/>
                    </a:lnTo>
                    <a:cubicBezTo>
                      <a:pt x="8274" y="186"/>
                      <a:pt x="8135" y="47"/>
                      <a:pt x="79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3295225" y="5417925"/>
                <a:ext cx="123650" cy="27775"/>
              </a:xfrm>
              <a:custGeom>
                <a:rect b="b" l="l" r="r" t="t"/>
                <a:pathLst>
                  <a:path extrusionOk="0" h="1111" w="4946">
                    <a:moveTo>
                      <a:pt x="47" y="1"/>
                    </a:moveTo>
                    <a:lnTo>
                      <a:pt x="47" y="232"/>
                    </a:lnTo>
                    <a:cubicBezTo>
                      <a:pt x="1" y="694"/>
                      <a:pt x="417" y="1110"/>
                      <a:pt x="925" y="1110"/>
                    </a:cubicBezTo>
                    <a:lnTo>
                      <a:pt x="4022" y="1110"/>
                    </a:lnTo>
                    <a:cubicBezTo>
                      <a:pt x="4530" y="1110"/>
                      <a:pt x="4946" y="694"/>
                      <a:pt x="4946" y="232"/>
                    </a:cubicBezTo>
                    <a:lnTo>
                      <a:pt x="4946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3253625" y="5308175"/>
                <a:ext cx="206850" cy="109775"/>
              </a:xfrm>
              <a:custGeom>
                <a:rect b="b" l="l" r="r" t="t"/>
                <a:pathLst>
                  <a:path extrusionOk="0" h="4391" w="8274">
                    <a:moveTo>
                      <a:pt x="8274" y="0"/>
                    </a:moveTo>
                    <a:cubicBezTo>
                      <a:pt x="6980" y="925"/>
                      <a:pt x="5408" y="1433"/>
                      <a:pt x="3837" y="1479"/>
                    </a:cubicBezTo>
                    <a:cubicBezTo>
                      <a:pt x="3609" y="1456"/>
                      <a:pt x="3383" y="1444"/>
                      <a:pt x="3158" y="1444"/>
                    </a:cubicBezTo>
                    <a:cubicBezTo>
                      <a:pt x="2061" y="1444"/>
                      <a:pt x="1006" y="1720"/>
                      <a:pt x="47" y="2219"/>
                    </a:cubicBezTo>
                    <a:lnTo>
                      <a:pt x="47" y="2727"/>
                    </a:lnTo>
                    <a:cubicBezTo>
                      <a:pt x="1" y="3651"/>
                      <a:pt x="740" y="4391"/>
                      <a:pt x="1711" y="4391"/>
                    </a:cubicBezTo>
                    <a:lnTo>
                      <a:pt x="6610" y="4391"/>
                    </a:lnTo>
                    <a:cubicBezTo>
                      <a:pt x="7534" y="4391"/>
                      <a:pt x="8274" y="3651"/>
                      <a:pt x="8274" y="2727"/>
                    </a:cubicBezTo>
                    <a:lnTo>
                      <a:pt x="827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3342600" y="4442750"/>
                <a:ext cx="26600" cy="159175"/>
              </a:xfrm>
              <a:custGeom>
                <a:rect b="b" l="l" r="r" t="t"/>
                <a:pathLst>
                  <a:path extrusionOk="0" h="6367" w="1064">
                    <a:moveTo>
                      <a:pt x="532" y="0"/>
                    </a:moveTo>
                    <a:cubicBezTo>
                      <a:pt x="266" y="0"/>
                      <a:pt x="1" y="185"/>
                      <a:pt x="47" y="555"/>
                    </a:cubicBezTo>
                    <a:lnTo>
                      <a:pt x="47" y="5916"/>
                    </a:lnTo>
                    <a:cubicBezTo>
                      <a:pt x="70" y="6217"/>
                      <a:pt x="301" y="6367"/>
                      <a:pt x="532" y="6367"/>
                    </a:cubicBezTo>
                    <a:cubicBezTo>
                      <a:pt x="763" y="6367"/>
                      <a:pt x="994" y="6217"/>
                      <a:pt x="1017" y="5916"/>
                    </a:cubicBezTo>
                    <a:lnTo>
                      <a:pt x="1017" y="555"/>
                    </a:lnTo>
                    <a:cubicBezTo>
                      <a:pt x="1064" y="185"/>
                      <a:pt x="798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3621050" y="4638375"/>
                <a:ext cx="135225" cy="105350"/>
              </a:xfrm>
              <a:custGeom>
                <a:rect b="b" l="l" r="r" t="t"/>
                <a:pathLst>
                  <a:path extrusionOk="0" h="4214" w="5409">
                    <a:moveTo>
                      <a:pt x="4849" y="1"/>
                    </a:moveTo>
                    <a:cubicBezTo>
                      <a:pt x="4756" y="1"/>
                      <a:pt x="4663" y="27"/>
                      <a:pt x="4576" y="79"/>
                    </a:cubicBezTo>
                    <a:lnTo>
                      <a:pt x="278" y="3360"/>
                    </a:lnTo>
                    <a:cubicBezTo>
                      <a:pt x="47" y="3499"/>
                      <a:pt x="1" y="3822"/>
                      <a:pt x="186" y="4007"/>
                    </a:cubicBezTo>
                    <a:cubicBezTo>
                      <a:pt x="267" y="4142"/>
                      <a:pt x="410" y="4214"/>
                      <a:pt x="562" y="4214"/>
                    </a:cubicBezTo>
                    <a:cubicBezTo>
                      <a:pt x="670" y="4214"/>
                      <a:pt x="783" y="4177"/>
                      <a:pt x="879" y="4099"/>
                    </a:cubicBezTo>
                    <a:lnTo>
                      <a:pt x="5177" y="864"/>
                    </a:lnTo>
                    <a:cubicBezTo>
                      <a:pt x="5362" y="726"/>
                      <a:pt x="5408" y="402"/>
                      <a:pt x="5270" y="217"/>
                    </a:cubicBezTo>
                    <a:cubicBezTo>
                      <a:pt x="5154" y="73"/>
                      <a:pt x="5003" y="1"/>
                      <a:pt x="48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3673350" y="5026800"/>
                <a:ext cx="164750" cy="61325"/>
              </a:xfrm>
              <a:custGeom>
                <a:rect b="b" l="l" r="r" t="t"/>
                <a:pathLst>
                  <a:path extrusionOk="0" h="2453" w="6590">
                    <a:moveTo>
                      <a:pt x="701" y="0"/>
                    </a:moveTo>
                    <a:cubicBezTo>
                      <a:pt x="177" y="0"/>
                      <a:pt x="1" y="781"/>
                      <a:pt x="590" y="949"/>
                    </a:cubicBezTo>
                    <a:lnTo>
                      <a:pt x="5766" y="2428"/>
                    </a:lnTo>
                    <a:cubicBezTo>
                      <a:pt x="5824" y="2444"/>
                      <a:pt x="5879" y="2452"/>
                      <a:pt x="5930" y="2452"/>
                    </a:cubicBezTo>
                    <a:cubicBezTo>
                      <a:pt x="6448" y="2452"/>
                      <a:pt x="6590" y="1672"/>
                      <a:pt x="6043" y="1503"/>
                    </a:cubicBezTo>
                    <a:lnTo>
                      <a:pt x="867" y="24"/>
                    </a:lnTo>
                    <a:cubicBezTo>
                      <a:pt x="809" y="8"/>
                      <a:pt x="753" y="0"/>
                      <a:pt x="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2858475" y="4959050"/>
                <a:ext cx="159475" cy="36025"/>
              </a:xfrm>
              <a:custGeom>
                <a:rect b="b" l="l" r="r" t="t"/>
                <a:pathLst>
                  <a:path extrusionOk="0" h="1441" w="6379">
                    <a:moveTo>
                      <a:pt x="5941" y="1"/>
                    </a:moveTo>
                    <a:cubicBezTo>
                      <a:pt x="5918" y="1"/>
                      <a:pt x="5894" y="3"/>
                      <a:pt x="5870" y="8"/>
                    </a:cubicBezTo>
                    <a:lnTo>
                      <a:pt x="463" y="470"/>
                    </a:lnTo>
                    <a:cubicBezTo>
                      <a:pt x="232" y="470"/>
                      <a:pt x="0" y="701"/>
                      <a:pt x="47" y="978"/>
                    </a:cubicBezTo>
                    <a:cubicBezTo>
                      <a:pt x="47" y="1255"/>
                      <a:pt x="278" y="1440"/>
                      <a:pt x="555" y="1440"/>
                    </a:cubicBezTo>
                    <a:lnTo>
                      <a:pt x="5916" y="932"/>
                    </a:lnTo>
                    <a:cubicBezTo>
                      <a:pt x="6194" y="932"/>
                      <a:pt x="6378" y="701"/>
                      <a:pt x="6378" y="424"/>
                    </a:cubicBezTo>
                    <a:cubicBezTo>
                      <a:pt x="6337" y="175"/>
                      <a:pt x="6147" y="1"/>
                      <a:pt x="59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3017925" y="4568050"/>
                <a:ext cx="122450" cy="125775"/>
              </a:xfrm>
              <a:custGeom>
                <a:rect b="b" l="l" r="r" t="t"/>
                <a:pathLst>
                  <a:path extrusionOk="0" h="5031" w="4898">
                    <a:moveTo>
                      <a:pt x="512" y="1"/>
                    </a:moveTo>
                    <a:cubicBezTo>
                      <a:pt x="411" y="1"/>
                      <a:pt x="313" y="37"/>
                      <a:pt x="232" y="119"/>
                    </a:cubicBezTo>
                    <a:cubicBezTo>
                      <a:pt x="0" y="303"/>
                      <a:pt x="0" y="627"/>
                      <a:pt x="185" y="812"/>
                    </a:cubicBezTo>
                    <a:lnTo>
                      <a:pt x="3790" y="4833"/>
                    </a:lnTo>
                    <a:cubicBezTo>
                      <a:pt x="3896" y="4973"/>
                      <a:pt x="4028" y="5031"/>
                      <a:pt x="4157" y="5031"/>
                    </a:cubicBezTo>
                    <a:cubicBezTo>
                      <a:pt x="4539" y="5031"/>
                      <a:pt x="4898" y="4531"/>
                      <a:pt x="4484" y="4186"/>
                    </a:cubicBezTo>
                    <a:lnTo>
                      <a:pt x="879" y="165"/>
                    </a:lnTo>
                    <a:cubicBezTo>
                      <a:pt x="775" y="61"/>
                      <a:pt x="642" y="1"/>
                      <a:pt x="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38"/>
          <p:cNvGrpSpPr/>
          <p:nvPr/>
        </p:nvGrpSpPr>
        <p:grpSpPr>
          <a:xfrm>
            <a:off x="7375456" y="1498891"/>
            <a:ext cx="375331" cy="798727"/>
            <a:chOff x="4505925" y="1009331"/>
            <a:chExt cx="412860" cy="878494"/>
          </a:xfrm>
        </p:grpSpPr>
        <p:sp>
          <p:nvSpPr>
            <p:cNvPr id="441" name="Google Shape;441;p38"/>
            <p:cNvSpPr/>
            <p:nvPr/>
          </p:nvSpPr>
          <p:spPr>
            <a:xfrm>
              <a:off x="4679250" y="1526910"/>
              <a:ext cx="69393" cy="360915"/>
            </a:xfrm>
            <a:custGeom>
              <a:rect b="b" l="l" r="r" t="t"/>
              <a:pathLst>
                <a:path extrusionOk="0" h="3883" w="2035">
                  <a:moveTo>
                    <a:pt x="1" y="1"/>
                  </a:moveTo>
                  <a:lnTo>
                    <a:pt x="1" y="3883"/>
                  </a:lnTo>
                  <a:lnTo>
                    <a:pt x="2034" y="3883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505925" y="1009331"/>
              <a:ext cx="412860" cy="552299"/>
            </a:xfrm>
            <a:custGeom>
              <a:rect b="b" l="l" r="r" t="t"/>
              <a:pathLst>
                <a:path extrusionOk="0" h="16200" w="12110">
                  <a:moveTo>
                    <a:pt x="6078" y="0"/>
                  </a:moveTo>
                  <a:cubicBezTo>
                    <a:pt x="5928" y="0"/>
                    <a:pt x="5778" y="70"/>
                    <a:pt x="5686" y="208"/>
                  </a:cubicBezTo>
                  <a:lnTo>
                    <a:pt x="3421" y="4044"/>
                  </a:lnTo>
                  <a:lnTo>
                    <a:pt x="2358" y="5847"/>
                  </a:lnTo>
                  <a:cubicBezTo>
                    <a:pt x="2173" y="6124"/>
                    <a:pt x="2404" y="6540"/>
                    <a:pt x="2774" y="6540"/>
                  </a:cubicBezTo>
                  <a:cubicBezTo>
                    <a:pt x="3051" y="6540"/>
                    <a:pt x="3236" y="6725"/>
                    <a:pt x="3236" y="7002"/>
                  </a:cubicBezTo>
                  <a:cubicBezTo>
                    <a:pt x="3236" y="7095"/>
                    <a:pt x="3236" y="7141"/>
                    <a:pt x="3190" y="7233"/>
                  </a:cubicBezTo>
                  <a:lnTo>
                    <a:pt x="2589" y="8296"/>
                  </a:lnTo>
                  <a:lnTo>
                    <a:pt x="1203" y="10792"/>
                  </a:lnTo>
                  <a:cubicBezTo>
                    <a:pt x="1018" y="11116"/>
                    <a:pt x="1249" y="11485"/>
                    <a:pt x="1618" y="11485"/>
                  </a:cubicBezTo>
                  <a:lnTo>
                    <a:pt x="1896" y="11485"/>
                  </a:lnTo>
                  <a:cubicBezTo>
                    <a:pt x="2266" y="11485"/>
                    <a:pt x="2450" y="11901"/>
                    <a:pt x="2266" y="12179"/>
                  </a:cubicBezTo>
                  <a:lnTo>
                    <a:pt x="2127" y="12410"/>
                  </a:lnTo>
                  <a:lnTo>
                    <a:pt x="186" y="15506"/>
                  </a:lnTo>
                  <a:cubicBezTo>
                    <a:pt x="1" y="15784"/>
                    <a:pt x="232" y="16199"/>
                    <a:pt x="602" y="16199"/>
                  </a:cubicBezTo>
                  <a:lnTo>
                    <a:pt x="11555" y="16199"/>
                  </a:lnTo>
                  <a:cubicBezTo>
                    <a:pt x="11925" y="16153"/>
                    <a:pt x="12110" y="15784"/>
                    <a:pt x="11925" y="15506"/>
                  </a:cubicBezTo>
                  <a:lnTo>
                    <a:pt x="9845" y="12225"/>
                  </a:lnTo>
                  <a:cubicBezTo>
                    <a:pt x="9845" y="12179"/>
                    <a:pt x="9845" y="12179"/>
                    <a:pt x="9845" y="12179"/>
                  </a:cubicBezTo>
                  <a:cubicBezTo>
                    <a:pt x="9707" y="11855"/>
                    <a:pt x="9938" y="11485"/>
                    <a:pt x="10307" y="11485"/>
                  </a:cubicBezTo>
                  <a:lnTo>
                    <a:pt x="10585" y="11485"/>
                  </a:lnTo>
                  <a:cubicBezTo>
                    <a:pt x="10908" y="11485"/>
                    <a:pt x="11139" y="11116"/>
                    <a:pt x="10954" y="10838"/>
                  </a:cubicBezTo>
                  <a:lnTo>
                    <a:pt x="9707" y="8527"/>
                  </a:lnTo>
                  <a:lnTo>
                    <a:pt x="8967" y="7233"/>
                  </a:lnTo>
                  <a:cubicBezTo>
                    <a:pt x="8782" y="6910"/>
                    <a:pt x="9013" y="6540"/>
                    <a:pt x="9383" y="6540"/>
                  </a:cubicBezTo>
                  <a:cubicBezTo>
                    <a:pt x="9614" y="6540"/>
                    <a:pt x="9845" y="6309"/>
                    <a:pt x="9845" y="6078"/>
                  </a:cubicBezTo>
                  <a:cubicBezTo>
                    <a:pt x="9845" y="5985"/>
                    <a:pt x="9799" y="5893"/>
                    <a:pt x="9799" y="5847"/>
                  </a:cubicBezTo>
                  <a:lnTo>
                    <a:pt x="8551" y="3721"/>
                  </a:lnTo>
                  <a:lnTo>
                    <a:pt x="6471" y="208"/>
                  </a:lnTo>
                  <a:cubicBezTo>
                    <a:pt x="6379" y="70"/>
                    <a:pt x="6229" y="0"/>
                    <a:pt x="6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4505925" y="1136159"/>
              <a:ext cx="412860" cy="425474"/>
            </a:xfrm>
            <a:custGeom>
              <a:rect b="b" l="l" r="r" t="t"/>
              <a:pathLst>
                <a:path extrusionOk="0" h="12480" w="12110">
                  <a:moveTo>
                    <a:pt x="8551" y="1"/>
                  </a:moveTo>
                  <a:cubicBezTo>
                    <a:pt x="8051" y="322"/>
                    <a:pt x="7744" y="782"/>
                    <a:pt x="7417" y="782"/>
                  </a:cubicBezTo>
                  <a:cubicBezTo>
                    <a:pt x="7321" y="782"/>
                    <a:pt x="7223" y="742"/>
                    <a:pt x="7118" y="648"/>
                  </a:cubicBezTo>
                  <a:cubicBezTo>
                    <a:pt x="6897" y="474"/>
                    <a:pt x="6665" y="403"/>
                    <a:pt x="6426" y="403"/>
                  </a:cubicBezTo>
                  <a:cubicBezTo>
                    <a:pt x="5966" y="403"/>
                    <a:pt x="5479" y="667"/>
                    <a:pt x="4992" y="971"/>
                  </a:cubicBezTo>
                  <a:cubicBezTo>
                    <a:pt x="4834" y="1056"/>
                    <a:pt x="4682" y="1092"/>
                    <a:pt x="4539" y="1092"/>
                  </a:cubicBezTo>
                  <a:cubicBezTo>
                    <a:pt x="4057" y="1092"/>
                    <a:pt x="3670" y="681"/>
                    <a:pt x="3421" y="324"/>
                  </a:cubicBezTo>
                  <a:lnTo>
                    <a:pt x="2358" y="2127"/>
                  </a:lnTo>
                  <a:cubicBezTo>
                    <a:pt x="2173" y="2404"/>
                    <a:pt x="2404" y="2820"/>
                    <a:pt x="2774" y="2820"/>
                  </a:cubicBezTo>
                  <a:cubicBezTo>
                    <a:pt x="3051" y="2820"/>
                    <a:pt x="3236" y="3005"/>
                    <a:pt x="3236" y="3282"/>
                  </a:cubicBezTo>
                  <a:cubicBezTo>
                    <a:pt x="3236" y="3375"/>
                    <a:pt x="3236" y="3421"/>
                    <a:pt x="3190" y="3513"/>
                  </a:cubicBezTo>
                  <a:lnTo>
                    <a:pt x="2589" y="4576"/>
                  </a:lnTo>
                  <a:lnTo>
                    <a:pt x="1203" y="7072"/>
                  </a:lnTo>
                  <a:cubicBezTo>
                    <a:pt x="1018" y="7396"/>
                    <a:pt x="1249" y="7765"/>
                    <a:pt x="1618" y="7765"/>
                  </a:cubicBezTo>
                  <a:lnTo>
                    <a:pt x="1896" y="7765"/>
                  </a:lnTo>
                  <a:cubicBezTo>
                    <a:pt x="2266" y="7765"/>
                    <a:pt x="2450" y="8181"/>
                    <a:pt x="2266" y="8459"/>
                  </a:cubicBezTo>
                  <a:lnTo>
                    <a:pt x="2127" y="8690"/>
                  </a:lnTo>
                  <a:lnTo>
                    <a:pt x="186" y="11786"/>
                  </a:lnTo>
                  <a:cubicBezTo>
                    <a:pt x="1" y="12064"/>
                    <a:pt x="232" y="12479"/>
                    <a:pt x="602" y="12479"/>
                  </a:cubicBezTo>
                  <a:lnTo>
                    <a:pt x="11555" y="12479"/>
                  </a:lnTo>
                  <a:cubicBezTo>
                    <a:pt x="11925" y="12433"/>
                    <a:pt x="12110" y="12064"/>
                    <a:pt x="11925" y="11786"/>
                  </a:cubicBezTo>
                  <a:lnTo>
                    <a:pt x="9845" y="8505"/>
                  </a:lnTo>
                  <a:cubicBezTo>
                    <a:pt x="9845" y="8459"/>
                    <a:pt x="9845" y="8459"/>
                    <a:pt x="9845" y="8459"/>
                  </a:cubicBezTo>
                  <a:cubicBezTo>
                    <a:pt x="9707" y="8135"/>
                    <a:pt x="9938" y="7765"/>
                    <a:pt x="10307" y="7765"/>
                  </a:cubicBezTo>
                  <a:lnTo>
                    <a:pt x="10585" y="7765"/>
                  </a:lnTo>
                  <a:cubicBezTo>
                    <a:pt x="10908" y="7765"/>
                    <a:pt x="11139" y="7396"/>
                    <a:pt x="10954" y="7118"/>
                  </a:cubicBezTo>
                  <a:lnTo>
                    <a:pt x="9707" y="4807"/>
                  </a:lnTo>
                  <a:lnTo>
                    <a:pt x="8967" y="3513"/>
                  </a:lnTo>
                  <a:cubicBezTo>
                    <a:pt x="8782" y="3190"/>
                    <a:pt x="9013" y="2820"/>
                    <a:pt x="9383" y="2820"/>
                  </a:cubicBezTo>
                  <a:cubicBezTo>
                    <a:pt x="9614" y="2820"/>
                    <a:pt x="9845" y="2589"/>
                    <a:pt x="9845" y="2358"/>
                  </a:cubicBezTo>
                  <a:cubicBezTo>
                    <a:pt x="9845" y="2265"/>
                    <a:pt x="9799" y="2173"/>
                    <a:pt x="9799" y="2127"/>
                  </a:cubicBezTo>
                  <a:lnTo>
                    <a:pt x="8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4505925" y="1287228"/>
              <a:ext cx="412860" cy="274411"/>
            </a:xfrm>
            <a:custGeom>
              <a:rect b="b" l="l" r="r" t="t"/>
              <a:pathLst>
                <a:path extrusionOk="0" h="8049" w="12110">
                  <a:moveTo>
                    <a:pt x="3093" y="0"/>
                  </a:moveTo>
                  <a:cubicBezTo>
                    <a:pt x="2942" y="0"/>
                    <a:pt x="2765" y="57"/>
                    <a:pt x="2589" y="145"/>
                  </a:cubicBezTo>
                  <a:lnTo>
                    <a:pt x="1203" y="2641"/>
                  </a:lnTo>
                  <a:cubicBezTo>
                    <a:pt x="1018" y="2965"/>
                    <a:pt x="1249" y="3334"/>
                    <a:pt x="1618" y="3334"/>
                  </a:cubicBezTo>
                  <a:lnTo>
                    <a:pt x="1896" y="3334"/>
                  </a:lnTo>
                  <a:cubicBezTo>
                    <a:pt x="2266" y="3334"/>
                    <a:pt x="2450" y="3750"/>
                    <a:pt x="2266" y="4028"/>
                  </a:cubicBezTo>
                  <a:lnTo>
                    <a:pt x="2127" y="4259"/>
                  </a:lnTo>
                  <a:lnTo>
                    <a:pt x="186" y="7355"/>
                  </a:lnTo>
                  <a:cubicBezTo>
                    <a:pt x="1" y="7633"/>
                    <a:pt x="232" y="8048"/>
                    <a:pt x="602" y="8048"/>
                  </a:cubicBezTo>
                  <a:lnTo>
                    <a:pt x="11555" y="8048"/>
                  </a:lnTo>
                  <a:cubicBezTo>
                    <a:pt x="11925" y="8048"/>
                    <a:pt x="12110" y="7633"/>
                    <a:pt x="11925" y="7355"/>
                  </a:cubicBezTo>
                  <a:lnTo>
                    <a:pt x="9845" y="4028"/>
                  </a:lnTo>
                  <a:cubicBezTo>
                    <a:pt x="9707" y="3704"/>
                    <a:pt x="9938" y="3334"/>
                    <a:pt x="10307" y="3334"/>
                  </a:cubicBezTo>
                  <a:lnTo>
                    <a:pt x="10538" y="3334"/>
                  </a:lnTo>
                  <a:cubicBezTo>
                    <a:pt x="10908" y="3334"/>
                    <a:pt x="11139" y="2965"/>
                    <a:pt x="10954" y="2641"/>
                  </a:cubicBezTo>
                  <a:lnTo>
                    <a:pt x="9707" y="330"/>
                  </a:lnTo>
                  <a:cubicBezTo>
                    <a:pt x="9266" y="523"/>
                    <a:pt x="8858" y="683"/>
                    <a:pt x="8444" y="683"/>
                  </a:cubicBezTo>
                  <a:cubicBezTo>
                    <a:pt x="8163" y="683"/>
                    <a:pt x="7879" y="609"/>
                    <a:pt x="7581" y="423"/>
                  </a:cubicBezTo>
                  <a:cubicBezTo>
                    <a:pt x="7262" y="204"/>
                    <a:pt x="6893" y="96"/>
                    <a:pt x="6527" y="96"/>
                  </a:cubicBezTo>
                  <a:cubicBezTo>
                    <a:pt x="6043" y="96"/>
                    <a:pt x="5566" y="285"/>
                    <a:pt x="5223" y="654"/>
                  </a:cubicBezTo>
                  <a:cubicBezTo>
                    <a:pt x="5008" y="820"/>
                    <a:pt x="4756" y="896"/>
                    <a:pt x="4510" y="896"/>
                  </a:cubicBezTo>
                  <a:cubicBezTo>
                    <a:pt x="4069" y="896"/>
                    <a:pt x="3645" y="652"/>
                    <a:pt x="3467" y="238"/>
                  </a:cubicBezTo>
                  <a:cubicBezTo>
                    <a:pt x="3395" y="69"/>
                    <a:pt x="3259" y="0"/>
                    <a:pt x="3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4505925" y="1422955"/>
              <a:ext cx="412860" cy="138688"/>
            </a:xfrm>
            <a:custGeom>
              <a:rect b="b" l="l" r="r" t="t"/>
              <a:pathLst>
                <a:path extrusionOk="0" h="4068" w="12110">
                  <a:moveTo>
                    <a:pt x="9845" y="0"/>
                  </a:moveTo>
                  <a:cubicBezTo>
                    <a:pt x="9429" y="93"/>
                    <a:pt x="9013" y="278"/>
                    <a:pt x="8690" y="555"/>
                  </a:cubicBezTo>
                  <a:cubicBezTo>
                    <a:pt x="8384" y="817"/>
                    <a:pt x="8367" y="1533"/>
                    <a:pt x="7586" y="1533"/>
                  </a:cubicBezTo>
                  <a:cubicBezTo>
                    <a:pt x="7541" y="1533"/>
                    <a:pt x="7493" y="1531"/>
                    <a:pt x="7442" y="1526"/>
                  </a:cubicBezTo>
                  <a:cubicBezTo>
                    <a:pt x="6558" y="1481"/>
                    <a:pt x="6562" y="549"/>
                    <a:pt x="5714" y="549"/>
                  </a:cubicBezTo>
                  <a:cubicBezTo>
                    <a:pt x="5676" y="549"/>
                    <a:pt x="5635" y="551"/>
                    <a:pt x="5593" y="555"/>
                  </a:cubicBezTo>
                  <a:cubicBezTo>
                    <a:pt x="4715" y="597"/>
                    <a:pt x="4215" y="1320"/>
                    <a:pt x="3614" y="1320"/>
                  </a:cubicBezTo>
                  <a:cubicBezTo>
                    <a:pt x="3551" y="1320"/>
                    <a:pt x="3487" y="1312"/>
                    <a:pt x="3421" y="1294"/>
                  </a:cubicBezTo>
                  <a:cubicBezTo>
                    <a:pt x="2728" y="1110"/>
                    <a:pt x="3282" y="694"/>
                    <a:pt x="2728" y="324"/>
                  </a:cubicBezTo>
                  <a:cubicBezTo>
                    <a:pt x="2619" y="270"/>
                    <a:pt x="2495" y="247"/>
                    <a:pt x="2374" y="247"/>
                  </a:cubicBezTo>
                  <a:cubicBezTo>
                    <a:pt x="2288" y="247"/>
                    <a:pt x="2203" y="258"/>
                    <a:pt x="2127" y="278"/>
                  </a:cubicBezTo>
                  <a:lnTo>
                    <a:pt x="186" y="3374"/>
                  </a:lnTo>
                  <a:cubicBezTo>
                    <a:pt x="1" y="3652"/>
                    <a:pt x="232" y="4067"/>
                    <a:pt x="602" y="4067"/>
                  </a:cubicBezTo>
                  <a:lnTo>
                    <a:pt x="11555" y="4067"/>
                  </a:lnTo>
                  <a:cubicBezTo>
                    <a:pt x="11925" y="4021"/>
                    <a:pt x="12110" y="3652"/>
                    <a:pt x="11925" y="3374"/>
                  </a:cubicBezTo>
                  <a:lnTo>
                    <a:pt x="9845" y="47"/>
                  </a:lnTo>
                  <a:cubicBezTo>
                    <a:pt x="9845" y="47"/>
                    <a:pt x="9845" y="47"/>
                    <a:pt x="9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Pipeline</a:t>
            </a:r>
            <a:endParaRPr/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713225" y="1112200"/>
            <a:ext cx="46197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Data downloaded as csv files and imported into Pandas for cleaning.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Data was broken down into smaller tables for ease of use.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The cleaned data was put into a SQL database and an ERD was created.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SQLAlchemy is used to call data for further analysis.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D3, Plotly, Leaflet, and Chart.js were used for visualizations.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2" name="Google Shape;4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925" y="1257525"/>
            <a:ext cx="3506276" cy="2878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713225" y="1187600"/>
            <a:ext cx="77175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Removed unwanted columns and checked for missing values.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In the power plant database, dropped duplicate rows by power plant name.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In the greenhouse gas database, values were shortened.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'carbon_dioxide_co2_emissions_without_land_use_land_use_change_and_forestry_lulucf_in_kilotonne_co2_equivalent'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'co2'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Normalized country names in both datasets (first letter -&gt; lowercase, stripped any outside characters) for future merge.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power_plant_df[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'country_long'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power_plant_df[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'country_long'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].apply(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x.lower().strip())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64" name="Google Shape;464;p4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Created country ID numbers for database management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Appended greenhouse gas dataframe to power plant dataframe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combined_df_no_id = power_plant_df.append(greenhouse_df,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ignore_index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Grouped by country name, then used ngroup() function to assign each group a number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combined_df_no_id[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'country_id'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combined_df_no_id.groupby([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'country_long'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]).ngroup()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Created a new dataframe with country names and id numbers, dropped duplicate countries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id_slice_df = combined_df_no_id[[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'country_long'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'country_id'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]].drop_duplicates(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keep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'first'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Left merged this new dataframe into power plant and greenhouse gas dataframes on country name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power_plant_id_df = power_plant_df.merge(id_slice_df,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'country_long'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'left'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70" name="Google Shape;470;p42"/>
          <p:cNvSpPr txBox="1"/>
          <p:nvPr>
            <p:ph idx="1" type="body"/>
          </p:nvPr>
        </p:nvSpPr>
        <p:spPr>
          <a:xfrm>
            <a:off x="713225" y="1280400"/>
            <a:ext cx="36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More slicing and merging of dataframes for export into 5 different SQl tables</a:t>
            </a:r>
            <a:endParaRPr/>
          </a:p>
        </p:txBody>
      </p:sp>
      <p:pic>
        <p:nvPicPr>
          <p:cNvPr id="471" name="Google Shape;4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900" y="1417599"/>
            <a:ext cx="3486350" cy="30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750" y="2531123"/>
            <a:ext cx="2227550" cy="2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We looked at data from various countries detailing greenhouse gas emissions as well as power plant information.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Data includes: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Types of emissions per country per year.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Individual power plant’s location and fuel type.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Total emissions per year.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Total amount of power (gwh) generated per year.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Data sources: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Global Energy Observatory, Google, KTH Royal Institute of Technology in Stockholm, Enipedia, World Resources Institute. 2018. Global Power Plant Database. Published on Resource Watch and Google Earth Engine;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http://resourcewatch.org/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https://earthengine.google.com/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United Nations. 23 March 2017. International Greenhouse Gas Emissions: A global GHG inventory from 1990-2017. https://www.kaggle.com/unitednations/international-greenhouse-gas-emissions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Goals</a:t>
            </a:r>
            <a:endParaRPr/>
          </a:p>
        </p:txBody>
      </p:sp>
      <p:sp>
        <p:nvSpPr>
          <p:cNvPr id="323" name="Google Shape;323;p27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Global map showing the location of “clean” and “dirty” power plants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Shaded overlay of total greenhouse gas emissions for each country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Dropdown menu to display data by country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Charts: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Proportion and time trend for clean v. dirty energy production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Time trend for energy related greenhouse gas emissions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Most common types of power plants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New JavaScript Library: Chart.js (radar plot)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4" name="Google Shape;3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469" y="3039700"/>
            <a:ext cx="2523680" cy="1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005575"/>
            <a:ext cx="6487674" cy="23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550" y="1448299"/>
            <a:ext cx="1711125" cy="3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713225" y="4221725"/>
            <a:ext cx="5096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lean_energy column used for map &amp; charts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7247325" y="2250775"/>
            <a:ext cx="549300" cy="40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 txBox="1"/>
          <p:nvPr>
            <p:ph idx="1" type="body"/>
          </p:nvPr>
        </p:nvSpPr>
        <p:spPr>
          <a:xfrm>
            <a:off x="713225" y="1246138"/>
            <a:ext cx="59769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Normalized country names in both datasets (first letter -&gt; lowercase, stripped any outside characters) for future merge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565225" y="1218550"/>
            <a:ext cx="477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Created country ID numbers for database management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Appended greenhouse gas dataframe to power plant dataframe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Grouped by country name, then used ngroup() function to assign each group a number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Created a new dataframe with country names and id numbers for merging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Merged &amp; sliced data for export into 5 SQL tables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/>
          </a:p>
        </p:txBody>
      </p:sp>
      <p:pic>
        <p:nvPicPr>
          <p:cNvPr id="341" name="Google Shape;3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425" y="1262950"/>
            <a:ext cx="3132550" cy="271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75" y="3448775"/>
            <a:ext cx="1332875" cy="13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Emissions</a:t>
            </a:r>
            <a:endParaRPr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A stacked line graph was created to show the amounts of different greenhouse gases as well as total emissions.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Overall, emissions have declined since 1990 with the largest decrease happening in 2009. Slight increase in the early 2000’s.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9" name="Google Shape;3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00" y="2286724"/>
            <a:ext cx="7858649" cy="2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Power Plants</a:t>
            </a:r>
            <a:endParaRPr/>
          </a:p>
        </p:txBody>
      </p:sp>
      <p:sp>
        <p:nvSpPr>
          <p:cNvPr id="355" name="Google Shape;355;p31"/>
          <p:cNvSpPr txBox="1"/>
          <p:nvPr>
            <p:ph idx="1" type="body"/>
          </p:nvPr>
        </p:nvSpPr>
        <p:spPr>
          <a:xfrm>
            <a:off x="713225" y="1200350"/>
            <a:ext cx="77175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In both reported and estimated amounts, clean energy saw higher amounts of generated power.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86.5% of global power plants use clean energy.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Solar, hydro, and wind are the most common.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250" y="2527150"/>
            <a:ext cx="6807500" cy="23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Power Plants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15918" r="14690" t="0"/>
          <a:stretch/>
        </p:blipFill>
        <p:spPr>
          <a:xfrm>
            <a:off x="1169525" y="1530550"/>
            <a:ext cx="2861750" cy="28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775" y="1268863"/>
            <a:ext cx="3490551" cy="342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Power Plants</a:t>
            </a:r>
            <a:endParaRPr/>
          </a:p>
        </p:txBody>
      </p:sp>
      <p:sp>
        <p:nvSpPr>
          <p:cNvPr id="369" name="Google Shape;369;p33"/>
          <p:cNvSpPr txBox="1"/>
          <p:nvPr>
            <p:ph idx="1" type="body"/>
          </p:nvPr>
        </p:nvSpPr>
        <p:spPr>
          <a:xfrm>
            <a:off x="713225" y="1187600"/>
            <a:ext cx="247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Global map showing the locations of all power plants.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Pop ups show additional information.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Green for clean energy, dark grey for dirty energy.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Countries are outlined.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0" name="Google Shape;3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750" y="1187600"/>
            <a:ext cx="5652474" cy="300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exibility Markets for Energy Systems by Slidesgo">
  <a:themeElements>
    <a:clrScheme name="Simple Light">
      <a:dk1>
        <a:srgbClr val="558F3B"/>
      </a:dk1>
      <a:lt1>
        <a:srgbClr val="FFFEFC"/>
      </a:lt1>
      <a:dk2>
        <a:srgbClr val="18181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